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5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2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4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C5B5-E419-F047-820C-8DC9801CFE47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95C2-47D6-F04B-9A23-5F5DEEBA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4160-DC28-6A43-8C72-B13A02BA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177CB-7824-CA42-9C84-06F70321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16" y="623501"/>
            <a:ext cx="9623946" cy="488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F2820-D37D-4932-60AC-B89D2DD6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800600"/>
            <a:ext cx="6858000" cy="189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9E25F-5F54-7E4F-CE0D-926B02353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21" y="1104563"/>
            <a:ext cx="9249720" cy="49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BC67B-2FA6-4EEB-89FE-4F431D5F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84" y="-159480"/>
            <a:ext cx="10728091" cy="1963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31925"/>
            <a:ext cx="110744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The Human Heart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</a:rPr>
              <a:t>Intellect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Thinks (</a:t>
            </a:r>
            <a:r>
              <a:rPr lang="en-US" sz="3900" dirty="0">
                <a:solidFill>
                  <a:srgbClr val="FFC000"/>
                </a:solidFill>
              </a:rPr>
              <a:t>Genesis 6:5-6</a:t>
            </a:r>
            <a:r>
              <a:rPr lang="en-US" sz="3900" dirty="0">
                <a:solidFill>
                  <a:schemeClr val="bg1"/>
                </a:solidFill>
              </a:rPr>
              <a:t>); Reasons (</a:t>
            </a:r>
            <a:r>
              <a:rPr lang="en-US" sz="3900" dirty="0">
                <a:solidFill>
                  <a:srgbClr val="FFC000"/>
                </a:solidFill>
              </a:rPr>
              <a:t>Mark 2:8</a:t>
            </a:r>
            <a:r>
              <a:rPr lang="en-US" sz="3900" dirty="0">
                <a:solidFill>
                  <a:schemeClr val="bg1"/>
                </a:solidFill>
              </a:rPr>
              <a:t>);                Understands (</a:t>
            </a:r>
            <a:r>
              <a:rPr lang="en-US" sz="3900" dirty="0">
                <a:solidFill>
                  <a:srgbClr val="FFC000"/>
                </a:solidFill>
              </a:rPr>
              <a:t>Matthew 13:15</a:t>
            </a:r>
            <a:r>
              <a:rPr lang="en-US" sz="3900" dirty="0">
                <a:solidFill>
                  <a:schemeClr val="bg1"/>
                </a:solidFill>
              </a:rPr>
              <a:t>); Believes (</a:t>
            </a:r>
            <a:r>
              <a:rPr lang="en-US" sz="3900" dirty="0">
                <a:solidFill>
                  <a:srgbClr val="FFC000"/>
                </a:solidFill>
              </a:rPr>
              <a:t>Acts 8:37</a:t>
            </a:r>
            <a:r>
              <a:rPr lang="en-US" sz="39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</a:rPr>
              <a:t>Will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Intends (</a:t>
            </a:r>
            <a:r>
              <a:rPr lang="en-US" sz="3900" dirty="0">
                <a:solidFill>
                  <a:srgbClr val="FFC000"/>
                </a:solidFill>
              </a:rPr>
              <a:t>Hebrews 4:12</a:t>
            </a:r>
            <a:r>
              <a:rPr lang="en-US" sz="3900" dirty="0">
                <a:solidFill>
                  <a:schemeClr val="bg1"/>
                </a:solidFill>
              </a:rPr>
              <a:t>); Purposes (</a:t>
            </a:r>
            <a:r>
              <a:rPr lang="en-US" sz="3900" dirty="0">
                <a:solidFill>
                  <a:srgbClr val="FFC000"/>
                </a:solidFill>
              </a:rPr>
              <a:t>2 Cor. 9:7</a:t>
            </a:r>
            <a:r>
              <a:rPr lang="en-US" sz="3900" dirty="0">
                <a:solidFill>
                  <a:schemeClr val="bg1"/>
                </a:solidFill>
              </a:rPr>
              <a:t>);                      Obeys (</a:t>
            </a:r>
            <a:r>
              <a:rPr lang="en-US" sz="3900" dirty="0">
                <a:solidFill>
                  <a:srgbClr val="FFC000"/>
                </a:solidFill>
              </a:rPr>
              <a:t>Romans 6:17</a:t>
            </a:r>
            <a:r>
              <a:rPr lang="en-US" sz="39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</a:rPr>
              <a:t>Emotion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Loves (</a:t>
            </a:r>
            <a:r>
              <a:rPr lang="en-US" sz="3900" dirty="0">
                <a:solidFill>
                  <a:srgbClr val="FFC000"/>
                </a:solidFill>
              </a:rPr>
              <a:t>Matthew 22:37</a:t>
            </a:r>
            <a:r>
              <a:rPr lang="en-US" sz="3900" dirty="0">
                <a:solidFill>
                  <a:schemeClr val="bg1"/>
                </a:solidFill>
              </a:rPr>
              <a:t>); Desires (</a:t>
            </a:r>
            <a:r>
              <a:rPr lang="en-US" sz="3900" dirty="0">
                <a:solidFill>
                  <a:srgbClr val="FFC000"/>
                </a:solidFill>
              </a:rPr>
              <a:t>Romans 10:1</a:t>
            </a:r>
            <a:r>
              <a:rPr lang="en-US" sz="3900" dirty="0">
                <a:solidFill>
                  <a:schemeClr val="bg1"/>
                </a:solidFill>
              </a:rPr>
              <a:t>);                    Trusts (</a:t>
            </a:r>
            <a:r>
              <a:rPr lang="en-US" sz="3900" dirty="0">
                <a:solidFill>
                  <a:srgbClr val="FFC000"/>
                </a:solidFill>
              </a:rPr>
              <a:t>Proverbs 3:5</a:t>
            </a:r>
            <a:r>
              <a:rPr lang="en-US" sz="39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4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44625"/>
            <a:ext cx="11074400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Human Heart </a:t>
            </a:r>
            <a:r>
              <a:rPr lang="en-US" sz="4000" dirty="0">
                <a:solidFill>
                  <a:schemeClr val="bg1"/>
                </a:solidFill>
              </a:rPr>
              <a:t>(Intellect, Will, Emotion)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</a:rPr>
              <a:t>The Heart of Stone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Ephesians 4:17-19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Intellectually devoid of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Willfully opposed to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Emotionally indifferent toward God’s word.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</a:rPr>
              <a:t>The Heart of Flesh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Ephesians 4:20-24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Intellectually learned of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Willfully devoted to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Emotionally driven by God’s word.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2EAC2-1A89-8E9F-A362-1AD982F6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84" y="-159480"/>
            <a:ext cx="10728091" cy="19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A1552C-3588-1EAB-0580-9DD51329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-161202"/>
            <a:ext cx="8686626" cy="19627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70024"/>
            <a:ext cx="110744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 Puts His Spirit in Us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Ezekiel 36:27 </a:t>
            </a:r>
            <a:r>
              <a:rPr lang="en-US" sz="3600" dirty="0">
                <a:solidFill>
                  <a:schemeClr val="bg1"/>
                </a:solidFill>
              </a:rPr>
              <a:t>– to cause us to do His will.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How?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Vision of dry bones – </a:t>
            </a:r>
            <a:r>
              <a:rPr lang="en-US" sz="3600" dirty="0">
                <a:solidFill>
                  <a:srgbClr val="FFC000"/>
                </a:solidFill>
              </a:rPr>
              <a:t>Ezekiel 37:1-10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Interpretation of vision – </a:t>
            </a:r>
            <a:r>
              <a:rPr lang="en-US" sz="3600" dirty="0">
                <a:solidFill>
                  <a:srgbClr val="FFC000"/>
                </a:solidFill>
              </a:rPr>
              <a:t>Ezekiel 37:11-14</a:t>
            </a:r>
          </a:p>
          <a:p>
            <a:pPr marL="11113" lvl="1" indent="0">
              <a:buNone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57325"/>
            <a:ext cx="110744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 Puts His Spirit in Us</a:t>
            </a:r>
          </a:p>
          <a:p>
            <a:pPr marL="11113" lvl="1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We are Guided by His Spirit</a:t>
            </a:r>
          </a:p>
          <a:p>
            <a:pPr marL="468313" lvl="1" indent="-45720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Cut to the heart and obeyed – </a:t>
            </a:r>
            <a:r>
              <a:rPr lang="en-US" sz="3600" dirty="0">
                <a:solidFill>
                  <a:srgbClr val="FFC000"/>
                </a:solidFill>
              </a:rPr>
              <a:t>Acts 2:37; Romans 6:17;             1 Peter 1:22-23</a:t>
            </a:r>
          </a:p>
          <a:p>
            <a:pPr marL="468313" lvl="1" indent="-45720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Guided by the Spirit, walk by the Spirit, Spirit dwells in us – </a:t>
            </a:r>
            <a:r>
              <a:rPr lang="en-US" sz="3600" dirty="0">
                <a:solidFill>
                  <a:srgbClr val="FFC000"/>
                </a:solidFill>
              </a:rPr>
              <a:t>Galatians 5:16-17, 25; Ephesians 5:17-18; Colossians 3:16-17;  1 John 3:24</a:t>
            </a:r>
          </a:p>
          <a:p>
            <a:pPr marL="11113" lvl="1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11113" lvl="1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Does this describe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3E543-553B-ACA4-3EBF-95E3E62B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-161202"/>
            <a:ext cx="8686626" cy="19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177CB-7824-CA42-9C84-06F70321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16" y="623501"/>
            <a:ext cx="9623946" cy="488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F2820-D37D-4932-60AC-B89D2DD6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800600"/>
            <a:ext cx="6858000" cy="189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9E25F-5F54-7E4F-CE0D-926B02353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21" y="1104563"/>
            <a:ext cx="9249720" cy="49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212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Wingdings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15</cp:revision>
  <dcterms:created xsi:type="dcterms:W3CDTF">2021-08-12T15:12:37Z</dcterms:created>
  <dcterms:modified xsi:type="dcterms:W3CDTF">2023-10-20T19:55:26Z</dcterms:modified>
</cp:coreProperties>
</file>