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F5A1"/>
    <a:srgbClr val="005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2"/>
  </p:normalViewPr>
  <p:slideViewPr>
    <p:cSldViewPr snapToGrid="0">
      <p:cViewPr varScale="1">
        <p:scale>
          <a:sx n="88" d="100"/>
          <a:sy n="88" d="100"/>
        </p:scale>
        <p:origin x="18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890F5-ACCA-6047-DCA1-1E030FAB0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DAD76-DD9D-D4EA-FDEC-F078DB4E9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6F493-436F-3C77-96DD-E7FD3C7ED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DFD5-7450-9840-B94B-BB0E4B144103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2B698-56FE-6653-95E9-92D44D49A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F91C1-2584-42C6-077A-24C9417C8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9E38-B899-714D-AAEF-5E3B9B98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3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735BB-EC65-036B-6A78-D04F7769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FACFF-4C52-080A-A2A0-1006E12F7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6CD84-3030-8157-7492-75D2440EE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DFD5-7450-9840-B94B-BB0E4B144103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68257-E450-BB60-CA30-22A9F4B1D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74325-A723-9A4E-03D1-5C87D546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9E38-B899-714D-AAEF-5E3B9B98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4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4B3950-99CF-2596-7637-5136C0650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41435-1962-700C-59E1-6F6F12E79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4D7CA-CF69-2123-6AE9-99915A6B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DFD5-7450-9840-B94B-BB0E4B144103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4768E-BFDC-A05A-9D71-578AB3FD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C68B6-5F48-76D3-2FBE-263CA015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9E38-B899-714D-AAEF-5E3B9B98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CC2B-5946-ECE4-547C-3A1C5C65F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BD4AF-1036-2FA4-B60B-C444C7830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FC257-D472-06AD-DE1E-AC94F78DD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DFD5-7450-9840-B94B-BB0E4B144103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BD3F0-8CB3-E8EB-1A5B-0DDEA806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8D1B2-31FD-223C-97AF-C5FB58C59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9E38-B899-714D-AAEF-5E3B9B98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5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D1071-787E-43A5-4464-67EBAA743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1F9D3-EDA7-4F4C-0A90-12404F11B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2597-B3A1-6612-1172-C787363A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DFD5-7450-9840-B94B-BB0E4B144103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B4AE-2C39-2CE2-3C41-B205638FF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9D2DE-E349-E815-12FD-7D771613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9E38-B899-714D-AAEF-5E3B9B98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9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71128-0431-D9E1-15D5-5785B5C1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DE75-C9F9-8F84-F0A9-A5D218A1A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FE206-B52B-8AD5-FB8D-387F67CE8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8AE7D-B863-6A39-1EFD-118131B9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DFD5-7450-9840-B94B-BB0E4B144103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D2AE6-9503-C044-45B1-D9A862C27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15ED2-E3F5-DF45-41D9-93D91DC8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9E38-B899-714D-AAEF-5E3B9B98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0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63A9-E3F3-13E0-84BF-0657ECFB2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D381E-3A7A-9311-27FA-C52A052C9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657F6-1493-6D69-2947-02D2B761B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67A1AE-F954-5365-9D86-651A31AE5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25294-592F-7DE8-410F-5E759E076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BE7F99-690C-5C5F-D385-7E599CEF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DFD5-7450-9840-B94B-BB0E4B144103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79A1CE-BFB2-55F9-93FD-D4D12E32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E1B005-A668-48E6-A91E-E57A4FEA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9E38-B899-714D-AAEF-5E3B9B98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0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1683-C756-F715-32DE-8C8746EEC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2090D5-0659-D1DF-B73C-143DC9B00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DFD5-7450-9840-B94B-BB0E4B144103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BD30B6-E468-9AE2-2554-DB1C3C6F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079FFF-C3AA-EC02-72FE-990FACA9F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9E38-B899-714D-AAEF-5E3B9B98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7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00B6D-850E-6FBF-1021-1095DA8CF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DFD5-7450-9840-B94B-BB0E4B144103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B89A16-CCE1-2A73-B952-03047B5A4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0701B-0A9C-9AF3-33C6-CB8041C2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9E38-B899-714D-AAEF-5E3B9B98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0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F7328-104F-4E75-70DB-A6709C153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B574A-7905-A5E1-C02B-83D9FDFB2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91844-E9EB-D6A9-49BE-3D5D392C2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43EC1-4147-542E-9CCA-41EEA79D2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DFD5-7450-9840-B94B-BB0E4B144103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2B028-479F-9AC2-9D08-F717066CE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89235-798F-D662-E82F-A0BA2B8DB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9E38-B899-714D-AAEF-5E3B9B98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3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CE19-2CC4-8072-A3A8-EA5869678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2E7F4-5C0D-C8E5-3291-8DB5E601EB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771C9-DB2D-24B2-046D-225EFD5BF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E2ECF-A6AC-6B6E-2A1F-407466934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DFD5-7450-9840-B94B-BB0E4B144103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D973E-B351-7EFD-D520-792CB9E88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55855-EB1D-488F-061A-C904BF1AB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9E38-B899-714D-AAEF-5E3B9B98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CDB6C5-0152-7BF1-D62C-17506C147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D9CB0-7B82-574C-216D-059122877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F0EE4-3D2A-09CA-0227-86E937F8A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8DFD5-7450-9840-B94B-BB0E4B144103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41D48-05AA-4441-3930-63108E89D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5F578-CB25-79D1-6B5B-04D87B6746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E9E38-B899-714D-AAEF-5E3B9B98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7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5D00-EFED-4074-9EF0-AAAFE883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CD64F-4B06-9EBA-3565-0F02DA136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64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38243BF0-64D5-E71B-1DBA-23AFD5171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43" y="0"/>
            <a:ext cx="11833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0841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38243BF0-64D5-E71B-1DBA-23AFD5171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43" y="0"/>
            <a:ext cx="11833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185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F0E1-EA6D-E124-0131-3B5AB30E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45042"/>
            <a:ext cx="113538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The Nature of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74CA8-A1B8-F6F0-B3FD-A72D742C5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70605"/>
            <a:ext cx="11353800" cy="493040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The New Birth is the Beginning</a:t>
            </a: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rgbClr val="FFC000"/>
                </a:solidFill>
              </a:rPr>
              <a:t>2 Corinthians 5:9, 14-15, 17, 20-21; 6:1-2 </a:t>
            </a:r>
            <a:r>
              <a:rPr lang="en-US" sz="3600" dirty="0">
                <a:solidFill>
                  <a:schemeClr val="bg1"/>
                </a:solidFill>
              </a:rPr>
              <a:t>– all things are new, but this is shown by continual separation from the old.</a:t>
            </a: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rgbClr val="FFC000"/>
                </a:solidFill>
              </a:rPr>
              <a:t>1 Corinthians 3:1-4 </a:t>
            </a:r>
            <a:r>
              <a:rPr lang="en-US" sz="3600" dirty="0">
                <a:solidFill>
                  <a:schemeClr val="bg1"/>
                </a:solidFill>
              </a:rPr>
              <a:t>– infancy in Christ is a newness which aims at further change from the old.</a:t>
            </a:r>
          </a:p>
        </p:txBody>
      </p:sp>
      <p:pic>
        <p:nvPicPr>
          <p:cNvPr id="4" name="Picture 3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CF8E9439-B977-840B-DC49-A5C6309A3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448" y="3773963"/>
            <a:ext cx="5916856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119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CF8E9439-B977-840B-DC49-A5C6309A3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448" y="3773963"/>
            <a:ext cx="5916856" cy="3428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50F0E1-EA6D-E124-0131-3B5AB30E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45042"/>
            <a:ext cx="113538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The Nature of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74CA8-A1B8-F6F0-B3FD-A72D742C5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70605"/>
            <a:ext cx="11353800" cy="493040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The Perfect Man is the Goal</a:t>
            </a: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rgbClr val="FFC000"/>
                </a:solidFill>
              </a:rPr>
              <a:t>Colossians 1:28-29 </a:t>
            </a:r>
            <a:r>
              <a:rPr lang="en-US" sz="3600" dirty="0">
                <a:solidFill>
                  <a:schemeClr val="bg1"/>
                </a:solidFill>
              </a:rPr>
              <a:t>– perfect in Christ. (</a:t>
            </a:r>
            <a:r>
              <a:rPr lang="en-US" sz="3600" i="1" dirty="0">
                <a:solidFill>
                  <a:schemeClr val="bg1"/>
                </a:solidFill>
              </a:rPr>
              <a:t>“mature,” </a:t>
            </a:r>
            <a:r>
              <a:rPr lang="en-US" sz="3600" dirty="0">
                <a:solidFill>
                  <a:schemeClr val="bg1"/>
                </a:solidFill>
              </a:rPr>
              <a:t>ESV)        (cf. </a:t>
            </a:r>
            <a:r>
              <a:rPr lang="en-US" sz="3600" dirty="0">
                <a:solidFill>
                  <a:srgbClr val="FFC000"/>
                </a:solidFill>
              </a:rPr>
              <a:t>Galatians 4:19-20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rgbClr val="FFC000"/>
                </a:solidFill>
              </a:rPr>
              <a:t>Ephesians 4:13-15 </a:t>
            </a:r>
            <a:r>
              <a:rPr lang="en-US" sz="3600" dirty="0">
                <a:solidFill>
                  <a:schemeClr val="bg1"/>
                </a:solidFill>
              </a:rPr>
              <a:t>– maturity in relation to the measure of Christ. (cf. </a:t>
            </a:r>
            <a:r>
              <a:rPr lang="en-US" sz="3600" dirty="0">
                <a:solidFill>
                  <a:srgbClr val="FFC000"/>
                </a:solidFill>
              </a:rPr>
              <a:t>Colossians 4:12; 1 Thessalonians 5:23-24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</a:rPr>
              <a:t>Perfection/maturity manifested in love                                         – </a:t>
            </a:r>
            <a:r>
              <a:rPr lang="en-US" sz="3600" dirty="0">
                <a:solidFill>
                  <a:srgbClr val="FFC000"/>
                </a:solidFill>
              </a:rPr>
              <a:t>Galatians 5:22-23; 2 Peter 1:5-7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9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CF8E9439-B977-840B-DC49-A5C6309A3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448" y="3773963"/>
            <a:ext cx="5916856" cy="3428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50F0E1-EA6D-E124-0131-3B5AB30E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45042"/>
            <a:ext cx="113538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The Nature of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74CA8-A1B8-F6F0-B3FD-A72D742C5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70605"/>
            <a:ext cx="11353800" cy="493040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Progressing, Not Regressing</a:t>
            </a: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</a:rPr>
              <a:t>Implications of growth – </a:t>
            </a:r>
            <a:r>
              <a:rPr lang="en-US" sz="3600" dirty="0">
                <a:solidFill>
                  <a:srgbClr val="FFC000"/>
                </a:solidFill>
              </a:rPr>
              <a:t>Hebrews 5:12-14</a:t>
            </a:r>
          </a:p>
          <a:p>
            <a:pPr marL="685800" lvl="3">
              <a:spcBef>
                <a:spcPts val="1000"/>
              </a:spcBef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</a:rPr>
              <a:t>Growth implies a deficiency in the </a:t>
            </a:r>
            <a:r>
              <a:rPr lang="en-US" sz="3600" b="1" i="1" dirty="0">
                <a:solidFill>
                  <a:schemeClr val="bg1"/>
                </a:solidFill>
              </a:rPr>
              <a:t>past</a:t>
            </a:r>
            <a:r>
              <a:rPr lang="en-US" sz="3600" dirty="0">
                <a:solidFill>
                  <a:schemeClr val="bg1"/>
                </a:solidFill>
              </a:rPr>
              <a:t> when compared with the </a:t>
            </a:r>
            <a:r>
              <a:rPr lang="en-US" sz="3600" b="1" i="1" dirty="0">
                <a:solidFill>
                  <a:schemeClr val="bg1"/>
                </a:solidFill>
              </a:rPr>
              <a:t>present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  <a:p>
            <a:pPr marL="685800" lvl="3">
              <a:spcBef>
                <a:spcPts val="1000"/>
              </a:spcBef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</a:rPr>
              <a:t>Growth implies a deficiency in the </a:t>
            </a:r>
            <a:r>
              <a:rPr lang="en-US" sz="3600" b="1" i="1" dirty="0">
                <a:solidFill>
                  <a:schemeClr val="bg1"/>
                </a:solidFill>
              </a:rPr>
              <a:t>present</a:t>
            </a:r>
            <a:r>
              <a:rPr lang="en-US" sz="3600" dirty="0">
                <a:solidFill>
                  <a:schemeClr val="bg1"/>
                </a:solidFill>
              </a:rPr>
              <a:t> when compared with the </a:t>
            </a:r>
            <a:r>
              <a:rPr lang="en-US" sz="3600" b="1" i="1" dirty="0">
                <a:solidFill>
                  <a:schemeClr val="bg1"/>
                </a:solidFill>
              </a:rPr>
              <a:t>future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  <a:p>
            <a:pPr marL="228600" lvl="2">
              <a:spcBef>
                <a:spcPts val="1000"/>
              </a:spcBef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</a:rPr>
              <a:t>Paul’s Perfect “Rule” –                                                </a:t>
            </a:r>
            <a:r>
              <a:rPr lang="en-US" sz="3600" dirty="0">
                <a:solidFill>
                  <a:srgbClr val="FFC000"/>
                </a:solidFill>
              </a:rPr>
              <a:t>Philippians 3:12-16</a:t>
            </a:r>
          </a:p>
        </p:txBody>
      </p:sp>
    </p:spTree>
    <p:extLst>
      <p:ext uri="{BB962C8B-B14F-4D97-AF65-F5344CB8AC3E}">
        <p14:creationId xmlns:p14="http://schemas.microsoft.com/office/powerpoint/2010/main" val="126775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CF8E9439-B977-840B-DC49-A5C6309A3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448" y="3773963"/>
            <a:ext cx="5916856" cy="3428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50F0E1-EA6D-E124-0131-3B5AB30E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45042"/>
            <a:ext cx="113538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Putting the Old Man to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74CA8-A1B8-F6F0-B3FD-A72D742C5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70605"/>
            <a:ext cx="11353800" cy="4930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newness of life is also in relation to the separation in death from sin, and a continued recognition of such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dirty="0">
                <a:solidFill>
                  <a:srgbClr val="FFC000"/>
                </a:solidFill>
              </a:rPr>
              <a:t>Romans 6:1-4, 11, 13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We Have Put to Death, and Must Continue to Put to Death the Old Man</a:t>
            </a:r>
          </a:p>
          <a:p>
            <a:r>
              <a:rPr lang="en-US" sz="3600" dirty="0">
                <a:solidFill>
                  <a:schemeClr val="bg1"/>
                </a:solidFill>
              </a:rPr>
              <a:t>What we have done – </a:t>
            </a:r>
            <a:r>
              <a:rPr lang="en-US" sz="3600" dirty="0">
                <a:solidFill>
                  <a:srgbClr val="FFC000"/>
                </a:solidFill>
              </a:rPr>
              <a:t>Galatians 5:24</a:t>
            </a:r>
          </a:p>
          <a:p>
            <a:r>
              <a:rPr lang="en-US" sz="3600" dirty="0">
                <a:solidFill>
                  <a:schemeClr val="bg1"/>
                </a:solidFill>
              </a:rPr>
              <a:t>What we continually do – </a:t>
            </a:r>
            <a:r>
              <a:rPr lang="en-US" sz="3600" dirty="0">
                <a:solidFill>
                  <a:srgbClr val="FFC000"/>
                </a:solidFill>
              </a:rPr>
              <a:t>Romans 8:13</a:t>
            </a:r>
          </a:p>
          <a:p>
            <a:r>
              <a:rPr lang="en-US" sz="3600" dirty="0">
                <a:solidFill>
                  <a:schemeClr val="bg1"/>
                </a:solidFill>
              </a:rPr>
              <a:t>What we have done, and continue to                                    do – </a:t>
            </a:r>
            <a:r>
              <a:rPr lang="en-US" sz="3600" dirty="0">
                <a:solidFill>
                  <a:srgbClr val="FFC000"/>
                </a:solidFill>
              </a:rPr>
              <a:t>Colossians 3:1-5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9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CF8E9439-B977-840B-DC49-A5C6309A3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448" y="3773963"/>
            <a:ext cx="5916856" cy="3428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50F0E1-EA6D-E124-0131-3B5AB30E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45042"/>
            <a:ext cx="113538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Putting the Old Man to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74CA8-A1B8-F6F0-B3FD-A72D742C5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70605"/>
            <a:ext cx="11353800" cy="4930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Present sinful activity due to ignorance and/or immaturity does not excuse sin or negate its effect – death. The need for growth is not to be mistaken as tolerance for present sin.</a:t>
            </a:r>
          </a:p>
          <a:p>
            <a:r>
              <a:rPr lang="en-US" sz="3600" dirty="0">
                <a:solidFill>
                  <a:schemeClr val="bg1"/>
                </a:solidFill>
              </a:rPr>
              <a:t>Must be diligent to know God’s will – </a:t>
            </a:r>
            <a:r>
              <a:rPr lang="en-US" sz="3600" dirty="0">
                <a:solidFill>
                  <a:srgbClr val="FFC000"/>
                </a:solidFill>
              </a:rPr>
              <a:t>Ephesians 5:8, 10</a:t>
            </a:r>
          </a:p>
          <a:p>
            <a:r>
              <a:rPr lang="en-US" sz="3600" dirty="0">
                <a:solidFill>
                  <a:schemeClr val="bg1"/>
                </a:solidFill>
              </a:rPr>
              <a:t>Must be diligent in teaching                                                        – </a:t>
            </a:r>
            <a:r>
              <a:rPr lang="en-US" sz="3600" dirty="0">
                <a:solidFill>
                  <a:srgbClr val="FFC000"/>
                </a:solidFill>
              </a:rPr>
              <a:t>2 Timothy 4:2</a:t>
            </a:r>
          </a:p>
          <a:p>
            <a:r>
              <a:rPr lang="en-US" sz="3600" dirty="0">
                <a:solidFill>
                  <a:schemeClr val="bg1"/>
                </a:solidFill>
              </a:rPr>
              <a:t>Must be willing to yield to the truth                                            – </a:t>
            </a:r>
            <a:r>
              <a:rPr lang="en-US" sz="3600" dirty="0">
                <a:solidFill>
                  <a:srgbClr val="FFC000"/>
                </a:solidFill>
              </a:rPr>
              <a:t>Galatians 6:1-2, 6-8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12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CF8E9439-B977-840B-DC49-A5C6309A3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448" y="3773963"/>
            <a:ext cx="5916856" cy="3428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50F0E1-EA6D-E124-0131-3B5AB30E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45042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God’s Saving Grace for the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74CA8-A1B8-F6F0-B3FD-A72D742C5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70605"/>
            <a:ext cx="11353800" cy="4930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The Epistle of 2 Peter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The Nature of the Everlasting Kingdom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dirty="0">
                <a:solidFill>
                  <a:srgbClr val="FFC000"/>
                </a:solidFill>
              </a:rPr>
              <a:t>1:11; 3:13 </a:t>
            </a:r>
            <a:r>
              <a:rPr lang="en-US" sz="3600" dirty="0">
                <a:solidFill>
                  <a:schemeClr val="bg1"/>
                </a:solidFill>
              </a:rPr>
              <a:t>– desirable, where righteousness dwells.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The Nature of the Lord’s Coming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dirty="0">
                <a:solidFill>
                  <a:srgbClr val="FFC000"/>
                </a:solidFill>
              </a:rPr>
              <a:t>3:7, 10-14 </a:t>
            </a:r>
            <a:r>
              <a:rPr lang="en-US" sz="3600" dirty="0">
                <a:solidFill>
                  <a:schemeClr val="bg1"/>
                </a:solidFill>
              </a:rPr>
              <a:t>– judgment, salvation, unknown time.</a:t>
            </a:r>
          </a:p>
        </p:txBody>
      </p:sp>
    </p:spTree>
    <p:extLst>
      <p:ext uri="{BB962C8B-B14F-4D97-AF65-F5344CB8AC3E}">
        <p14:creationId xmlns:p14="http://schemas.microsoft.com/office/powerpoint/2010/main" val="3804875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CF8E9439-B977-840B-DC49-A5C6309A3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448" y="3773963"/>
            <a:ext cx="5916856" cy="3428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50F0E1-EA6D-E124-0131-3B5AB30E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45042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God’s Saving Grace for the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74CA8-A1B8-F6F0-B3FD-A72D742C5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70605"/>
            <a:ext cx="11353800" cy="4930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The Epistle of 2 Peter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The Nature of Our Preparation of That Day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Warning against false teachers – </a:t>
            </a:r>
            <a:r>
              <a:rPr lang="en-US" sz="3600" dirty="0">
                <a:solidFill>
                  <a:srgbClr val="FFC000"/>
                </a:solidFill>
              </a:rPr>
              <a:t>3:17-18</a:t>
            </a:r>
            <a:r>
              <a:rPr lang="en-US" sz="3600" dirty="0">
                <a:solidFill>
                  <a:schemeClr val="bg1"/>
                </a:solidFill>
              </a:rPr>
              <a:t>; deny 2</a:t>
            </a:r>
            <a:r>
              <a:rPr lang="en-US" sz="3600" baseline="30000" dirty="0">
                <a:solidFill>
                  <a:schemeClr val="bg1"/>
                </a:solidFill>
              </a:rPr>
              <a:t>nd</a:t>
            </a:r>
            <a:r>
              <a:rPr lang="en-US" sz="3600" dirty="0">
                <a:solidFill>
                  <a:schemeClr val="bg1"/>
                </a:solidFill>
              </a:rPr>
              <a:t> coming (</a:t>
            </a:r>
            <a:r>
              <a:rPr lang="en-US" sz="3600" dirty="0">
                <a:solidFill>
                  <a:srgbClr val="FFC000"/>
                </a:solidFill>
              </a:rPr>
              <a:t>3:3-4</a:t>
            </a:r>
            <a:r>
              <a:rPr lang="en-US" sz="3600" dirty="0">
                <a:solidFill>
                  <a:schemeClr val="bg1"/>
                </a:solidFill>
              </a:rPr>
              <a:t>); encourage lax morality (</a:t>
            </a:r>
            <a:r>
              <a:rPr lang="en-US" sz="3600" dirty="0">
                <a:solidFill>
                  <a:srgbClr val="FFC000"/>
                </a:solidFill>
              </a:rPr>
              <a:t>2:18-19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Diligence in growth promotes blamelessness                             – </a:t>
            </a:r>
            <a:r>
              <a:rPr lang="en-US" sz="3600" dirty="0">
                <a:solidFill>
                  <a:srgbClr val="FFC000"/>
                </a:solidFill>
              </a:rPr>
              <a:t>1:5-11; 3:18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The longsuffering of the Lord gives us                                     time to grow and be ready – </a:t>
            </a:r>
            <a:r>
              <a:rPr lang="en-US" sz="3600" dirty="0">
                <a:solidFill>
                  <a:srgbClr val="FFC000"/>
                </a:solidFill>
              </a:rPr>
              <a:t>3:8-18</a:t>
            </a:r>
          </a:p>
        </p:txBody>
      </p:sp>
    </p:spTree>
    <p:extLst>
      <p:ext uri="{BB962C8B-B14F-4D97-AF65-F5344CB8AC3E}">
        <p14:creationId xmlns:p14="http://schemas.microsoft.com/office/powerpoint/2010/main" val="85740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429</Words>
  <Application>Microsoft Macintosh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The Nature of Growth</vt:lpstr>
      <vt:lpstr>The Nature of Growth</vt:lpstr>
      <vt:lpstr>The Nature of Growth</vt:lpstr>
      <vt:lpstr>Putting the Old Man to Death</vt:lpstr>
      <vt:lpstr>Putting the Old Man to Death</vt:lpstr>
      <vt:lpstr>God’s Saving Grace for the Christian</vt:lpstr>
      <vt:lpstr>God’s Saving Grace for the Christian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6</cp:revision>
  <dcterms:created xsi:type="dcterms:W3CDTF">2023-11-07T17:14:35Z</dcterms:created>
  <dcterms:modified xsi:type="dcterms:W3CDTF">2023-11-22T16:41:10Z</dcterms:modified>
</cp:coreProperties>
</file>