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8" r:id="rId3"/>
    <p:sldId id="275" r:id="rId4"/>
    <p:sldId id="274" r:id="rId5"/>
    <p:sldId id="276" r:id="rId6"/>
    <p:sldId id="272" r:id="rId7"/>
    <p:sldId id="273" r:id="rId8"/>
    <p:sldId id="279" r:id="rId9"/>
    <p:sldId id="282" r:id="rId10"/>
    <p:sldId id="277" r:id="rId11"/>
    <p:sldId id="280" r:id="rId12"/>
    <p:sldId id="281" r:id="rId13"/>
    <p:sldId id="283" r:id="rId14"/>
    <p:sldId id="284" r:id="rId15"/>
    <p:sldId id="286" r:id="rId16"/>
    <p:sldId id="285" r:id="rId17"/>
    <p:sldId id="287" r:id="rId18"/>
    <p:sldId id="288" r:id="rId19"/>
    <p:sldId id="289" r:id="rId20"/>
    <p:sldId id="290" r:id="rId21"/>
    <p:sldId id="293" r:id="rId22"/>
    <p:sldId id="291" r:id="rId23"/>
    <p:sldId id="292" r:id="rId24"/>
    <p:sldId id="2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63" d="100"/>
          <a:sy n="63"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36E89-4316-AF4B-9087-E55D21B3235D}" type="datetimeFigureOut">
              <a:rPr lang="en-US" smtClean="0"/>
              <a:t>12/16/2023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B6349-937B-9848-B166-7723A9C5221F}" type="slidenum">
              <a:rPr lang="en-US" smtClean="0"/>
              <a:t>‹#›</a:t>
            </a:fld>
            <a:endParaRPr lang="en-US"/>
          </a:p>
        </p:txBody>
      </p:sp>
    </p:spTree>
    <p:extLst>
      <p:ext uri="{BB962C8B-B14F-4D97-AF65-F5344CB8AC3E}">
        <p14:creationId xmlns:p14="http://schemas.microsoft.com/office/powerpoint/2010/main" val="332745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6</a:t>
            </a:fld>
            <a:endParaRPr lang="en-US"/>
          </a:p>
        </p:txBody>
      </p:sp>
    </p:spTree>
    <p:extLst>
      <p:ext uri="{BB962C8B-B14F-4D97-AF65-F5344CB8AC3E}">
        <p14:creationId xmlns:p14="http://schemas.microsoft.com/office/powerpoint/2010/main" val="337709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10</a:t>
            </a:fld>
            <a:endParaRPr lang="en-US"/>
          </a:p>
        </p:txBody>
      </p:sp>
    </p:spTree>
    <p:extLst>
      <p:ext uri="{BB962C8B-B14F-4D97-AF65-F5344CB8AC3E}">
        <p14:creationId xmlns:p14="http://schemas.microsoft.com/office/powerpoint/2010/main" val="2010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13</a:t>
            </a:fld>
            <a:endParaRPr lang="en-US"/>
          </a:p>
        </p:txBody>
      </p:sp>
    </p:spTree>
    <p:extLst>
      <p:ext uri="{BB962C8B-B14F-4D97-AF65-F5344CB8AC3E}">
        <p14:creationId xmlns:p14="http://schemas.microsoft.com/office/powerpoint/2010/main" val="3278914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14</a:t>
            </a:fld>
            <a:endParaRPr lang="en-US"/>
          </a:p>
        </p:txBody>
      </p:sp>
    </p:spTree>
    <p:extLst>
      <p:ext uri="{BB962C8B-B14F-4D97-AF65-F5344CB8AC3E}">
        <p14:creationId xmlns:p14="http://schemas.microsoft.com/office/powerpoint/2010/main" val="311268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17</a:t>
            </a:fld>
            <a:endParaRPr lang="en-US"/>
          </a:p>
        </p:txBody>
      </p:sp>
    </p:spTree>
    <p:extLst>
      <p:ext uri="{BB962C8B-B14F-4D97-AF65-F5344CB8AC3E}">
        <p14:creationId xmlns:p14="http://schemas.microsoft.com/office/powerpoint/2010/main" val="249143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23</a:t>
            </a:fld>
            <a:endParaRPr lang="en-US"/>
          </a:p>
        </p:txBody>
      </p:sp>
    </p:spTree>
    <p:extLst>
      <p:ext uri="{BB962C8B-B14F-4D97-AF65-F5344CB8AC3E}">
        <p14:creationId xmlns:p14="http://schemas.microsoft.com/office/powerpoint/2010/main" val="4155674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24</a:t>
            </a:fld>
            <a:endParaRPr lang="en-US"/>
          </a:p>
        </p:txBody>
      </p:sp>
    </p:spTree>
    <p:extLst>
      <p:ext uri="{BB962C8B-B14F-4D97-AF65-F5344CB8AC3E}">
        <p14:creationId xmlns:p14="http://schemas.microsoft.com/office/powerpoint/2010/main" val="938707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12/16/2023</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12/16/2023</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4155849"/>
            <a:ext cx="5065486" cy="2387600"/>
          </a:xfrm>
        </p:spPr>
        <p:txBody>
          <a:bodyPr>
            <a:normAutofit fontScale="90000"/>
          </a:bodyPr>
          <a:lstStyle/>
          <a:p>
            <a:r>
              <a:rPr lang="en-US" sz="4800" i="1" dirty="0"/>
              <a:t>Lesson 4</a:t>
            </a:r>
            <a:br>
              <a:rPr lang="en-US" dirty="0"/>
            </a:br>
            <a:r>
              <a:rPr lang="en-US" sz="5400" b="1" dirty="0"/>
              <a:t>Psalms 1 and 150: Import of First and Last Psalms</a:t>
            </a:r>
            <a:endParaRPr lang="en-US" b="1" dirty="0"/>
          </a:p>
        </p:txBody>
      </p:sp>
    </p:spTree>
    <p:extLst>
      <p:ext uri="{BB962C8B-B14F-4D97-AF65-F5344CB8AC3E}">
        <p14:creationId xmlns:p14="http://schemas.microsoft.com/office/powerpoint/2010/main" val="1913518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fontScale="92500" lnSpcReduction="20000"/>
          </a:bodyPr>
          <a:lstStyle/>
          <a:p>
            <a:pPr marL="0" indent="0" algn="ctr">
              <a:buNone/>
            </a:pPr>
            <a:r>
              <a:rPr lang="en-US" sz="3200" dirty="0"/>
              <a:t>“…who </a:t>
            </a:r>
            <a:r>
              <a:rPr lang="en-US" sz="3200" dirty="0">
                <a:solidFill>
                  <a:srgbClr val="FF0000"/>
                </a:solidFill>
              </a:rPr>
              <a:t>walks not </a:t>
            </a:r>
            <a:r>
              <a:rPr lang="en-US" sz="3200" dirty="0"/>
              <a:t>in the counsel of the ungodly, </a:t>
            </a:r>
            <a:r>
              <a:rPr lang="en-US" sz="3200" dirty="0">
                <a:solidFill>
                  <a:srgbClr val="FF0000"/>
                </a:solidFill>
              </a:rPr>
              <a:t>nor stands </a:t>
            </a:r>
            <a:r>
              <a:rPr lang="en-US" sz="3200" dirty="0"/>
              <a:t>in the path of sinners, </a:t>
            </a:r>
            <a:r>
              <a:rPr lang="en-US" sz="3200" dirty="0">
                <a:solidFill>
                  <a:srgbClr val="FF0000"/>
                </a:solidFill>
              </a:rPr>
              <a:t>nor sits </a:t>
            </a:r>
            <a:r>
              <a:rPr lang="en-US" sz="3200" dirty="0"/>
              <a:t>in the seat of the scornful.”</a:t>
            </a:r>
          </a:p>
          <a:p>
            <a:r>
              <a:rPr lang="en-US" sz="3200" dirty="0"/>
              <a:t>Negative perspective</a:t>
            </a:r>
          </a:p>
          <a:p>
            <a:r>
              <a:rPr lang="en-US" sz="3200" dirty="0"/>
              <a:t>Progressive Parallelism – Walk, Stand, Sit</a:t>
            </a:r>
          </a:p>
          <a:p>
            <a:r>
              <a:rPr lang="en-US" sz="3200" dirty="0"/>
              <a:t>Walk           Casual acceptance</a:t>
            </a:r>
          </a:p>
          <a:p>
            <a:r>
              <a:rPr lang="en-US" sz="3200" dirty="0"/>
              <a:t>Stand          Waiting around to join in</a:t>
            </a:r>
          </a:p>
          <a:p>
            <a:r>
              <a:rPr lang="en-US" sz="3200" dirty="0"/>
              <a:t>Sit                Entrenched, promoting, endorsing</a:t>
            </a:r>
          </a:p>
          <a:p>
            <a:r>
              <a:rPr lang="en-US" sz="3200" dirty="0"/>
              <a:t>We are either growing closer to God or drifting further away</a:t>
            </a:r>
          </a:p>
          <a:p>
            <a:r>
              <a:rPr lang="en-US" sz="3200" dirty="0"/>
              <a:t>Old Testament example?</a:t>
            </a:r>
          </a:p>
          <a:p>
            <a:r>
              <a:rPr lang="en-US" sz="3200" dirty="0"/>
              <a:t>Lot – Gen 13:12, Gen 19, 2 Peter 2:7</a:t>
            </a:r>
          </a:p>
        </p:txBody>
      </p:sp>
      <p:sp>
        <p:nvSpPr>
          <p:cNvPr id="4" name="Arrow: Right 3">
            <a:extLst>
              <a:ext uri="{FF2B5EF4-FFF2-40B4-BE49-F238E27FC236}">
                <a16:creationId xmlns:a16="http://schemas.microsoft.com/office/drawing/2014/main" id="{1E7631E6-B66C-24AD-6544-90A857F060DC}"/>
              </a:ext>
            </a:extLst>
          </p:cNvPr>
          <p:cNvSpPr/>
          <p:nvPr/>
        </p:nvSpPr>
        <p:spPr>
          <a:xfrm>
            <a:off x="1756227" y="3493394"/>
            <a:ext cx="401925" cy="323419"/>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FF842B83-890C-5A8F-A3F1-F3215474B6AC}"/>
              </a:ext>
            </a:extLst>
          </p:cNvPr>
          <p:cNvSpPr/>
          <p:nvPr/>
        </p:nvSpPr>
        <p:spPr>
          <a:xfrm>
            <a:off x="1756227" y="3938739"/>
            <a:ext cx="401925" cy="323420"/>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CB01CA99-B7D5-5942-3F1A-FA76743AD607}"/>
              </a:ext>
            </a:extLst>
          </p:cNvPr>
          <p:cNvSpPr/>
          <p:nvPr/>
        </p:nvSpPr>
        <p:spPr>
          <a:xfrm>
            <a:off x="1756227" y="4365562"/>
            <a:ext cx="401925" cy="323420"/>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655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427008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a:t>
            </a:r>
            <a:r>
              <a:rPr lang="en-US" sz="3200" dirty="0">
                <a:solidFill>
                  <a:srgbClr val="FF0000"/>
                </a:solidFill>
              </a:rPr>
              <a:t>2) But his delight </a:t>
            </a:r>
            <a:r>
              <a:rPr lang="en-US" sz="3200" i="1" dirty="0">
                <a:solidFill>
                  <a:srgbClr val="FF0000"/>
                </a:solidFill>
              </a:rPr>
              <a:t>is</a:t>
            </a:r>
            <a:r>
              <a:rPr lang="en-US" sz="3200" dirty="0">
                <a:solidFill>
                  <a:srgbClr val="FF0000"/>
                </a:solidFill>
              </a:rPr>
              <a:t> in the law of the LORD, And in His law he meditates day and night. 3) He shall be like a tree Planted by the rivers of water, That brings forth its fruit in its season, Whose leaf also shall not wither; And whatever he does shall prosper.</a:t>
            </a:r>
            <a:r>
              <a:rPr lang="en-US" sz="3200" dirty="0"/>
              <a:t>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84816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a:bodyPr>
          <a:lstStyle/>
          <a:p>
            <a:pPr marL="0" indent="0" algn="just">
              <a:buNone/>
            </a:pPr>
            <a:r>
              <a:rPr lang="en-US" sz="3200" dirty="0"/>
              <a:t>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a:t>
            </a:r>
          </a:p>
          <a:p>
            <a:pPr algn="just"/>
            <a:r>
              <a:rPr lang="en-US" sz="3200" dirty="0"/>
              <a:t>Positive Perspective </a:t>
            </a:r>
          </a:p>
          <a:p>
            <a:pPr algn="just"/>
            <a:r>
              <a:rPr lang="en-US" sz="3200" dirty="0"/>
              <a:t>Delights in the law of the LORD and meditates in it continually</a:t>
            </a:r>
          </a:p>
          <a:p>
            <a:pPr algn="just"/>
            <a:r>
              <a:rPr lang="en-US" sz="3200" dirty="0"/>
              <a:t>Meditates </a:t>
            </a:r>
          </a:p>
          <a:p>
            <a:pPr marL="0" indent="0" algn="just">
              <a:buNone/>
            </a:pPr>
            <a:r>
              <a:rPr lang="en-US" sz="3200" dirty="0"/>
              <a:t>    – </a:t>
            </a:r>
            <a:r>
              <a:rPr lang="he-IL" sz="3600" b="0" i="0" dirty="0">
                <a:solidFill>
                  <a:srgbClr val="001320"/>
                </a:solidFill>
                <a:effectLst/>
                <a:latin typeface="Ezra SIL"/>
              </a:rPr>
              <a:t>הָגָה</a:t>
            </a:r>
            <a:r>
              <a:rPr lang="en-US" sz="3600" b="0" i="0" dirty="0">
                <a:solidFill>
                  <a:srgbClr val="001320"/>
                </a:solidFill>
                <a:effectLst/>
                <a:latin typeface="Ezra SIL"/>
              </a:rPr>
              <a:t> </a:t>
            </a:r>
            <a:r>
              <a:rPr lang="en-US" sz="3200" b="0" i="0" dirty="0">
                <a:solidFill>
                  <a:srgbClr val="001320"/>
                </a:solidFill>
                <a:effectLst/>
                <a:latin typeface="Ezra SIL"/>
              </a:rPr>
              <a:t>“</a:t>
            </a:r>
            <a:r>
              <a:rPr lang="en-US" sz="3200" b="0" i="0" dirty="0" err="1">
                <a:solidFill>
                  <a:srgbClr val="001320"/>
                </a:solidFill>
                <a:effectLst/>
                <a:latin typeface="Ezra SIL"/>
              </a:rPr>
              <a:t>haga</a:t>
            </a:r>
            <a:r>
              <a:rPr lang="en-US" sz="3200" b="0" i="0" dirty="0">
                <a:solidFill>
                  <a:srgbClr val="001320"/>
                </a:solidFill>
                <a:effectLst/>
                <a:latin typeface="Ezra SIL"/>
              </a:rPr>
              <a:t>” Strong’s: “to murmur (in pleasure or anger); by implication, to ponder – mourn, mutter, speak, study, talk, utter. </a:t>
            </a:r>
            <a:r>
              <a:rPr lang="en-US" sz="3200" b="0" i="0" dirty="0" err="1">
                <a:solidFill>
                  <a:srgbClr val="001320"/>
                </a:solidFill>
                <a:effectLst/>
                <a:latin typeface="Ezra SIL"/>
              </a:rPr>
              <a:t>Psa</a:t>
            </a:r>
            <a:r>
              <a:rPr lang="en-US" sz="3200" b="0" i="0" dirty="0">
                <a:solidFill>
                  <a:srgbClr val="001320"/>
                </a:solidFill>
                <a:effectLst/>
                <a:latin typeface="Ezra SIL"/>
              </a:rPr>
              <a:t> 2:1; 35:28; 37:30; 38:12; 63:6; 71:24; 77:12; 115:7; 143:5</a:t>
            </a:r>
            <a:endParaRPr lang="en-US" sz="3200" dirty="0"/>
          </a:p>
        </p:txBody>
      </p:sp>
    </p:spTree>
    <p:extLst>
      <p:ext uri="{BB962C8B-B14F-4D97-AF65-F5344CB8AC3E}">
        <p14:creationId xmlns:p14="http://schemas.microsoft.com/office/powerpoint/2010/main" val="418015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a:bodyPr>
          <a:lstStyle/>
          <a:p>
            <a:pPr marL="0" indent="0" algn="just">
              <a:buNone/>
            </a:pPr>
            <a:r>
              <a:rPr lang="en-US" sz="3200" dirty="0"/>
              <a:t>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a:t>
            </a:r>
          </a:p>
          <a:p>
            <a:pPr algn="just"/>
            <a:r>
              <a:rPr lang="en-US" sz="3200" dirty="0"/>
              <a:t>What are the effects of this lifestyle?</a:t>
            </a:r>
          </a:p>
          <a:p>
            <a:pPr algn="just"/>
            <a:r>
              <a:rPr lang="en-US" sz="3200" dirty="0"/>
              <a:t>Stable foundation – Matthew 7:24-27</a:t>
            </a:r>
          </a:p>
          <a:p>
            <a:pPr algn="just"/>
            <a:r>
              <a:rPr lang="en-US" sz="3200" dirty="0"/>
              <a:t>Bears fruit – Luke 13:6-9</a:t>
            </a:r>
          </a:p>
          <a:p>
            <a:pPr algn="just"/>
            <a:r>
              <a:rPr lang="en-US" sz="3200" dirty="0"/>
              <a:t>Will prosper – Matt 13:8, 23</a:t>
            </a:r>
          </a:p>
          <a:p>
            <a:pPr algn="just"/>
            <a:r>
              <a:rPr lang="en-US" sz="3200" dirty="0"/>
              <a:t>Spiritually…physically…both? - Matt 5:12</a:t>
            </a:r>
          </a:p>
        </p:txBody>
      </p:sp>
    </p:spTree>
    <p:extLst>
      <p:ext uri="{BB962C8B-B14F-4D97-AF65-F5344CB8AC3E}">
        <p14:creationId xmlns:p14="http://schemas.microsoft.com/office/powerpoint/2010/main" val="396683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1907471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a:t>
            </a:r>
            <a:r>
              <a:rPr lang="en-US" sz="3200" dirty="0">
                <a:solidFill>
                  <a:srgbClr val="FF0000"/>
                </a:solidFill>
              </a:rPr>
              <a:t>4) The ungodly </a:t>
            </a:r>
            <a:r>
              <a:rPr lang="en-US" sz="3200" i="1" dirty="0">
                <a:solidFill>
                  <a:srgbClr val="FF0000"/>
                </a:solidFill>
              </a:rPr>
              <a:t>are </a:t>
            </a:r>
            <a:r>
              <a:rPr lang="en-US" sz="3200" dirty="0">
                <a:solidFill>
                  <a:srgbClr val="FF0000"/>
                </a:solidFill>
              </a:rPr>
              <a:t>not so, But </a:t>
            </a:r>
            <a:r>
              <a:rPr lang="en-US" sz="3200" i="1" dirty="0">
                <a:solidFill>
                  <a:srgbClr val="FF0000"/>
                </a:solidFill>
              </a:rPr>
              <a:t>are</a:t>
            </a:r>
            <a:r>
              <a:rPr lang="en-US" sz="3200" dirty="0">
                <a:solidFill>
                  <a:srgbClr val="FF0000"/>
                </a:solidFill>
              </a:rPr>
              <a:t> like the chaff which the wind drives away. 5) Therefore the ungodly shall not stand in the judgement, Nor sinners in the congregation of the righteous.</a:t>
            </a:r>
            <a:r>
              <a:rPr lang="en-US" sz="3200" dirty="0"/>
              <a:t> 6) For the LORD knows the way of the righteous, But the way of the ungodly shall perish.</a:t>
            </a:r>
          </a:p>
        </p:txBody>
      </p:sp>
    </p:spTree>
    <p:extLst>
      <p:ext uri="{BB962C8B-B14F-4D97-AF65-F5344CB8AC3E}">
        <p14:creationId xmlns:p14="http://schemas.microsoft.com/office/powerpoint/2010/main" val="2288625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a:bodyPr>
          <a:lstStyle/>
          <a:p>
            <a:pPr marL="0" indent="0" algn="just">
              <a:buNone/>
            </a:pPr>
            <a:r>
              <a:rPr lang="en-US" sz="3200" dirty="0"/>
              <a:t>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a:t>
            </a:r>
          </a:p>
          <a:p>
            <a:pPr algn="just"/>
            <a:r>
              <a:rPr lang="en-US" sz="3200" dirty="0"/>
              <a:t>Contrasted with the “Blessed man”</a:t>
            </a:r>
          </a:p>
          <a:p>
            <a:pPr algn="just"/>
            <a:r>
              <a:rPr lang="en-US" sz="3200" dirty="0"/>
              <a:t>No firm foundation, no stability – James 1:5-8</a:t>
            </a:r>
          </a:p>
          <a:p>
            <a:pPr algn="just"/>
            <a:r>
              <a:rPr lang="en-US" sz="3200" dirty="0"/>
              <a:t>“THEREFORE” - as a result of.. </a:t>
            </a:r>
          </a:p>
          <a:p>
            <a:pPr algn="just"/>
            <a:r>
              <a:rPr lang="en-US" sz="3200" dirty="0"/>
              <a:t>Ungodly will have no place before God in the end</a:t>
            </a:r>
          </a:p>
          <a:p>
            <a:pPr algn="just"/>
            <a:r>
              <a:rPr lang="en-US" sz="3200" dirty="0"/>
              <a:t>Sinners accepted among the congregation – Eph 5:25-27</a:t>
            </a:r>
          </a:p>
        </p:txBody>
      </p:sp>
    </p:spTree>
    <p:extLst>
      <p:ext uri="{BB962C8B-B14F-4D97-AF65-F5344CB8AC3E}">
        <p14:creationId xmlns:p14="http://schemas.microsoft.com/office/powerpoint/2010/main" val="337214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3500350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a:t>
            </a:r>
            <a:r>
              <a:rPr lang="en-US" sz="3200" dirty="0">
                <a:solidFill>
                  <a:srgbClr val="FF0000"/>
                </a:solidFill>
              </a:rPr>
              <a:t>6) For the LORD knows the way of the righteous, But the way of the ungodly shall perish.</a:t>
            </a:r>
          </a:p>
        </p:txBody>
      </p:sp>
    </p:spTree>
    <p:extLst>
      <p:ext uri="{BB962C8B-B14F-4D97-AF65-F5344CB8AC3E}">
        <p14:creationId xmlns:p14="http://schemas.microsoft.com/office/powerpoint/2010/main" val="428358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a:bodyPr>
          <a:lstStyle/>
          <a:p>
            <a:pPr marL="0" indent="0" algn="ctr">
              <a:buNone/>
            </a:pPr>
            <a:r>
              <a:rPr lang="en-US" sz="3200" dirty="0"/>
              <a:t>Psalm 1</a:t>
            </a:r>
          </a:p>
          <a:p>
            <a:pPr marL="0" indent="0" algn="just">
              <a:buNone/>
            </a:pPr>
            <a:r>
              <a:rPr lang="en-US" sz="3200" dirty="0"/>
              <a:t>6) For the LORD knows the way of the righteous, But the way of the ungodly shall perish.</a:t>
            </a:r>
          </a:p>
          <a:p>
            <a:pPr algn="just"/>
            <a:r>
              <a:rPr lang="en-US" sz="3200" dirty="0"/>
              <a:t>Psalms 119: 105 - Thy word is a lamp unto my feet and light unto my path.</a:t>
            </a:r>
          </a:p>
          <a:p>
            <a:pPr algn="just"/>
            <a:r>
              <a:rPr lang="en-US" sz="3200" dirty="0"/>
              <a:t>Nahum 1:7 – The LORD </a:t>
            </a:r>
            <a:r>
              <a:rPr lang="en-US" sz="3200" i="1" dirty="0"/>
              <a:t>is</a:t>
            </a:r>
            <a:r>
              <a:rPr lang="en-US" sz="3200" dirty="0"/>
              <a:t> good, A stronghold in the day of trouble; And he knows those who trust in Him.</a:t>
            </a:r>
          </a:p>
        </p:txBody>
      </p:sp>
    </p:spTree>
    <p:extLst>
      <p:ext uri="{BB962C8B-B14F-4D97-AF65-F5344CB8AC3E}">
        <p14:creationId xmlns:p14="http://schemas.microsoft.com/office/powerpoint/2010/main" val="274994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a:bodyPr>
          <a:lstStyle/>
          <a:p>
            <a:pPr marL="0" indent="0" algn="ctr">
              <a:buNone/>
            </a:pPr>
            <a:r>
              <a:rPr lang="en-US" sz="3200" dirty="0"/>
              <a:t>Psalm 1</a:t>
            </a:r>
          </a:p>
          <a:p>
            <a:pPr marL="0" indent="0" algn="just">
              <a:buNone/>
            </a:pPr>
            <a:r>
              <a:rPr lang="en-US" sz="3200" dirty="0"/>
              <a:t>6) For the LORD knows the way of the righteous, </a:t>
            </a:r>
            <a:r>
              <a:rPr lang="en-US" sz="3200" dirty="0">
                <a:solidFill>
                  <a:srgbClr val="FF0000"/>
                </a:solidFill>
              </a:rPr>
              <a:t>But the way of the ungodly shall perish</a:t>
            </a:r>
            <a:r>
              <a:rPr lang="en-US" sz="3200" dirty="0"/>
              <a:t>.</a:t>
            </a:r>
          </a:p>
          <a:p>
            <a:pPr algn="just"/>
            <a:r>
              <a:rPr lang="en-US" sz="3200" dirty="0"/>
              <a:t>Psalm 119: 105 - Thy word is a lamp unto my feet and light unto my path.</a:t>
            </a:r>
          </a:p>
          <a:p>
            <a:pPr algn="just"/>
            <a:r>
              <a:rPr lang="en-US" sz="3200" dirty="0"/>
              <a:t>Nahum 1:7 – The LORD </a:t>
            </a:r>
            <a:r>
              <a:rPr lang="en-US" sz="3200" i="1" dirty="0"/>
              <a:t>is</a:t>
            </a:r>
            <a:r>
              <a:rPr lang="en-US" sz="3200" dirty="0"/>
              <a:t> good, A stronghold in the day of trouble; And he knows those who trust in Him.</a:t>
            </a:r>
          </a:p>
        </p:txBody>
      </p:sp>
    </p:spTree>
    <p:extLst>
      <p:ext uri="{BB962C8B-B14F-4D97-AF65-F5344CB8AC3E}">
        <p14:creationId xmlns:p14="http://schemas.microsoft.com/office/powerpoint/2010/main" val="1715758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4030448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a:t>
            </a:r>
            <a:r>
              <a:rPr lang="en-US" sz="3200" dirty="0">
                <a:solidFill>
                  <a:srgbClr val="FF0000"/>
                </a:solidFill>
              </a:rPr>
              <a:t>ungodly</a:t>
            </a:r>
            <a:r>
              <a:rPr lang="en-US" sz="3200" dirty="0"/>
              <a:t>,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a:t>
            </a:r>
            <a:r>
              <a:rPr lang="en-US" sz="3200" dirty="0">
                <a:solidFill>
                  <a:srgbClr val="FF0000"/>
                </a:solidFill>
              </a:rPr>
              <a:t>ungodly</a:t>
            </a:r>
            <a:r>
              <a:rPr lang="en-US" sz="3200" dirty="0"/>
              <a:t> </a:t>
            </a:r>
            <a:r>
              <a:rPr lang="en-US" sz="3200" i="1" dirty="0"/>
              <a:t>are </a:t>
            </a:r>
            <a:r>
              <a:rPr lang="en-US" sz="3200" dirty="0"/>
              <a:t>not so, But </a:t>
            </a:r>
            <a:r>
              <a:rPr lang="en-US" sz="3200" i="1" dirty="0"/>
              <a:t>are</a:t>
            </a:r>
            <a:r>
              <a:rPr lang="en-US" sz="3200" dirty="0"/>
              <a:t> like the chaff which the wind drives away. 5) Therefore the </a:t>
            </a:r>
            <a:r>
              <a:rPr lang="en-US" sz="3200" dirty="0">
                <a:solidFill>
                  <a:srgbClr val="FF0000"/>
                </a:solidFill>
              </a:rPr>
              <a:t>ungodly</a:t>
            </a:r>
            <a:r>
              <a:rPr lang="en-US" sz="3200" dirty="0"/>
              <a:t> shall not stand in the judgement, Nor sinners in the congregation of the righteous. 6) For the LORD knows the way of the righteous, But the way of the </a:t>
            </a:r>
            <a:r>
              <a:rPr lang="en-US" sz="3200" dirty="0">
                <a:solidFill>
                  <a:srgbClr val="FF0000"/>
                </a:solidFill>
              </a:rPr>
              <a:t>ungodly</a:t>
            </a:r>
            <a:r>
              <a:rPr lang="en-US" sz="3200" dirty="0"/>
              <a:t> shall perish.</a:t>
            </a:r>
          </a:p>
        </p:txBody>
      </p:sp>
    </p:spTree>
    <p:extLst>
      <p:ext uri="{BB962C8B-B14F-4D97-AF65-F5344CB8AC3E}">
        <p14:creationId xmlns:p14="http://schemas.microsoft.com/office/powerpoint/2010/main" val="1851905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a:bodyPr>
          <a:lstStyle/>
          <a:p>
            <a:pPr marL="0" indent="0" algn="ctr">
              <a:buNone/>
            </a:pPr>
            <a:r>
              <a:rPr lang="en-US" sz="3200" dirty="0"/>
              <a:t>Psalm 150</a:t>
            </a:r>
          </a:p>
          <a:p>
            <a:pPr marL="0" indent="0" algn="just">
              <a:buNone/>
            </a:pPr>
            <a:r>
              <a:rPr lang="en-US" sz="3200" dirty="0"/>
              <a:t>1) PRAISE the LORD! Praise God in His sanctuary; Praise Him in His mighty firmament! 2) Praise Him for His might acts; Praise Him according to His excellent greatness! 3) Praise Him with the sound of the trumpet; Praise Him with the lute and harp! 4) Praise Him with the timbrel and dance; Praise Him with the stringed instruments and flutes! 5) Praise Him with loud cymbals; Praise Him clashing cymbals! 6) Let everything that has breath praise the LORD. Praise the LORD!</a:t>
            </a:r>
          </a:p>
        </p:txBody>
      </p:sp>
    </p:spTree>
    <p:extLst>
      <p:ext uri="{BB962C8B-B14F-4D97-AF65-F5344CB8AC3E}">
        <p14:creationId xmlns:p14="http://schemas.microsoft.com/office/powerpoint/2010/main" val="41377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100" y="1325563"/>
            <a:ext cx="11353800" cy="5183051"/>
          </a:xfrm>
        </p:spPr>
        <p:txBody>
          <a:bodyPr>
            <a:normAutofit/>
          </a:bodyPr>
          <a:lstStyle/>
          <a:p>
            <a:pPr marL="0" indent="0" algn="ctr">
              <a:buNone/>
            </a:pPr>
            <a:r>
              <a:rPr lang="en-US" sz="3200" dirty="0"/>
              <a:t>Psalm 1 General Overview</a:t>
            </a:r>
          </a:p>
          <a:p>
            <a:r>
              <a:rPr lang="en-US" sz="3200" dirty="0"/>
              <a:t>Sets tone for entire book</a:t>
            </a:r>
          </a:p>
          <a:p>
            <a:endParaRPr lang="en-US" sz="3200" dirty="0"/>
          </a:p>
          <a:p>
            <a:r>
              <a:rPr lang="en-US" sz="3200" dirty="0"/>
              <a:t>Characteristics of both the </a:t>
            </a:r>
            <a:r>
              <a:rPr lang="en-US" sz="3200" b="1" dirty="0"/>
              <a:t>blessed </a:t>
            </a:r>
            <a:r>
              <a:rPr lang="en-US" sz="3200" dirty="0"/>
              <a:t>and </a:t>
            </a:r>
            <a:r>
              <a:rPr lang="en-US" sz="3200" b="1" dirty="0"/>
              <a:t>ungodly</a:t>
            </a:r>
            <a:r>
              <a:rPr lang="en-US" sz="3200" dirty="0"/>
              <a:t> man</a:t>
            </a:r>
          </a:p>
          <a:p>
            <a:endParaRPr lang="en-US" sz="3200" dirty="0"/>
          </a:p>
          <a:p>
            <a:r>
              <a:rPr lang="en-US" sz="3200" dirty="0"/>
              <a:t>Perception vs reality</a:t>
            </a:r>
          </a:p>
          <a:p>
            <a:endParaRPr lang="en-US" sz="3200" dirty="0"/>
          </a:p>
          <a:p>
            <a:r>
              <a:rPr lang="en-US" sz="3200" dirty="0"/>
              <a:t>Final outcome for the ungodly</a:t>
            </a:r>
          </a:p>
        </p:txBody>
      </p:sp>
    </p:spTree>
    <p:extLst>
      <p:ext uri="{BB962C8B-B14F-4D97-AF65-F5344CB8AC3E}">
        <p14:creationId xmlns:p14="http://schemas.microsoft.com/office/powerpoint/2010/main" val="89939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1384503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a:t>
            </a:r>
            <a:r>
              <a:rPr lang="en-US" sz="3200" dirty="0">
                <a:solidFill>
                  <a:srgbClr val="FF0000"/>
                </a:solidFill>
              </a:rPr>
              <a:t>Blessed </a:t>
            </a:r>
            <a:r>
              <a:rPr lang="en-US" sz="3200" i="1" dirty="0">
                <a:solidFill>
                  <a:srgbClr val="FF0000"/>
                </a:solidFill>
              </a:rPr>
              <a:t>is</a:t>
            </a:r>
            <a:r>
              <a:rPr lang="en-US" sz="3200" dirty="0">
                <a:solidFill>
                  <a:srgbClr val="FF0000"/>
                </a:solidFill>
              </a:rPr>
              <a:t> the man </a:t>
            </a:r>
            <a:r>
              <a:rPr lang="en-US" sz="3200" dirty="0"/>
              <a:t>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53657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325563"/>
            <a:ext cx="11353800" cy="5046208"/>
          </a:xfrm>
        </p:spPr>
        <p:txBody>
          <a:bodyPr>
            <a:normAutofit fontScale="92500" lnSpcReduction="10000"/>
          </a:bodyPr>
          <a:lstStyle/>
          <a:p>
            <a:pPr marL="0" indent="0" algn="ctr">
              <a:buNone/>
            </a:pPr>
            <a:r>
              <a:rPr lang="en-US" sz="3200" dirty="0"/>
              <a:t>“</a:t>
            </a:r>
            <a:r>
              <a:rPr lang="en-US" sz="3200" dirty="0">
                <a:solidFill>
                  <a:srgbClr val="FF0000"/>
                </a:solidFill>
              </a:rPr>
              <a:t>Blessed</a:t>
            </a:r>
            <a:r>
              <a:rPr lang="en-US" sz="3200" dirty="0"/>
              <a:t> </a:t>
            </a:r>
            <a:r>
              <a:rPr lang="en-US" sz="3200" i="1" dirty="0"/>
              <a:t>is</a:t>
            </a:r>
            <a:r>
              <a:rPr lang="en-US" sz="3200" dirty="0"/>
              <a:t> the man…”</a:t>
            </a:r>
          </a:p>
          <a:p>
            <a:r>
              <a:rPr lang="en-US" sz="3200" dirty="0"/>
              <a:t>Blessings &amp; </a:t>
            </a:r>
            <a:r>
              <a:rPr lang="en-US" sz="3200" dirty="0" err="1"/>
              <a:t>Cursings</a:t>
            </a:r>
            <a:r>
              <a:rPr lang="en-US" sz="3200" dirty="0"/>
              <a:t> - Hebrew word </a:t>
            </a:r>
            <a:r>
              <a:rPr lang="he-IL" sz="3200" dirty="0"/>
              <a:t>בְּרָכָה </a:t>
            </a:r>
            <a:r>
              <a:rPr lang="en-US" sz="3200" dirty="0"/>
              <a:t> “</a:t>
            </a:r>
            <a:r>
              <a:rPr lang="en-US" sz="3200" dirty="0" err="1"/>
              <a:t>braka</a:t>
            </a:r>
            <a:r>
              <a:rPr lang="en-US" sz="3200" dirty="0"/>
              <a:t>” </a:t>
            </a:r>
            <a:r>
              <a:rPr lang="en-US" sz="3200" dirty="0" err="1"/>
              <a:t>Psa</a:t>
            </a:r>
            <a:r>
              <a:rPr lang="en-US" sz="3200" dirty="0"/>
              <a:t> 3:8; 24:5</a:t>
            </a:r>
          </a:p>
          <a:p>
            <a:endParaRPr lang="en-US" sz="3200" dirty="0"/>
          </a:p>
          <a:p>
            <a:r>
              <a:rPr lang="he-IL" dirty="0"/>
              <a:t>בְּרָכָה</a:t>
            </a:r>
            <a:r>
              <a:rPr lang="en-US" dirty="0"/>
              <a:t> “</a:t>
            </a:r>
            <a:r>
              <a:rPr lang="en-US" dirty="0" err="1"/>
              <a:t>esher</a:t>
            </a:r>
            <a:r>
              <a:rPr lang="en-US" dirty="0"/>
              <a:t>” – </a:t>
            </a:r>
            <a:r>
              <a:rPr lang="en-US" sz="3200" dirty="0"/>
              <a:t>exclamatory word. “O the blessedness of….”</a:t>
            </a:r>
          </a:p>
          <a:p>
            <a:endParaRPr lang="en-US" sz="3200" dirty="0"/>
          </a:p>
          <a:p>
            <a:r>
              <a:rPr lang="en-US" sz="3200" dirty="0"/>
              <a:t>Happiness</a:t>
            </a:r>
          </a:p>
          <a:p>
            <a:endParaRPr lang="en-US" sz="3200" dirty="0"/>
          </a:p>
          <a:p>
            <a:r>
              <a:rPr lang="en-US" sz="3200" dirty="0"/>
              <a:t>Positive state of being</a:t>
            </a:r>
          </a:p>
          <a:p>
            <a:endParaRPr lang="en-US" sz="3200" dirty="0"/>
          </a:p>
          <a:p>
            <a:r>
              <a:rPr lang="en-US" sz="3200" dirty="0"/>
              <a:t>New Testament passage?</a:t>
            </a:r>
          </a:p>
          <a:p>
            <a:endParaRPr lang="en-US" sz="3200" dirty="0"/>
          </a:p>
        </p:txBody>
      </p:sp>
    </p:spTree>
    <p:extLst>
      <p:ext uri="{BB962C8B-B14F-4D97-AF65-F5344CB8AC3E}">
        <p14:creationId xmlns:p14="http://schemas.microsoft.com/office/powerpoint/2010/main" val="427675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325563"/>
            <a:ext cx="11353800" cy="5046208"/>
          </a:xfrm>
        </p:spPr>
        <p:txBody>
          <a:bodyPr>
            <a:normAutofit fontScale="85000" lnSpcReduction="20000"/>
          </a:bodyPr>
          <a:lstStyle/>
          <a:p>
            <a:pPr marL="0" indent="0" algn="ctr">
              <a:buNone/>
            </a:pPr>
            <a:r>
              <a:rPr lang="en-US" sz="3200" dirty="0"/>
              <a:t>Sermon on the Mount</a:t>
            </a:r>
          </a:p>
          <a:p>
            <a:pPr marL="0" indent="0" algn="ctr">
              <a:buNone/>
            </a:pPr>
            <a:r>
              <a:rPr lang="en-US" sz="3200" dirty="0"/>
              <a:t>Matthew 5: 1-11 </a:t>
            </a:r>
          </a:p>
          <a:p>
            <a:r>
              <a:rPr lang="en-US" sz="3200" dirty="0"/>
              <a:t>V3 – “blessed are the poor in spirit…”</a:t>
            </a:r>
          </a:p>
          <a:p>
            <a:r>
              <a:rPr lang="en-US" sz="3200" dirty="0"/>
              <a:t>V4 - “blessed are those who mourn…”</a:t>
            </a:r>
          </a:p>
          <a:p>
            <a:r>
              <a:rPr lang="en-US" sz="3200" dirty="0"/>
              <a:t>V5 - “blessed are the meek..”</a:t>
            </a:r>
          </a:p>
          <a:p>
            <a:r>
              <a:rPr lang="en-US" sz="3200" dirty="0"/>
              <a:t>V6 – “blessed are those who hunger…”</a:t>
            </a:r>
          </a:p>
          <a:p>
            <a:r>
              <a:rPr lang="en-US" sz="3200" dirty="0"/>
              <a:t>V7 – “blessed are the merciful…”</a:t>
            </a:r>
          </a:p>
          <a:p>
            <a:r>
              <a:rPr lang="en-US" sz="3200" dirty="0"/>
              <a:t>V8 – “blessed are the pure in heart…”</a:t>
            </a:r>
          </a:p>
          <a:p>
            <a:r>
              <a:rPr lang="en-US" sz="3200" dirty="0"/>
              <a:t>V9 – “blessed are the peacemakers…”</a:t>
            </a:r>
          </a:p>
          <a:p>
            <a:r>
              <a:rPr lang="en-US" sz="3200" dirty="0"/>
              <a:t>V 10 – “blessed are those who are persecuted for righteousness’ sake..”</a:t>
            </a:r>
          </a:p>
          <a:p>
            <a:r>
              <a:rPr lang="en-US" sz="3200" dirty="0"/>
              <a:t>V 11 – “blessed are you when they revile, persecute, and falsely say all kinds of   </a:t>
            </a:r>
          </a:p>
          <a:p>
            <a:pPr marL="0" indent="0">
              <a:buNone/>
            </a:pPr>
            <a:r>
              <a:rPr lang="en-US" sz="3200" dirty="0"/>
              <a:t>                 evil against you because of me…”</a:t>
            </a:r>
          </a:p>
        </p:txBody>
      </p:sp>
    </p:spTree>
    <p:extLst>
      <p:ext uri="{BB962C8B-B14F-4D97-AF65-F5344CB8AC3E}">
        <p14:creationId xmlns:p14="http://schemas.microsoft.com/office/powerpoint/2010/main" val="414148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2" presetClass="entr" presetSubtype="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500"/>
                                        <p:tgtEl>
                                          <p:spTgt spid="3">
                                            <p:txEl>
                                              <p:pRg st="9" end="9"/>
                                            </p:txEl>
                                          </p:spTgt>
                                        </p:tgtEl>
                                      </p:cBhvr>
                                    </p:animEffect>
                                    <p:anim calcmode="lin" valueType="num">
                                      <p:cBhvr>
                                        <p:cTn id="6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500"/>
                                        <p:tgtEl>
                                          <p:spTgt spid="3">
                                            <p:txEl>
                                              <p:pRg st="10" end="10"/>
                                            </p:txEl>
                                          </p:spTgt>
                                        </p:tgtEl>
                                      </p:cBhvr>
                                    </p:animEffect>
                                    <p:anim calcmode="lin" valueType="num">
                                      <p:cBhvr>
                                        <p:cTn id="6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500"/>
                                        <p:tgtEl>
                                          <p:spTgt spid="3">
                                            <p:txEl>
                                              <p:pRg st="11" end="11"/>
                                            </p:txEl>
                                          </p:spTgt>
                                        </p:tgtEl>
                                      </p:cBhvr>
                                    </p:animEffect>
                                    <p:anim calcmode="lin" valueType="num">
                                      <p:cBhvr>
                                        <p:cTn id="7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Who walks not in the counsel of the ungodly, nor stands in the path of sinners, Nor sits in the seat of the scornful;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1564870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4000" b="1" dirty="0"/>
              <a:t>Psalms 1 and 150</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188720"/>
            <a:ext cx="11353800" cy="5183051"/>
          </a:xfrm>
        </p:spPr>
        <p:txBody>
          <a:bodyPr>
            <a:normAutofit lnSpcReduction="10000"/>
          </a:bodyPr>
          <a:lstStyle/>
          <a:p>
            <a:pPr marL="0" indent="0" algn="ctr">
              <a:buNone/>
            </a:pPr>
            <a:r>
              <a:rPr lang="en-US" sz="3200" dirty="0"/>
              <a:t>Psalm 1</a:t>
            </a:r>
          </a:p>
          <a:p>
            <a:pPr marL="0" indent="0" algn="just">
              <a:buNone/>
            </a:pPr>
            <a:r>
              <a:rPr lang="en-US" sz="3200" dirty="0"/>
              <a:t>1) Blessed </a:t>
            </a:r>
            <a:r>
              <a:rPr lang="en-US" sz="3200" i="1" dirty="0"/>
              <a:t>is</a:t>
            </a:r>
            <a:r>
              <a:rPr lang="en-US" sz="3200" dirty="0"/>
              <a:t> the man </a:t>
            </a:r>
            <a:r>
              <a:rPr lang="en-US" sz="3200" dirty="0">
                <a:solidFill>
                  <a:srgbClr val="FF0000"/>
                </a:solidFill>
              </a:rPr>
              <a:t>Who walks not in the counsel of the ungodly, nor stands in the path of sinners, Nor sits in the seat of the scornful</a:t>
            </a:r>
            <a:r>
              <a:rPr lang="en-US" sz="3200" dirty="0"/>
              <a:t>; 2) But his delight </a:t>
            </a:r>
            <a:r>
              <a:rPr lang="en-US" sz="3200" i="1" dirty="0"/>
              <a:t>is</a:t>
            </a:r>
            <a:r>
              <a:rPr lang="en-US" sz="3200" dirty="0"/>
              <a:t> in the law of the LORD, And in His law he meditates day and night. 3) He shall be like a tree Planted by the rivers of water, That brings forth its fruit in its season, Whose leaf also shall not wither; And whatever he does shall prosper. 4) The ungodly </a:t>
            </a:r>
            <a:r>
              <a:rPr lang="en-US" sz="3200" i="1" dirty="0"/>
              <a:t>are </a:t>
            </a:r>
            <a:r>
              <a:rPr lang="en-US" sz="3200" dirty="0"/>
              <a:t>not so, But </a:t>
            </a:r>
            <a:r>
              <a:rPr lang="en-US" sz="3200" i="1" dirty="0"/>
              <a:t>are</a:t>
            </a:r>
            <a:r>
              <a:rPr lang="en-US" sz="3200" dirty="0"/>
              <a:t> like the chaff which the wind drives away. 5) Therefore the ungodly shall not stand in the judgement, Nor sinners in the congregation of the righteous. 6) For the LORD knows the way of the righteous, But the way of the ungodly shall perish.</a:t>
            </a:r>
          </a:p>
        </p:txBody>
      </p:sp>
    </p:spTree>
    <p:extLst>
      <p:ext uri="{BB962C8B-B14F-4D97-AF65-F5344CB8AC3E}">
        <p14:creationId xmlns:p14="http://schemas.microsoft.com/office/powerpoint/2010/main" val="3575183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3072</TotalTime>
  <Words>2958</Words>
  <Application>Microsoft Office PowerPoint</Application>
  <PresentationFormat>Widescreen</PresentationFormat>
  <Paragraphs>123</Paragraphs>
  <Slides>24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Ezra SIL</vt:lpstr>
      <vt:lpstr>Office Theme</vt:lpstr>
      <vt:lpstr>Lesson 4 Psalms 1 and 150: Import of First and Last Psalms</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lpstr>Psalms 1 and 150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Randy Garrett</cp:lastModifiedBy>
  <cp:revision>18</cp:revision>
  <dcterms:created xsi:type="dcterms:W3CDTF">2023-12-02T19:14:04Z</dcterms:created>
  <dcterms:modified xsi:type="dcterms:W3CDTF">2023-12-16T23:04:52Z</dcterms:modified>
</cp:coreProperties>
</file>