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7" r:id="rId4"/>
    <p:sldId id="262" r:id="rId5"/>
    <p:sldId id="263" r:id="rId6"/>
    <p:sldId id="258" r:id="rId7"/>
    <p:sldId id="264" r:id="rId8"/>
    <p:sldId id="265" r:id="rId9"/>
    <p:sldId id="266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9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7553A-A4C8-DC43-9685-4C15A229BD6B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7CDDC-94B8-044D-8F94-D568B0C1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DDC-94B8-044D-8F94-D568B0C10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2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DDC-94B8-044D-8F94-D568B0C10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2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7CDDC-94B8-044D-8F94-D568B0C10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74DA-BF98-A243-1EEB-CA3B0BA4F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C5EAC-3CDA-564E-50DC-AAB99395B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DFC7-4BE6-012E-6E08-0C447FB0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D632-EF05-6053-884E-A9A92434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B041A-4534-09AF-9175-485B29BF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ECC-11C5-B1C3-350C-33E123E3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62ACD-5D13-AA53-53CD-54AD7381A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082B8-74A0-90A9-5189-71A8C33C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4CDA-23CE-56F8-9070-0048FCED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CBAB-14EF-7CBF-74D5-F26D4E00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96852-E632-D9E1-1DD2-726ACF61C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56876-A0A5-5F64-FBDA-19866F27A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B70C-550C-78F6-5801-70812A8E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7C9D-371A-1B71-3111-B8489866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7652-FF13-641A-4B32-38F1281B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5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13DE-CE0E-B1CD-3732-DA62BE93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E528-667A-7CED-3816-289016B33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AFE1-B4E2-AD59-D38C-A40E5FC8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B0D2A-C7DB-92DD-C3EA-AAE18184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3FFED-D811-EEA3-4E33-C481BF23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8F42-460A-5F83-89D6-A963E70C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2D479-648F-34D3-8047-76F167D30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FE9B8-80E8-4F91-E8F1-90341F14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B2166-7F4E-EF0F-0167-EEA715C6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77D72-192C-2607-DCDE-3247B7CE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C42B-0C5B-C75B-EAE6-4D33B197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36CF-E89F-4BC2-B213-0748761E3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89416-B0E2-EE48-F934-57D9B522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1A80D-0FE7-4097-50BB-C1553D15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A9001-302B-7564-F733-89BE7AF0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22E51-0647-1005-B6B5-4AD2DD00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B05D-528E-DA8E-FD72-EE974813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2BE8B-BADA-9131-4B46-05C98EEF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527B9-7AAC-71C6-40E7-905BFA86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C2021-EC23-30BC-208B-322D01438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72D8E-80B3-EBAD-6733-25ABF7308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38550-014D-44E3-9CBB-667DFD73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03F4D-2AFB-99AD-C80A-484F5101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222A2-0037-5A6F-9183-46881287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C870-A10F-8BE0-B062-10372FEC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1FCA5-8C4B-4D88-23D6-0FA2DB2F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94EAD-7019-B5FB-9E81-D529A798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451D9-8A02-1B3D-660E-13FF04A0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188C4-147D-4F51-F347-6BB3997E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32099-9581-F218-D62E-C351B4F4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D3ED-5320-15AC-023D-4C0C3D07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2DCF-570A-A5FE-2866-3AB5F06E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6259-3A6E-CDC6-5FF3-C6E792D4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6CED-D67D-F98A-7167-001D42C9C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BB86B-03C3-D044-523F-D087E55E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92C4B-820B-36AD-4C9B-2600924C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43D53-7D43-7187-5A0A-78C8FBBA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8379-3D31-0AC9-70E4-90959A5A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B0846-ED1A-C80A-36BD-24FA0FF50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1589D-50A8-0700-6BCF-6CF1E5DAC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0B270-A201-37BA-A68E-B63A9DDD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59F45-8C41-5551-98D4-A0E47201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53DC7-3E38-D454-AFF1-CBB6200C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E88C6-0DDC-9FCB-CA48-341A4499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EB05-4CC6-79FE-6550-08C143E7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273DC-CAC1-3993-1045-7F56730DE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CC633-9E83-6D4A-9256-7B074AD64BB8}" type="datetimeFigureOut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FC407-83E1-4CE9-468D-F5BD5E9AE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9AF0-F747-0D41-A721-2FD5DBB40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D72F-9B55-2D48-876B-98D1473A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143B-3DE2-BFA0-B225-ADEFE835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44A9-5C96-3183-5106-B2DC86617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n a table in a church&#10;&#10;Description automatically generated">
            <a:extLst>
              <a:ext uri="{FF2B5EF4-FFF2-40B4-BE49-F238E27FC236}">
                <a16:creationId xmlns:a16="http://schemas.microsoft.com/office/drawing/2014/main" id="{8EEECBD7-7B4D-EC0C-5365-A0B7DE40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The Reason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the time will come when they will not endure sound doctrine, but according to their own desires, because they have itching ears, they will heap up for themselves teachers; and they will turn their ears away from the truth, and be turned aside to fables.”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2 Timothy 4:3-4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20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people in a library&#10;&#10;Description automatically generated">
            <a:extLst>
              <a:ext uri="{FF2B5EF4-FFF2-40B4-BE49-F238E27FC236}">
                <a16:creationId xmlns:a16="http://schemas.microsoft.com/office/drawing/2014/main" id="{4C5ECA23-F2C8-EE0C-8CAE-23560704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34F2C94-9BAE-C09E-FE0B-F83FB1E6D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7" y="4597053"/>
            <a:ext cx="10708605" cy="15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9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people in a library&#10;&#10;Description automatically generated">
            <a:extLst>
              <a:ext uri="{FF2B5EF4-FFF2-40B4-BE49-F238E27FC236}">
                <a16:creationId xmlns:a16="http://schemas.microsoft.com/office/drawing/2014/main" id="{4C5ECA23-F2C8-EE0C-8CAE-23560704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n a table in a church&#10;&#10;Description automatically generated">
            <a:extLst>
              <a:ext uri="{FF2B5EF4-FFF2-40B4-BE49-F238E27FC236}">
                <a16:creationId xmlns:a16="http://schemas.microsoft.com/office/drawing/2014/main" id="{0B0958D6-9FC2-4A90-2946-F6D0B02A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i="1" dirty="0" err="1">
                <a:solidFill>
                  <a:schemeClr val="bg1"/>
                </a:solidFill>
              </a:rPr>
              <a:t>euaggelizo</a:t>
            </a:r>
            <a:r>
              <a:rPr lang="en-US" sz="3900" dirty="0">
                <a:solidFill>
                  <a:schemeClr val="bg1"/>
                </a:solidFill>
              </a:rPr>
              <a:t>̄ – “to bring good news, to announce glad tidings”</a:t>
            </a:r>
          </a:p>
          <a:p>
            <a:r>
              <a:rPr lang="en-US" sz="3900" dirty="0">
                <a:solidFill>
                  <a:schemeClr val="bg1"/>
                </a:solidFill>
              </a:rPr>
              <a:t>The Gospel (primary use) – </a:t>
            </a:r>
            <a:r>
              <a:rPr lang="en-US" sz="3900" dirty="0">
                <a:solidFill>
                  <a:srgbClr val="FFC000"/>
                </a:solidFill>
              </a:rPr>
              <a:t>Matt. 11:4-5; 1 Corinthians 1:17</a:t>
            </a:r>
          </a:p>
          <a:p>
            <a:r>
              <a:rPr lang="en-US" sz="3900" dirty="0">
                <a:solidFill>
                  <a:schemeClr val="bg1"/>
                </a:solidFill>
              </a:rPr>
              <a:t>Implies MAN’S NEED and GOD’S GRACE – </a:t>
            </a:r>
            <a:r>
              <a:rPr lang="en-US" sz="3900" dirty="0">
                <a:solidFill>
                  <a:srgbClr val="FFC000"/>
                </a:solidFill>
              </a:rPr>
              <a:t>Romans 1:15-17; 10:13-15</a:t>
            </a:r>
          </a:p>
          <a:p>
            <a:pPr lvl="1"/>
            <a:r>
              <a:rPr lang="en-US" sz="3900" dirty="0">
                <a:solidFill>
                  <a:schemeClr val="bg1"/>
                </a:solidFill>
              </a:rPr>
              <a:t>The preacher is between the two – </a:t>
            </a:r>
            <a:r>
              <a:rPr lang="en-US" sz="3900" dirty="0">
                <a:solidFill>
                  <a:srgbClr val="FFC000"/>
                </a:solidFill>
              </a:rPr>
              <a:t>1 Thessalonians 2:4; Ephesians 4:11</a:t>
            </a:r>
          </a:p>
          <a:p>
            <a:pPr lvl="1"/>
            <a:r>
              <a:rPr lang="en-US" sz="3900" dirty="0">
                <a:solidFill>
                  <a:schemeClr val="bg1"/>
                </a:solidFill>
              </a:rPr>
              <a:t>Not to be withheld – </a:t>
            </a:r>
            <a:r>
              <a:rPr lang="en-US" sz="3900" dirty="0">
                <a:solidFill>
                  <a:srgbClr val="FFC000"/>
                </a:solidFill>
              </a:rPr>
              <a:t>Rom. 1:15-16; Acts 20:20, 26-27, 32</a:t>
            </a:r>
          </a:p>
          <a:p>
            <a:pPr lvl="1"/>
            <a:r>
              <a:rPr lang="en-US" sz="3900" dirty="0">
                <a:solidFill>
                  <a:schemeClr val="bg1"/>
                </a:solidFill>
              </a:rPr>
              <a:t>Not to be changed – </a:t>
            </a:r>
            <a:r>
              <a:rPr lang="en-US" sz="3900" dirty="0">
                <a:solidFill>
                  <a:srgbClr val="FFC000"/>
                </a:solidFill>
              </a:rPr>
              <a:t>Galatians 1:8-9</a:t>
            </a:r>
          </a:p>
        </p:txBody>
      </p:sp>
    </p:spTree>
    <p:extLst>
      <p:ext uri="{BB962C8B-B14F-4D97-AF65-F5344CB8AC3E}">
        <p14:creationId xmlns:p14="http://schemas.microsoft.com/office/powerpoint/2010/main" val="313119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n a table in a church&#10;&#10;Description automatically generated">
            <a:extLst>
              <a:ext uri="{FF2B5EF4-FFF2-40B4-BE49-F238E27FC236}">
                <a16:creationId xmlns:a16="http://schemas.microsoft.com/office/drawing/2014/main" id="{0B0958D6-9FC2-4A90-2946-F6D0B02A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err="1">
                <a:solidFill>
                  <a:schemeClr val="bg1"/>
                </a:solidFill>
              </a:rPr>
              <a:t>kērusso</a:t>
            </a:r>
            <a:r>
              <a:rPr lang="en-US" sz="3600" dirty="0">
                <a:solidFill>
                  <a:schemeClr val="bg1"/>
                </a:solidFill>
              </a:rPr>
              <a:t>̄ – “to be a herald, to officiate as a herald”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“always with the suggestion of formality, gravity and an authority which must be listened to and obeyed” (THAYER)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Hence Paul’s charge – </a:t>
            </a:r>
            <a:r>
              <a:rPr lang="en-US" sz="3600" dirty="0">
                <a:solidFill>
                  <a:srgbClr val="FFC000"/>
                </a:solidFill>
              </a:rPr>
              <a:t>2 Timothy 4:1-2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“therefore” </a:t>
            </a:r>
            <a:r>
              <a:rPr lang="en-US" sz="3600" dirty="0">
                <a:solidFill>
                  <a:schemeClr val="bg1"/>
                </a:solidFill>
              </a:rPr>
              <a:t>– pointing back – </a:t>
            </a:r>
            <a:r>
              <a:rPr lang="en-US" sz="3600" dirty="0">
                <a:solidFill>
                  <a:srgbClr val="FFC000"/>
                </a:solidFill>
              </a:rPr>
              <a:t>3:13-17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“before God and the Lord Jesus Christ”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dirty="0">
                <a:solidFill>
                  <a:srgbClr val="FFC000"/>
                </a:solidFill>
              </a:rPr>
              <a:t>1 Cor. 4:1-2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How? – </a:t>
            </a:r>
            <a:r>
              <a:rPr lang="en-US" sz="3600" i="1" dirty="0">
                <a:solidFill>
                  <a:schemeClr val="bg1"/>
                </a:solidFill>
              </a:rPr>
              <a:t>“Convince, rebuke, exhort”</a:t>
            </a:r>
          </a:p>
        </p:txBody>
      </p:sp>
    </p:spTree>
    <p:extLst>
      <p:ext uri="{BB962C8B-B14F-4D97-AF65-F5344CB8AC3E}">
        <p14:creationId xmlns:p14="http://schemas.microsoft.com/office/powerpoint/2010/main" val="124834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n a table in a church&#10;&#10;Description automatically generated">
            <a:extLst>
              <a:ext uri="{FF2B5EF4-FFF2-40B4-BE49-F238E27FC236}">
                <a16:creationId xmlns:a16="http://schemas.microsoft.com/office/drawing/2014/main" id="{0B0958D6-9FC2-4A90-2946-F6D0B02A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reaching is the proclamation of the good news of God’s grace from His throne to desperate needful men which demands full obedience of faith from them.</a:t>
            </a:r>
            <a:r>
              <a:rPr lang="en-US" sz="4400" dirty="0">
                <a:solidFill>
                  <a:schemeClr val="bg1"/>
                </a:solidFill>
                <a:effectLst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 in a church&#10;&#10;Description automatically generated">
            <a:extLst>
              <a:ext uri="{FF2B5EF4-FFF2-40B4-BE49-F238E27FC236}">
                <a16:creationId xmlns:a16="http://schemas.microsoft.com/office/drawing/2014/main" id="{342A1C6E-1E88-652A-6267-6E5DF88C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US" sz="3600" i="1" dirty="0">
                <a:solidFill>
                  <a:schemeClr val="bg1"/>
                </a:solidFill>
              </a:rPr>
              <a:t>logos</a:t>
            </a:r>
            <a:r>
              <a:rPr lang="en-US" sz="3600" dirty="0">
                <a:solidFill>
                  <a:schemeClr val="bg1"/>
                </a:solidFill>
              </a:rPr>
              <a:t> – “’a word, speech, discourse, account,’ hence also ‘that which is spoken of, a matter, affair, thing,’” (VINE)</a:t>
            </a:r>
          </a:p>
          <a:p>
            <a:pPr marL="0" lvl="2" indent="0" algn="ctr"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“a communication whereby the mind finds expression, word” (BDAG)</a:t>
            </a:r>
          </a:p>
          <a:p>
            <a:pPr marL="0" lvl="2" indent="0" algn="ctr"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“a word (as embodying a concept), a statement, speech; an account; a matter” (LSB Dictionary) </a:t>
            </a:r>
          </a:p>
        </p:txBody>
      </p:sp>
    </p:spTree>
    <p:extLst>
      <p:ext uri="{BB962C8B-B14F-4D97-AF65-F5344CB8AC3E}">
        <p14:creationId xmlns:p14="http://schemas.microsoft.com/office/powerpoint/2010/main" val="10652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 in a church&#10;&#10;Description automatically generated">
            <a:extLst>
              <a:ext uri="{FF2B5EF4-FFF2-40B4-BE49-F238E27FC236}">
                <a16:creationId xmlns:a16="http://schemas.microsoft.com/office/drawing/2014/main" id="{342A1C6E-1E88-652A-6267-6E5DF88C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 lnSpcReduction="10000"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US" sz="3600" i="1" dirty="0">
                <a:solidFill>
                  <a:schemeClr val="bg1"/>
                </a:solidFill>
              </a:rPr>
              <a:t>logos</a:t>
            </a:r>
            <a:r>
              <a:rPr lang="en-US" sz="3600" dirty="0">
                <a:solidFill>
                  <a:schemeClr val="bg1"/>
                </a:solidFill>
              </a:rPr>
              <a:t> – “’a word, speech, discourse, account,’ hence also ‘that which is spoken of, a matter, affair, thing,’” (VINE)</a:t>
            </a:r>
          </a:p>
          <a:p>
            <a:pPr marL="236538" lvl="2" indent="-236538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2 interrelated concepts – (1) the text or speech itself, and (2) the abstract idea or concept which exists separate from the text or speech, but which the text or speech is conveying.</a:t>
            </a:r>
          </a:p>
          <a:p>
            <a:pPr marL="693738" lvl="3" indent="-236538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NOTE: </a:t>
            </a:r>
            <a:r>
              <a:rPr lang="en-US" sz="3600" i="1" dirty="0">
                <a:solidFill>
                  <a:schemeClr val="bg1"/>
                </a:solidFill>
              </a:rPr>
              <a:t>“THE word”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2 Timothy 3:16-17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“word of truth”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693738" lvl="3" indent="-236538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Corinthians 2:11-13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“combining spiritual things with spiritual words.”</a:t>
            </a:r>
            <a:r>
              <a:rPr lang="en-US" sz="3600" dirty="0">
                <a:solidFill>
                  <a:schemeClr val="bg1"/>
                </a:solidFill>
              </a:rPr>
              <a:t> (ASV) </a:t>
            </a:r>
          </a:p>
        </p:txBody>
      </p:sp>
    </p:spTree>
    <p:extLst>
      <p:ext uri="{BB962C8B-B14F-4D97-AF65-F5344CB8AC3E}">
        <p14:creationId xmlns:p14="http://schemas.microsoft.com/office/powerpoint/2010/main" val="8267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 in a church&#10;&#10;Description automatically generated">
            <a:extLst>
              <a:ext uri="{FF2B5EF4-FFF2-40B4-BE49-F238E27FC236}">
                <a16:creationId xmlns:a16="http://schemas.microsoft.com/office/drawing/2014/main" id="{342A1C6E-1E88-652A-6267-6E5DF88C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 lnSpcReduction="10000"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US" sz="3600" i="1" dirty="0">
                <a:solidFill>
                  <a:schemeClr val="bg1"/>
                </a:solidFill>
              </a:rPr>
              <a:t>logos</a:t>
            </a:r>
            <a:r>
              <a:rPr lang="en-US" sz="3600" dirty="0">
                <a:solidFill>
                  <a:schemeClr val="bg1"/>
                </a:solidFill>
              </a:rPr>
              <a:t> – “’a word, speech, discourse, account,’ hence also ‘that which is spoken of, a matter, affair, thing,’” (VINE)</a:t>
            </a:r>
          </a:p>
          <a:p>
            <a:pPr marL="236538" lvl="2" indent="-236538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Jesus as </a:t>
            </a: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Word”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 1:1, 14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“specially, (with the article in John) the Divine Expression (i.e. Christ)” (STRONG)</a:t>
            </a:r>
          </a:p>
          <a:p>
            <a:pPr marL="693738" lvl="3" indent="-236538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John 1:18; 12:44-46; Colossians 2:9-10</a:t>
            </a: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 – revelation of God through Jesus.</a:t>
            </a:r>
          </a:p>
          <a:p>
            <a:pPr marL="693738" lvl="3" indent="-236538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Known through the revelation of scripture –                       </a:t>
            </a:r>
            <a:r>
              <a:rPr lang="en-US" sz="3600" dirty="0">
                <a:solidFill>
                  <a:srgbClr val="FFC000"/>
                </a:solidFill>
                <a:effectLst/>
                <a:cs typeface="Times New Roman" panose="02020603050405020304" pitchFamily="18" charset="0"/>
              </a:rPr>
              <a:t>2 Corinthians 5:16; Colossians 2:6-7; John 20:30-31;        1 John 1:1-4</a:t>
            </a:r>
            <a:r>
              <a:rPr lang="en-US" sz="3600" dirty="0">
                <a:solidFill>
                  <a:srgbClr val="FFC000"/>
                </a:solidFill>
                <a:effectLst/>
              </a:rPr>
              <a:t>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2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 in a church&#10;&#10;Description automatically generated">
            <a:extLst>
              <a:ext uri="{FF2B5EF4-FFF2-40B4-BE49-F238E27FC236}">
                <a16:creationId xmlns:a16="http://schemas.microsoft.com/office/drawing/2014/main" id="{342A1C6E-1E88-652A-6267-6E5DF88C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3DE5-30FC-09AE-93E2-572AA525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40138"/>
            <a:ext cx="11466286" cy="4560661"/>
          </a:xfrm>
        </p:spPr>
        <p:txBody>
          <a:bodyPr>
            <a:normAutofit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US" sz="3600" i="1" dirty="0">
                <a:solidFill>
                  <a:schemeClr val="bg1"/>
                </a:solidFill>
              </a:rPr>
              <a:t>logos</a:t>
            </a:r>
            <a:r>
              <a:rPr lang="en-US" sz="3600" dirty="0">
                <a:solidFill>
                  <a:schemeClr val="bg1"/>
                </a:solidFill>
              </a:rPr>
              <a:t> – “’a word, speech, discourse, account,’ hence also ‘that which is spoken of, a matter, affair, thing,’” (VINE)</a:t>
            </a:r>
          </a:p>
          <a:p>
            <a:pPr marL="236538" lvl="2" indent="-236538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Preach Jesus 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8:4, 5, 12, 35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word, Christ, kingdom, name of Jesus Christ, </a:t>
            </a: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“beginning at this Scripture…”</a:t>
            </a:r>
            <a:endParaRPr lang="en-US" sz="36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9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573</Words>
  <Application>Microsoft Macintosh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2023-12-02T16:33:44Z</dcterms:created>
  <dcterms:modified xsi:type="dcterms:W3CDTF">2023-12-02T17:02:14Z</dcterms:modified>
</cp:coreProperties>
</file>