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 id="256"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F5B4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761"/>
  </p:normalViewPr>
  <p:slideViewPr>
    <p:cSldViewPr snapToGrid="0">
      <p:cViewPr varScale="1">
        <p:scale>
          <a:sx n="102" d="100"/>
          <a:sy n="102" d="100"/>
        </p:scale>
        <p:origin x="856"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B001A9-171F-7479-3154-09C38E60A15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751D809-4F5D-3E04-D9F7-54D938C11E6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8024047-38C0-D5A9-886E-6D550D7B2A21}"/>
              </a:ext>
            </a:extLst>
          </p:cNvPr>
          <p:cNvSpPr>
            <a:spLocks noGrp="1"/>
          </p:cNvSpPr>
          <p:nvPr>
            <p:ph type="dt" sz="half" idx="10"/>
          </p:nvPr>
        </p:nvSpPr>
        <p:spPr/>
        <p:txBody>
          <a:bodyPr/>
          <a:lstStyle/>
          <a:p>
            <a:fld id="{C1F771B1-5D7D-5F4C-886D-C7E40791CD35}" type="datetimeFigureOut">
              <a:rPr lang="en-US" smtClean="0"/>
              <a:t>1/13/24</a:t>
            </a:fld>
            <a:endParaRPr lang="en-US"/>
          </a:p>
        </p:txBody>
      </p:sp>
      <p:sp>
        <p:nvSpPr>
          <p:cNvPr id="5" name="Footer Placeholder 4">
            <a:extLst>
              <a:ext uri="{FF2B5EF4-FFF2-40B4-BE49-F238E27FC236}">
                <a16:creationId xmlns:a16="http://schemas.microsoft.com/office/drawing/2014/main" id="{E6A123AA-0754-F4D0-2375-AD8E736F28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6669BC-8277-B1A0-0574-14A6DFCC3841}"/>
              </a:ext>
            </a:extLst>
          </p:cNvPr>
          <p:cNvSpPr>
            <a:spLocks noGrp="1"/>
          </p:cNvSpPr>
          <p:nvPr>
            <p:ph type="sldNum" sz="quarter" idx="12"/>
          </p:nvPr>
        </p:nvSpPr>
        <p:spPr/>
        <p:txBody>
          <a:bodyPr/>
          <a:lstStyle/>
          <a:p>
            <a:fld id="{AC0D4CDA-0F23-0D42-A95F-2F86F6A5B270}" type="slidenum">
              <a:rPr lang="en-US" smtClean="0"/>
              <a:t>‹#›</a:t>
            </a:fld>
            <a:endParaRPr lang="en-US"/>
          </a:p>
        </p:txBody>
      </p:sp>
    </p:spTree>
    <p:extLst>
      <p:ext uri="{BB962C8B-B14F-4D97-AF65-F5344CB8AC3E}">
        <p14:creationId xmlns:p14="http://schemas.microsoft.com/office/powerpoint/2010/main" val="33667657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306EA9-7B27-4E6F-E8C7-9D01FEF6C3A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84F7C59-5199-9981-8FAB-7FAA9E75C5F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32DEA8-E610-9A1D-A1F0-711CC66D9FE0}"/>
              </a:ext>
            </a:extLst>
          </p:cNvPr>
          <p:cNvSpPr>
            <a:spLocks noGrp="1"/>
          </p:cNvSpPr>
          <p:nvPr>
            <p:ph type="dt" sz="half" idx="10"/>
          </p:nvPr>
        </p:nvSpPr>
        <p:spPr/>
        <p:txBody>
          <a:bodyPr/>
          <a:lstStyle/>
          <a:p>
            <a:fld id="{C1F771B1-5D7D-5F4C-886D-C7E40791CD35}" type="datetimeFigureOut">
              <a:rPr lang="en-US" smtClean="0"/>
              <a:t>1/13/24</a:t>
            </a:fld>
            <a:endParaRPr lang="en-US"/>
          </a:p>
        </p:txBody>
      </p:sp>
      <p:sp>
        <p:nvSpPr>
          <p:cNvPr id="5" name="Footer Placeholder 4">
            <a:extLst>
              <a:ext uri="{FF2B5EF4-FFF2-40B4-BE49-F238E27FC236}">
                <a16:creationId xmlns:a16="http://schemas.microsoft.com/office/drawing/2014/main" id="{7ED097F9-6AC1-1CDF-4052-5C78764EAF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94FA77-7B3F-85BB-364B-A5AAAAC1FDCC}"/>
              </a:ext>
            </a:extLst>
          </p:cNvPr>
          <p:cNvSpPr>
            <a:spLocks noGrp="1"/>
          </p:cNvSpPr>
          <p:nvPr>
            <p:ph type="sldNum" sz="quarter" idx="12"/>
          </p:nvPr>
        </p:nvSpPr>
        <p:spPr/>
        <p:txBody>
          <a:bodyPr/>
          <a:lstStyle/>
          <a:p>
            <a:fld id="{AC0D4CDA-0F23-0D42-A95F-2F86F6A5B270}" type="slidenum">
              <a:rPr lang="en-US" smtClean="0"/>
              <a:t>‹#›</a:t>
            </a:fld>
            <a:endParaRPr lang="en-US"/>
          </a:p>
        </p:txBody>
      </p:sp>
    </p:spTree>
    <p:extLst>
      <p:ext uri="{BB962C8B-B14F-4D97-AF65-F5344CB8AC3E}">
        <p14:creationId xmlns:p14="http://schemas.microsoft.com/office/powerpoint/2010/main" val="9764683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6514E4E-0A27-2AE2-967E-C6D398EBBA5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20D2D63-7B27-0AC4-A88A-7117CDA1961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CAE308-7727-1D74-ED15-A577A3463957}"/>
              </a:ext>
            </a:extLst>
          </p:cNvPr>
          <p:cNvSpPr>
            <a:spLocks noGrp="1"/>
          </p:cNvSpPr>
          <p:nvPr>
            <p:ph type="dt" sz="half" idx="10"/>
          </p:nvPr>
        </p:nvSpPr>
        <p:spPr/>
        <p:txBody>
          <a:bodyPr/>
          <a:lstStyle/>
          <a:p>
            <a:fld id="{C1F771B1-5D7D-5F4C-886D-C7E40791CD35}" type="datetimeFigureOut">
              <a:rPr lang="en-US" smtClean="0"/>
              <a:t>1/13/24</a:t>
            </a:fld>
            <a:endParaRPr lang="en-US"/>
          </a:p>
        </p:txBody>
      </p:sp>
      <p:sp>
        <p:nvSpPr>
          <p:cNvPr id="5" name="Footer Placeholder 4">
            <a:extLst>
              <a:ext uri="{FF2B5EF4-FFF2-40B4-BE49-F238E27FC236}">
                <a16:creationId xmlns:a16="http://schemas.microsoft.com/office/drawing/2014/main" id="{362616EA-3EFB-BCE9-0C29-0714121DE3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C29F64-CB4E-F3A0-58AE-79ABC7F0034C}"/>
              </a:ext>
            </a:extLst>
          </p:cNvPr>
          <p:cNvSpPr>
            <a:spLocks noGrp="1"/>
          </p:cNvSpPr>
          <p:nvPr>
            <p:ph type="sldNum" sz="quarter" idx="12"/>
          </p:nvPr>
        </p:nvSpPr>
        <p:spPr/>
        <p:txBody>
          <a:bodyPr/>
          <a:lstStyle/>
          <a:p>
            <a:fld id="{AC0D4CDA-0F23-0D42-A95F-2F86F6A5B270}" type="slidenum">
              <a:rPr lang="en-US" smtClean="0"/>
              <a:t>‹#›</a:t>
            </a:fld>
            <a:endParaRPr lang="en-US"/>
          </a:p>
        </p:txBody>
      </p:sp>
    </p:spTree>
    <p:extLst>
      <p:ext uri="{BB962C8B-B14F-4D97-AF65-F5344CB8AC3E}">
        <p14:creationId xmlns:p14="http://schemas.microsoft.com/office/powerpoint/2010/main" val="3025463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97133C-464E-3916-2FD1-0D46FB6F1B8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F1A5930-873E-89A9-E8AE-4A56C37C668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F6ED2B-D073-556C-5F57-F0DBD4768E83}"/>
              </a:ext>
            </a:extLst>
          </p:cNvPr>
          <p:cNvSpPr>
            <a:spLocks noGrp="1"/>
          </p:cNvSpPr>
          <p:nvPr>
            <p:ph type="dt" sz="half" idx="10"/>
          </p:nvPr>
        </p:nvSpPr>
        <p:spPr/>
        <p:txBody>
          <a:bodyPr/>
          <a:lstStyle/>
          <a:p>
            <a:fld id="{C1F771B1-5D7D-5F4C-886D-C7E40791CD35}" type="datetimeFigureOut">
              <a:rPr lang="en-US" smtClean="0"/>
              <a:t>1/13/24</a:t>
            </a:fld>
            <a:endParaRPr lang="en-US"/>
          </a:p>
        </p:txBody>
      </p:sp>
      <p:sp>
        <p:nvSpPr>
          <p:cNvPr id="5" name="Footer Placeholder 4">
            <a:extLst>
              <a:ext uri="{FF2B5EF4-FFF2-40B4-BE49-F238E27FC236}">
                <a16:creationId xmlns:a16="http://schemas.microsoft.com/office/drawing/2014/main" id="{3C59BAA7-B6E7-5A28-928E-AE375824BA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B7100E-0D87-7E0B-0FC1-E2E83B891B8B}"/>
              </a:ext>
            </a:extLst>
          </p:cNvPr>
          <p:cNvSpPr>
            <a:spLocks noGrp="1"/>
          </p:cNvSpPr>
          <p:nvPr>
            <p:ph type="sldNum" sz="quarter" idx="12"/>
          </p:nvPr>
        </p:nvSpPr>
        <p:spPr/>
        <p:txBody>
          <a:bodyPr/>
          <a:lstStyle/>
          <a:p>
            <a:fld id="{AC0D4CDA-0F23-0D42-A95F-2F86F6A5B270}" type="slidenum">
              <a:rPr lang="en-US" smtClean="0"/>
              <a:t>‹#›</a:t>
            </a:fld>
            <a:endParaRPr lang="en-US"/>
          </a:p>
        </p:txBody>
      </p:sp>
    </p:spTree>
    <p:extLst>
      <p:ext uri="{BB962C8B-B14F-4D97-AF65-F5344CB8AC3E}">
        <p14:creationId xmlns:p14="http://schemas.microsoft.com/office/powerpoint/2010/main" val="17353474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DBA652-82D4-7A0B-7A78-B565B041F89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3C700C4-B757-3B52-1294-34C9D8EC2CEF}"/>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32FBBE0-FB09-AA5E-1900-BADA05B79870}"/>
              </a:ext>
            </a:extLst>
          </p:cNvPr>
          <p:cNvSpPr>
            <a:spLocks noGrp="1"/>
          </p:cNvSpPr>
          <p:nvPr>
            <p:ph type="dt" sz="half" idx="10"/>
          </p:nvPr>
        </p:nvSpPr>
        <p:spPr/>
        <p:txBody>
          <a:bodyPr/>
          <a:lstStyle/>
          <a:p>
            <a:fld id="{C1F771B1-5D7D-5F4C-886D-C7E40791CD35}" type="datetimeFigureOut">
              <a:rPr lang="en-US" smtClean="0"/>
              <a:t>1/13/24</a:t>
            </a:fld>
            <a:endParaRPr lang="en-US"/>
          </a:p>
        </p:txBody>
      </p:sp>
      <p:sp>
        <p:nvSpPr>
          <p:cNvPr id="5" name="Footer Placeholder 4">
            <a:extLst>
              <a:ext uri="{FF2B5EF4-FFF2-40B4-BE49-F238E27FC236}">
                <a16:creationId xmlns:a16="http://schemas.microsoft.com/office/drawing/2014/main" id="{5DB3D7FA-34E2-2BE5-6FFE-5E5879C741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086ED07-1C67-25B7-0EC7-240A20FFEF56}"/>
              </a:ext>
            </a:extLst>
          </p:cNvPr>
          <p:cNvSpPr>
            <a:spLocks noGrp="1"/>
          </p:cNvSpPr>
          <p:nvPr>
            <p:ph type="sldNum" sz="quarter" idx="12"/>
          </p:nvPr>
        </p:nvSpPr>
        <p:spPr/>
        <p:txBody>
          <a:bodyPr/>
          <a:lstStyle/>
          <a:p>
            <a:fld id="{AC0D4CDA-0F23-0D42-A95F-2F86F6A5B270}" type="slidenum">
              <a:rPr lang="en-US" smtClean="0"/>
              <a:t>‹#›</a:t>
            </a:fld>
            <a:endParaRPr lang="en-US"/>
          </a:p>
        </p:txBody>
      </p:sp>
    </p:spTree>
    <p:extLst>
      <p:ext uri="{BB962C8B-B14F-4D97-AF65-F5344CB8AC3E}">
        <p14:creationId xmlns:p14="http://schemas.microsoft.com/office/powerpoint/2010/main" val="6593078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D8D8B5-4CD0-70F6-6436-26DDB72399D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D1B84DD-9AB5-7F33-CB03-22EAAF3F9DF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CEB656F-6365-17AB-62E1-5D00248BE9C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A280720-1151-67AC-17FC-D5711708F8AB}"/>
              </a:ext>
            </a:extLst>
          </p:cNvPr>
          <p:cNvSpPr>
            <a:spLocks noGrp="1"/>
          </p:cNvSpPr>
          <p:nvPr>
            <p:ph type="dt" sz="half" idx="10"/>
          </p:nvPr>
        </p:nvSpPr>
        <p:spPr/>
        <p:txBody>
          <a:bodyPr/>
          <a:lstStyle/>
          <a:p>
            <a:fld id="{C1F771B1-5D7D-5F4C-886D-C7E40791CD35}" type="datetimeFigureOut">
              <a:rPr lang="en-US" smtClean="0"/>
              <a:t>1/13/24</a:t>
            </a:fld>
            <a:endParaRPr lang="en-US"/>
          </a:p>
        </p:txBody>
      </p:sp>
      <p:sp>
        <p:nvSpPr>
          <p:cNvPr id="6" name="Footer Placeholder 5">
            <a:extLst>
              <a:ext uri="{FF2B5EF4-FFF2-40B4-BE49-F238E27FC236}">
                <a16:creationId xmlns:a16="http://schemas.microsoft.com/office/drawing/2014/main" id="{EBA443D3-788B-BEDD-D904-6692A5F6087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657FFE7-408D-02EE-1533-3B9070413AF8}"/>
              </a:ext>
            </a:extLst>
          </p:cNvPr>
          <p:cNvSpPr>
            <a:spLocks noGrp="1"/>
          </p:cNvSpPr>
          <p:nvPr>
            <p:ph type="sldNum" sz="quarter" idx="12"/>
          </p:nvPr>
        </p:nvSpPr>
        <p:spPr/>
        <p:txBody>
          <a:bodyPr/>
          <a:lstStyle/>
          <a:p>
            <a:fld id="{AC0D4CDA-0F23-0D42-A95F-2F86F6A5B270}" type="slidenum">
              <a:rPr lang="en-US" smtClean="0"/>
              <a:t>‹#›</a:t>
            </a:fld>
            <a:endParaRPr lang="en-US"/>
          </a:p>
        </p:txBody>
      </p:sp>
    </p:spTree>
    <p:extLst>
      <p:ext uri="{BB962C8B-B14F-4D97-AF65-F5344CB8AC3E}">
        <p14:creationId xmlns:p14="http://schemas.microsoft.com/office/powerpoint/2010/main" val="19975544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87E5CF-9439-5648-085D-49DE5974212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78261C8-855E-36FB-067D-F31687B025E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307808A-2A04-F1CF-568C-12CA45E918F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EDBD87D-B3FE-E179-7E8B-D656BD7F338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374BF48-0E18-4496-8D4C-A3F252A5BD6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D6C222C-73D1-F712-5735-EA575CF89E0F}"/>
              </a:ext>
            </a:extLst>
          </p:cNvPr>
          <p:cNvSpPr>
            <a:spLocks noGrp="1"/>
          </p:cNvSpPr>
          <p:nvPr>
            <p:ph type="dt" sz="half" idx="10"/>
          </p:nvPr>
        </p:nvSpPr>
        <p:spPr/>
        <p:txBody>
          <a:bodyPr/>
          <a:lstStyle/>
          <a:p>
            <a:fld id="{C1F771B1-5D7D-5F4C-886D-C7E40791CD35}" type="datetimeFigureOut">
              <a:rPr lang="en-US" smtClean="0"/>
              <a:t>1/13/24</a:t>
            </a:fld>
            <a:endParaRPr lang="en-US"/>
          </a:p>
        </p:txBody>
      </p:sp>
      <p:sp>
        <p:nvSpPr>
          <p:cNvPr id="8" name="Footer Placeholder 7">
            <a:extLst>
              <a:ext uri="{FF2B5EF4-FFF2-40B4-BE49-F238E27FC236}">
                <a16:creationId xmlns:a16="http://schemas.microsoft.com/office/drawing/2014/main" id="{31DC193D-B3FA-A07F-DA7B-425439A3CE1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D90504D-B7F1-C0EE-3E94-C882C7A03A37}"/>
              </a:ext>
            </a:extLst>
          </p:cNvPr>
          <p:cNvSpPr>
            <a:spLocks noGrp="1"/>
          </p:cNvSpPr>
          <p:nvPr>
            <p:ph type="sldNum" sz="quarter" idx="12"/>
          </p:nvPr>
        </p:nvSpPr>
        <p:spPr/>
        <p:txBody>
          <a:bodyPr/>
          <a:lstStyle/>
          <a:p>
            <a:fld id="{AC0D4CDA-0F23-0D42-A95F-2F86F6A5B270}" type="slidenum">
              <a:rPr lang="en-US" smtClean="0"/>
              <a:t>‹#›</a:t>
            </a:fld>
            <a:endParaRPr lang="en-US"/>
          </a:p>
        </p:txBody>
      </p:sp>
    </p:spTree>
    <p:extLst>
      <p:ext uri="{BB962C8B-B14F-4D97-AF65-F5344CB8AC3E}">
        <p14:creationId xmlns:p14="http://schemas.microsoft.com/office/powerpoint/2010/main" val="35120483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0ABF42-937A-F0A4-462C-E1AF787EE31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E8660C7-B1AE-29B8-14D8-CFBD60B0A3A0}"/>
              </a:ext>
            </a:extLst>
          </p:cNvPr>
          <p:cNvSpPr>
            <a:spLocks noGrp="1"/>
          </p:cNvSpPr>
          <p:nvPr>
            <p:ph type="dt" sz="half" idx="10"/>
          </p:nvPr>
        </p:nvSpPr>
        <p:spPr/>
        <p:txBody>
          <a:bodyPr/>
          <a:lstStyle/>
          <a:p>
            <a:fld id="{C1F771B1-5D7D-5F4C-886D-C7E40791CD35}" type="datetimeFigureOut">
              <a:rPr lang="en-US" smtClean="0"/>
              <a:t>1/13/24</a:t>
            </a:fld>
            <a:endParaRPr lang="en-US"/>
          </a:p>
        </p:txBody>
      </p:sp>
      <p:sp>
        <p:nvSpPr>
          <p:cNvPr id="4" name="Footer Placeholder 3">
            <a:extLst>
              <a:ext uri="{FF2B5EF4-FFF2-40B4-BE49-F238E27FC236}">
                <a16:creationId xmlns:a16="http://schemas.microsoft.com/office/drawing/2014/main" id="{6D7EC747-075C-2B26-8185-D5201D79708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51A36A6-F4B5-A066-968D-EDA451DA0DA3}"/>
              </a:ext>
            </a:extLst>
          </p:cNvPr>
          <p:cNvSpPr>
            <a:spLocks noGrp="1"/>
          </p:cNvSpPr>
          <p:nvPr>
            <p:ph type="sldNum" sz="quarter" idx="12"/>
          </p:nvPr>
        </p:nvSpPr>
        <p:spPr/>
        <p:txBody>
          <a:bodyPr/>
          <a:lstStyle/>
          <a:p>
            <a:fld id="{AC0D4CDA-0F23-0D42-A95F-2F86F6A5B270}" type="slidenum">
              <a:rPr lang="en-US" smtClean="0"/>
              <a:t>‹#›</a:t>
            </a:fld>
            <a:endParaRPr lang="en-US"/>
          </a:p>
        </p:txBody>
      </p:sp>
    </p:spTree>
    <p:extLst>
      <p:ext uri="{BB962C8B-B14F-4D97-AF65-F5344CB8AC3E}">
        <p14:creationId xmlns:p14="http://schemas.microsoft.com/office/powerpoint/2010/main" val="15731126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013E08D-7317-1356-499E-067B292CED24}"/>
              </a:ext>
            </a:extLst>
          </p:cNvPr>
          <p:cNvSpPr>
            <a:spLocks noGrp="1"/>
          </p:cNvSpPr>
          <p:nvPr>
            <p:ph type="dt" sz="half" idx="10"/>
          </p:nvPr>
        </p:nvSpPr>
        <p:spPr/>
        <p:txBody>
          <a:bodyPr/>
          <a:lstStyle/>
          <a:p>
            <a:fld id="{C1F771B1-5D7D-5F4C-886D-C7E40791CD35}" type="datetimeFigureOut">
              <a:rPr lang="en-US" smtClean="0"/>
              <a:t>1/13/24</a:t>
            </a:fld>
            <a:endParaRPr lang="en-US"/>
          </a:p>
        </p:txBody>
      </p:sp>
      <p:sp>
        <p:nvSpPr>
          <p:cNvPr id="3" name="Footer Placeholder 2">
            <a:extLst>
              <a:ext uri="{FF2B5EF4-FFF2-40B4-BE49-F238E27FC236}">
                <a16:creationId xmlns:a16="http://schemas.microsoft.com/office/drawing/2014/main" id="{58BE2EDF-A68D-5B09-C889-82AFC1CC2D3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AB519F7-B67F-7876-5885-BA59879F85E1}"/>
              </a:ext>
            </a:extLst>
          </p:cNvPr>
          <p:cNvSpPr>
            <a:spLocks noGrp="1"/>
          </p:cNvSpPr>
          <p:nvPr>
            <p:ph type="sldNum" sz="quarter" idx="12"/>
          </p:nvPr>
        </p:nvSpPr>
        <p:spPr/>
        <p:txBody>
          <a:bodyPr/>
          <a:lstStyle/>
          <a:p>
            <a:fld id="{AC0D4CDA-0F23-0D42-A95F-2F86F6A5B270}" type="slidenum">
              <a:rPr lang="en-US" smtClean="0"/>
              <a:t>‹#›</a:t>
            </a:fld>
            <a:endParaRPr lang="en-US"/>
          </a:p>
        </p:txBody>
      </p:sp>
    </p:spTree>
    <p:extLst>
      <p:ext uri="{BB962C8B-B14F-4D97-AF65-F5344CB8AC3E}">
        <p14:creationId xmlns:p14="http://schemas.microsoft.com/office/powerpoint/2010/main" val="31022590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0B9AC5-19F7-185A-0F08-CA5FB36D87C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5AB5360-F3BC-C286-63E5-FCB1F4E21E4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FB9EBF2-E843-7DC6-6EC8-7AD1DE4D94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15BBFA3-395B-7D4A-E20D-93E279168108}"/>
              </a:ext>
            </a:extLst>
          </p:cNvPr>
          <p:cNvSpPr>
            <a:spLocks noGrp="1"/>
          </p:cNvSpPr>
          <p:nvPr>
            <p:ph type="dt" sz="half" idx="10"/>
          </p:nvPr>
        </p:nvSpPr>
        <p:spPr/>
        <p:txBody>
          <a:bodyPr/>
          <a:lstStyle/>
          <a:p>
            <a:fld id="{C1F771B1-5D7D-5F4C-886D-C7E40791CD35}" type="datetimeFigureOut">
              <a:rPr lang="en-US" smtClean="0"/>
              <a:t>1/13/24</a:t>
            </a:fld>
            <a:endParaRPr lang="en-US"/>
          </a:p>
        </p:txBody>
      </p:sp>
      <p:sp>
        <p:nvSpPr>
          <p:cNvPr id="6" name="Footer Placeholder 5">
            <a:extLst>
              <a:ext uri="{FF2B5EF4-FFF2-40B4-BE49-F238E27FC236}">
                <a16:creationId xmlns:a16="http://schemas.microsoft.com/office/drawing/2014/main" id="{10B5F1A5-CBFD-AC47-7136-FC7AD838964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94D563E-689C-FFA8-9670-7AFCD25A3C70}"/>
              </a:ext>
            </a:extLst>
          </p:cNvPr>
          <p:cNvSpPr>
            <a:spLocks noGrp="1"/>
          </p:cNvSpPr>
          <p:nvPr>
            <p:ph type="sldNum" sz="quarter" idx="12"/>
          </p:nvPr>
        </p:nvSpPr>
        <p:spPr/>
        <p:txBody>
          <a:bodyPr/>
          <a:lstStyle/>
          <a:p>
            <a:fld id="{AC0D4CDA-0F23-0D42-A95F-2F86F6A5B270}" type="slidenum">
              <a:rPr lang="en-US" smtClean="0"/>
              <a:t>‹#›</a:t>
            </a:fld>
            <a:endParaRPr lang="en-US"/>
          </a:p>
        </p:txBody>
      </p:sp>
    </p:spTree>
    <p:extLst>
      <p:ext uri="{BB962C8B-B14F-4D97-AF65-F5344CB8AC3E}">
        <p14:creationId xmlns:p14="http://schemas.microsoft.com/office/powerpoint/2010/main" val="19252880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36BB29-4E8F-24A3-1890-B758D85E1A3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CD53CA5-5397-2CD8-F7A2-9D804D98A59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40F4593-2E08-FDF3-E979-CB3E2C38F04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0DCA447-416D-6280-4C9B-F6D7749455A6}"/>
              </a:ext>
            </a:extLst>
          </p:cNvPr>
          <p:cNvSpPr>
            <a:spLocks noGrp="1"/>
          </p:cNvSpPr>
          <p:nvPr>
            <p:ph type="dt" sz="half" idx="10"/>
          </p:nvPr>
        </p:nvSpPr>
        <p:spPr/>
        <p:txBody>
          <a:bodyPr/>
          <a:lstStyle/>
          <a:p>
            <a:fld id="{C1F771B1-5D7D-5F4C-886D-C7E40791CD35}" type="datetimeFigureOut">
              <a:rPr lang="en-US" smtClean="0"/>
              <a:t>1/13/24</a:t>
            </a:fld>
            <a:endParaRPr lang="en-US"/>
          </a:p>
        </p:txBody>
      </p:sp>
      <p:sp>
        <p:nvSpPr>
          <p:cNvPr id="6" name="Footer Placeholder 5">
            <a:extLst>
              <a:ext uri="{FF2B5EF4-FFF2-40B4-BE49-F238E27FC236}">
                <a16:creationId xmlns:a16="http://schemas.microsoft.com/office/drawing/2014/main" id="{26B17A39-65A9-F9DD-4CC5-BD3E45AE24F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FE30DB4-F098-7844-7993-960F1F54FB2E}"/>
              </a:ext>
            </a:extLst>
          </p:cNvPr>
          <p:cNvSpPr>
            <a:spLocks noGrp="1"/>
          </p:cNvSpPr>
          <p:nvPr>
            <p:ph type="sldNum" sz="quarter" idx="12"/>
          </p:nvPr>
        </p:nvSpPr>
        <p:spPr/>
        <p:txBody>
          <a:bodyPr/>
          <a:lstStyle/>
          <a:p>
            <a:fld id="{AC0D4CDA-0F23-0D42-A95F-2F86F6A5B270}" type="slidenum">
              <a:rPr lang="en-US" smtClean="0"/>
              <a:t>‹#›</a:t>
            </a:fld>
            <a:endParaRPr lang="en-US"/>
          </a:p>
        </p:txBody>
      </p:sp>
    </p:spTree>
    <p:extLst>
      <p:ext uri="{BB962C8B-B14F-4D97-AF65-F5344CB8AC3E}">
        <p14:creationId xmlns:p14="http://schemas.microsoft.com/office/powerpoint/2010/main" val="13033719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6C44E3B-33ED-EF1B-FE33-209BDE57B85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B088E28-1EBD-99BF-90AC-BA4DDDD7B04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4176C1E-0962-5F2B-488E-ECB964740EB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1F771B1-5D7D-5F4C-886D-C7E40791CD35}" type="datetimeFigureOut">
              <a:rPr lang="en-US" smtClean="0"/>
              <a:t>1/13/24</a:t>
            </a:fld>
            <a:endParaRPr lang="en-US"/>
          </a:p>
        </p:txBody>
      </p:sp>
      <p:sp>
        <p:nvSpPr>
          <p:cNvPr id="5" name="Footer Placeholder 4">
            <a:extLst>
              <a:ext uri="{FF2B5EF4-FFF2-40B4-BE49-F238E27FC236}">
                <a16:creationId xmlns:a16="http://schemas.microsoft.com/office/drawing/2014/main" id="{315961ED-65EB-2E8C-C3D3-BCC3DD32ECB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ADE94201-283E-BEA2-8088-95857577D24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C0D4CDA-0F23-0D42-A95F-2F86F6A5B270}" type="slidenum">
              <a:rPr lang="en-US" smtClean="0"/>
              <a:t>‹#›</a:t>
            </a:fld>
            <a:endParaRPr lang="en-US"/>
          </a:p>
        </p:txBody>
      </p:sp>
    </p:spTree>
    <p:extLst>
      <p:ext uri="{BB962C8B-B14F-4D97-AF65-F5344CB8AC3E}">
        <p14:creationId xmlns:p14="http://schemas.microsoft.com/office/powerpoint/2010/main" val="29721210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6CD9C1-B8D4-92BA-098C-5AEE8D0024F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9436FE3-1FAC-778E-FF03-F7C91872BE25}"/>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1221521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hugging another person&#10;&#10;Description automatically generated">
            <a:extLst>
              <a:ext uri="{FF2B5EF4-FFF2-40B4-BE49-F238E27FC236}">
                <a16:creationId xmlns:a16="http://schemas.microsoft.com/office/drawing/2014/main" id="{2E877A34-C8E1-C630-71CE-4EFB8C057DAE}"/>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94395492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hugging another person&#10;&#10;Description automatically generated">
            <a:extLst>
              <a:ext uri="{FF2B5EF4-FFF2-40B4-BE49-F238E27FC236}">
                <a16:creationId xmlns:a16="http://schemas.microsoft.com/office/drawing/2014/main" id="{2E877A34-C8E1-C630-71CE-4EFB8C057DAE}"/>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96036341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screen shot of a phone&#10;&#10;Description automatically generated">
            <a:extLst>
              <a:ext uri="{FF2B5EF4-FFF2-40B4-BE49-F238E27FC236}">
                <a16:creationId xmlns:a16="http://schemas.microsoft.com/office/drawing/2014/main" id="{2F89EB16-C4D2-1382-1E5B-91BD5894EBD4}"/>
              </a:ext>
            </a:extLst>
          </p:cNvPr>
          <p:cNvPicPr>
            <a:picLocks noChangeAspect="1"/>
          </p:cNvPicPr>
          <p:nvPr/>
        </p:nvPicPr>
        <p:blipFill>
          <a:blip r:embed="rId2"/>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10AACE24-FF92-46E5-1D4A-286FFC24C76E}"/>
              </a:ext>
            </a:extLst>
          </p:cNvPr>
          <p:cNvSpPr>
            <a:spLocks noGrp="1"/>
          </p:cNvSpPr>
          <p:nvPr>
            <p:ph idx="1"/>
          </p:nvPr>
        </p:nvSpPr>
        <p:spPr/>
        <p:txBody>
          <a:bodyPr/>
          <a:lstStyle/>
          <a:p>
            <a:pPr marL="0" indent="0">
              <a:buNone/>
            </a:pPr>
            <a:r>
              <a:rPr lang="en-US" sz="3600" b="1" dirty="0"/>
              <a:t>Two Common Misconceptions</a:t>
            </a:r>
          </a:p>
          <a:p>
            <a:r>
              <a:rPr lang="en-US" sz="3200" dirty="0"/>
              <a:t>Discipline refers simply to “withdrawal” (</a:t>
            </a:r>
            <a:r>
              <a:rPr lang="en-US" sz="3200" dirty="0">
                <a:solidFill>
                  <a:srgbClr val="9F5B4E"/>
                </a:solidFill>
              </a:rPr>
              <a:t>cf. 1 Corinthians 5:1-5; 2 Thessalonians 3:6</a:t>
            </a:r>
            <a:r>
              <a:rPr lang="en-US" sz="3200" dirty="0"/>
              <a:t>).</a:t>
            </a:r>
          </a:p>
          <a:p>
            <a:r>
              <a:rPr lang="en-US" sz="3200" dirty="0"/>
              <a:t>Discipline is antithetical to the love of Christ.</a:t>
            </a:r>
          </a:p>
          <a:p>
            <a:pPr lvl="1"/>
            <a:r>
              <a:rPr lang="en-US" sz="3200" dirty="0"/>
              <a:t>Love (</a:t>
            </a:r>
            <a:r>
              <a:rPr lang="en-US" sz="3200" dirty="0">
                <a:solidFill>
                  <a:srgbClr val="9F5B4E"/>
                </a:solidFill>
              </a:rPr>
              <a:t>Proverbs 13:24</a:t>
            </a:r>
            <a:r>
              <a:rPr lang="en-US" sz="3200" dirty="0"/>
              <a:t>); Hope (</a:t>
            </a:r>
            <a:r>
              <a:rPr lang="en-US" sz="3200" dirty="0">
                <a:solidFill>
                  <a:srgbClr val="9F5B4E"/>
                </a:solidFill>
              </a:rPr>
              <a:t>Proverbs 19:18</a:t>
            </a:r>
            <a:r>
              <a:rPr lang="en-US" sz="3200" dirty="0"/>
              <a:t>); Salvation (</a:t>
            </a:r>
            <a:r>
              <a:rPr lang="en-US" sz="3200" dirty="0">
                <a:solidFill>
                  <a:srgbClr val="9F5B4E"/>
                </a:solidFill>
              </a:rPr>
              <a:t>Proverbs 23:13-14</a:t>
            </a:r>
            <a:r>
              <a:rPr lang="en-US" sz="3200" dirty="0"/>
              <a:t>); Fellowship (</a:t>
            </a:r>
            <a:r>
              <a:rPr lang="en-US" sz="3200" dirty="0">
                <a:solidFill>
                  <a:srgbClr val="9F5B4E"/>
                </a:solidFill>
              </a:rPr>
              <a:t>Proverbs 29:15</a:t>
            </a:r>
            <a:r>
              <a:rPr lang="en-US" sz="3200" dirty="0"/>
              <a:t>)</a:t>
            </a:r>
          </a:p>
          <a:p>
            <a:pPr lvl="1"/>
            <a:r>
              <a:rPr lang="en-US" sz="3200" dirty="0"/>
              <a:t>Love – </a:t>
            </a:r>
            <a:r>
              <a:rPr lang="en-US" sz="3200" dirty="0">
                <a:solidFill>
                  <a:srgbClr val="9F5B4E"/>
                </a:solidFill>
              </a:rPr>
              <a:t>1 Corinthians 13:6; Hosea 11:1-4</a:t>
            </a:r>
          </a:p>
        </p:txBody>
      </p:sp>
    </p:spTree>
    <p:extLst>
      <p:ext uri="{BB962C8B-B14F-4D97-AF65-F5344CB8AC3E}">
        <p14:creationId xmlns:p14="http://schemas.microsoft.com/office/powerpoint/2010/main" val="974421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screen shot of a phone&#10;&#10;Description automatically generated">
            <a:extLst>
              <a:ext uri="{FF2B5EF4-FFF2-40B4-BE49-F238E27FC236}">
                <a16:creationId xmlns:a16="http://schemas.microsoft.com/office/drawing/2014/main" id="{2F89EB16-C4D2-1382-1E5B-91BD5894EBD4}"/>
              </a:ext>
            </a:extLst>
          </p:cNvPr>
          <p:cNvPicPr>
            <a:picLocks noChangeAspect="1"/>
          </p:cNvPicPr>
          <p:nvPr/>
        </p:nvPicPr>
        <p:blipFill>
          <a:blip r:embed="rId2"/>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10AACE24-FF92-46E5-1D4A-286FFC24C76E}"/>
              </a:ext>
            </a:extLst>
          </p:cNvPr>
          <p:cNvSpPr>
            <a:spLocks noGrp="1"/>
          </p:cNvSpPr>
          <p:nvPr>
            <p:ph idx="1"/>
          </p:nvPr>
        </p:nvSpPr>
        <p:spPr/>
        <p:txBody>
          <a:bodyPr>
            <a:normAutofit fontScale="92500" lnSpcReduction="10000"/>
          </a:bodyPr>
          <a:lstStyle/>
          <a:p>
            <a:pPr marL="0" indent="0">
              <a:buNone/>
            </a:pPr>
            <a:r>
              <a:rPr lang="en-US" sz="3900" b="1" dirty="0"/>
              <a:t>Discipline (New Oxford American Dictionary)</a:t>
            </a:r>
          </a:p>
          <a:p>
            <a:pPr marL="0" lvl="2" indent="0">
              <a:spcBef>
                <a:spcPts val="1000"/>
              </a:spcBef>
              <a:buNone/>
            </a:pPr>
            <a:r>
              <a:rPr lang="en-US" sz="3500" dirty="0"/>
              <a:t>(1) the practice of training people to obey rules or a code of behavior, using punishment to correct disobedience.</a:t>
            </a:r>
          </a:p>
          <a:p>
            <a:pPr marL="1377950" lvl="2" indent="-457200">
              <a:spcBef>
                <a:spcPts val="1000"/>
              </a:spcBef>
            </a:pPr>
            <a:r>
              <a:rPr lang="en-US" sz="3500" dirty="0"/>
              <a:t>the controlled behavior resulting from discipline.</a:t>
            </a:r>
          </a:p>
          <a:p>
            <a:pPr marL="1377950" lvl="2" indent="-457200">
              <a:spcBef>
                <a:spcPts val="1000"/>
              </a:spcBef>
            </a:pPr>
            <a:r>
              <a:rPr lang="en-US" sz="3500" dirty="0"/>
              <a:t>activity or experience that provides mental or physical training.</a:t>
            </a:r>
          </a:p>
          <a:p>
            <a:pPr marL="1377950" lvl="2" indent="-457200">
              <a:spcBef>
                <a:spcPts val="1000"/>
              </a:spcBef>
            </a:pPr>
            <a:r>
              <a:rPr lang="en-US" sz="3500" dirty="0"/>
              <a:t>a system of rules of conduct.</a:t>
            </a:r>
          </a:p>
          <a:p>
            <a:pPr marL="0" lvl="2" indent="0">
              <a:spcBef>
                <a:spcPts val="1000"/>
              </a:spcBef>
              <a:buNone/>
            </a:pPr>
            <a:r>
              <a:rPr lang="en-US" sz="3500" dirty="0"/>
              <a:t>(2) a branch of knowledge, typically one studied in higher education. </a:t>
            </a:r>
          </a:p>
        </p:txBody>
      </p:sp>
    </p:spTree>
    <p:extLst>
      <p:ext uri="{BB962C8B-B14F-4D97-AF65-F5344CB8AC3E}">
        <p14:creationId xmlns:p14="http://schemas.microsoft.com/office/powerpoint/2010/main" val="3233927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1000"/>
                                        <p:tgtEl>
                                          <p:spTgt spid="3">
                                            <p:txEl>
                                              <p:pRg st="5" end="5"/>
                                            </p:txEl>
                                          </p:spTgt>
                                        </p:tgtEl>
                                      </p:cBhvr>
                                    </p:animEffect>
                                    <p:anim calcmode="lin" valueType="num">
                                      <p:cBhvr>
                                        <p:cTn id="3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screen shot of a phone&#10;&#10;Description automatically generated">
            <a:extLst>
              <a:ext uri="{FF2B5EF4-FFF2-40B4-BE49-F238E27FC236}">
                <a16:creationId xmlns:a16="http://schemas.microsoft.com/office/drawing/2014/main" id="{2F89EB16-C4D2-1382-1E5B-91BD5894EBD4}"/>
              </a:ext>
            </a:extLst>
          </p:cNvPr>
          <p:cNvPicPr>
            <a:picLocks noChangeAspect="1"/>
          </p:cNvPicPr>
          <p:nvPr/>
        </p:nvPicPr>
        <p:blipFill>
          <a:blip r:embed="rId2"/>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10AACE24-FF92-46E5-1D4A-286FFC24C76E}"/>
              </a:ext>
            </a:extLst>
          </p:cNvPr>
          <p:cNvSpPr>
            <a:spLocks noGrp="1"/>
          </p:cNvSpPr>
          <p:nvPr>
            <p:ph idx="1"/>
          </p:nvPr>
        </p:nvSpPr>
        <p:spPr/>
        <p:txBody>
          <a:bodyPr>
            <a:normAutofit/>
          </a:bodyPr>
          <a:lstStyle/>
          <a:p>
            <a:pPr marL="0" indent="0">
              <a:buNone/>
            </a:pPr>
            <a:r>
              <a:rPr lang="en-US" sz="3600" b="1" dirty="0"/>
              <a:t>Bible equivalent </a:t>
            </a:r>
            <a:r>
              <a:rPr lang="en-US" sz="3600" dirty="0"/>
              <a:t>– </a:t>
            </a:r>
            <a:r>
              <a:rPr lang="en-US" sz="3600" i="1" dirty="0"/>
              <a:t>paideia </a:t>
            </a:r>
            <a:r>
              <a:rPr lang="en-US" sz="3600" dirty="0"/>
              <a:t>(Greek) – </a:t>
            </a:r>
            <a:r>
              <a:rPr lang="en-US" sz="3600" dirty="0">
                <a:solidFill>
                  <a:srgbClr val="9F5B4E"/>
                </a:solidFill>
              </a:rPr>
              <a:t>cf. Proverbs 3:11</a:t>
            </a:r>
            <a:r>
              <a:rPr lang="en-US" sz="3600" dirty="0"/>
              <a:t> (LXX, </a:t>
            </a:r>
            <a:r>
              <a:rPr lang="en-US" sz="3600" i="1" dirty="0"/>
              <a:t>“chastening”</a:t>
            </a:r>
            <a:r>
              <a:rPr lang="en-US" sz="3600" dirty="0"/>
              <a:t>); </a:t>
            </a:r>
            <a:r>
              <a:rPr lang="en-US" sz="3600" dirty="0">
                <a:solidFill>
                  <a:srgbClr val="9F5B4E"/>
                </a:solidFill>
              </a:rPr>
              <a:t>Hebrews 12:5</a:t>
            </a:r>
          </a:p>
          <a:p>
            <a:r>
              <a:rPr lang="en-US" sz="3200" dirty="0"/>
              <a:t>“tutorage, i.e. education or training; by implication, disciplinary correction” (STRONG)</a:t>
            </a:r>
          </a:p>
          <a:p>
            <a:r>
              <a:rPr lang="en-US" sz="3200" dirty="0"/>
              <a:t>“the act of providing guidance for responsible living, upbringing, training, instruction, in our lit. chiefly as it is attained by discipline, correction” (BDAG) </a:t>
            </a:r>
          </a:p>
        </p:txBody>
      </p:sp>
    </p:spTree>
    <p:extLst>
      <p:ext uri="{BB962C8B-B14F-4D97-AF65-F5344CB8AC3E}">
        <p14:creationId xmlns:p14="http://schemas.microsoft.com/office/powerpoint/2010/main" val="985206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screen shot of a phone&#10;&#10;Description automatically generated">
            <a:extLst>
              <a:ext uri="{FF2B5EF4-FFF2-40B4-BE49-F238E27FC236}">
                <a16:creationId xmlns:a16="http://schemas.microsoft.com/office/drawing/2014/main" id="{2F89EB16-C4D2-1382-1E5B-91BD5894EBD4}"/>
              </a:ext>
            </a:extLst>
          </p:cNvPr>
          <p:cNvPicPr>
            <a:picLocks noChangeAspect="1"/>
          </p:cNvPicPr>
          <p:nvPr/>
        </p:nvPicPr>
        <p:blipFill>
          <a:blip r:embed="rId2"/>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10AACE24-FF92-46E5-1D4A-286FFC24C76E}"/>
              </a:ext>
            </a:extLst>
          </p:cNvPr>
          <p:cNvSpPr>
            <a:spLocks noGrp="1"/>
          </p:cNvSpPr>
          <p:nvPr>
            <p:ph idx="1"/>
          </p:nvPr>
        </p:nvSpPr>
        <p:spPr/>
        <p:txBody>
          <a:bodyPr>
            <a:normAutofit fontScale="92500" lnSpcReduction="20000"/>
          </a:bodyPr>
          <a:lstStyle/>
          <a:p>
            <a:pPr marL="0" indent="0">
              <a:buNone/>
            </a:pPr>
            <a:r>
              <a:rPr lang="en-US" sz="3900" b="1" dirty="0"/>
              <a:t>Bible equivalent </a:t>
            </a:r>
            <a:r>
              <a:rPr lang="en-US" sz="3900" dirty="0"/>
              <a:t>– </a:t>
            </a:r>
            <a:r>
              <a:rPr lang="en-US" sz="3900" i="1" dirty="0"/>
              <a:t>paideia </a:t>
            </a:r>
            <a:r>
              <a:rPr lang="en-US" sz="3900" dirty="0"/>
              <a:t>(Greek) – </a:t>
            </a:r>
            <a:r>
              <a:rPr lang="en-US" sz="3900" dirty="0">
                <a:solidFill>
                  <a:srgbClr val="9F5B4E"/>
                </a:solidFill>
              </a:rPr>
              <a:t>cf. Proverbs 3:11</a:t>
            </a:r>
            <a:r>
              <a:rPr lang="en-US" sz="3900" dirty="0"/>
              <a:t> (LXX, </a:t>
            </a:r>
            <a:r>
              <a:rPr lang="en-US" sz="3900" i="1" dirty="0"/>
              <a:t>“chastening”</a:t>
            </a:r>
            <a:r>
              <a:rPr lang="en-US" sz="3900" dirty="0"/>
              <a:t>); </a:t>
            </a:r>
            <a:r>
              <a:rPr lang="en-US" sz="3900" dirty="0">
                <a:solidFill>
                  <a:srgbClr val="9F5B4E"/>
                </a:solidFill>
              </a:rPr>
              <a:t>Hebrews 12:5</a:t>
            </a:r>
          </a:p>
          <a:p>
            <a:r>
              <a:rPr lang="en-US" sz="3500" dirty="0"/>
              <a:t>“(1) the whole training and education of children (which relates to the cultivation of mind and morals, and employs for this purpose now commands and admonitions, now reproof and punishment); (2) whatever in adults also cultivates the soul, esp. by correcting mistakes and curbing passions. (2A) instruction which aims at increasing virtue (2B) chastisement, chastening, (of the evils with which God visits men for their amendment)” (THAYER) </a:t>
            </a:r>
          </a:p>
        </p:txBody>
      </p:sp>
    </p:spTree>
    <p:extLst>
      <p:ext uri="{BB962C8B-B14F-4D97-AF65-F5344CB8AC3E}">
        <p14:creationId xmlns:p14="http://schemas.microsoft.com/office/powerpoint/2010/main" val="137600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screen shot of a phone&#10;&#10;Description automatically generated">
            <a:extLst>
              <a:ext uri="{FF2B5EF4-FFF2-40B4-BE49-F238E27FC236}">
                <a16:creationId xmlns:a16="http://schemas.microsoft.com/office/drawing/2014/main" id="{2F89EB16-C4D2-1382-1E5B-91BD5894EBD4}"/>
              </a:ext>
            </a:extLst>
          </p:cNvPr>
          <p:cNvPicPr>
            <a:picLocks noChangeAspect="1"/>
          </p:cNvPicPr>
          <p:nvPr/>
        </p:nvPicPr>
        <p:blipFill>
          <a:blip r:embed="rId2"/>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10AACE24-FF92-46E5-1D4A-286FFC24C76E}"/>
              </a:ext>
            </a:extLst>
          </p:cNvPr>
          <p:cNvSpPr>
            <a:spLocks noGrp="1"/>
          </p:cNvSpPr>
          <p:nvPr>
            <p:ph idx="1"/>
          </p:nvPr>
        </p:nvSpPr>
        <p:spPr/>
        <p:txBody>
          <a:bodyPr>
            <a:normAutofit lnSpcReduction="10000"/>
          </a:bodyPr>
          <a:lstStyle/>
          <a:p>
            <a:pPr marL="0" indent="0">
              <a:buNone/>
            </a:pPr>
            <a:r>
              <a:rPr lang="en-US" sz="3600" b="1" dirty="0"/>
              <a:t>Included in discipline:</a:t>
            </a:r>
          </a:p>
          <a:p>
            <a:r>
              <a:rPr lang="en-US" sz="3200" dirty="0"/>
              <a:t>Doctrine, reproof, correction, instruction – </a:t>
            </a:r>
            <a:r>
              <a:rPr lang="en-US" sz="3200" dirty="0">
                <a:solidFill>
                  <a:srgbClr val="9F5B4E"/>
                </a:solidFill>
              </a:rPr>
              <a:t>2 Timothy 3:16-17</a:t>
            </a:r>
          </a:p>
          <a:p>
            <a:r>
              <a:rPr lang="en-US" sz="3200" dirty="0"/>
              <a:t>Chastening, Punishment – </a:t>
            </a:r>
            <a:r>
              <a:rPr lang="en-US" sz="3200" dirty="0">
                <a:solidFill>
                  <a:srgbClr val="9F5B4E"/>
                </a:solidFill>
              </a:rPr>
              <a:t>Hebrews 12:4-11</a:t>
            </a:r>
          </a:p>
          <a:p>
            <a:r>
              <a:rPr lang="en-US" sz="3200" dirty="0"/>
              <a:t>Parents to Children – </a:t>
            </a:r>
            <a:r>
              <a:rPr lang="en-US" sz="3200" dirty="0">
                <a:solidFill>
                  <a:srgbClr val="9F5B4E"/>
                </a:solidFill>
              </a:rPr>
              <a:t>Ephesians 6:4 </a:t>
            </a:r>
            <a:r>
              <a:rPr lang="en-US" sz="3200" dirty="0"/>
              <a:t>– an image of discipline.</a:t>
            </a:r>
          </a:p>
          <a:p>
            <a:pPr lvl="1"/>
            <a:r>
              <a:rPr lang="en-US" sz="3200" dirty="0"/>
              <a:t>“training (</a:t>
            </a:r>
            <a:r>
              <a:rPr lang="en-US" sz="3200" i="1" dirty="0"/>
              <a:t>paideia</a:t>
            </a:r>
            <a:r>
              <a:rPr lang="en-US" sz="3200" dirty="0"/>
              <a:t>) and admonition (</a:t>
            </a:r>
            <a:r>
              <a:rPr lang="en-US" sz="3200" i="1" dirty="0" err="1"/>
              <a:t>nouthesia</a:t>
            </a:r>
            <a:r>
              <a:rPr lang="en-US" sz="3200" dirty="0"/>
              <a:t>)”</a:t>
            </a:r>
          </a:p>
          <a:p>
            <a:pPr lvl="1"/>
            <a:r>
              <a:rPr lang="en-US" sz="3200" b="1" dirty="0"/>
              <a:t>Teach – Encourage Application – Reprove – Correct – Chasten/Punish</a:t>
            </a:r>
          </a:p>
        </p:txBody>
      </p:sp>
    </p:spTree>
    <p:extLst>
      <p:ext uri="{BB962C8B-B14F-4D97-AF65-F5344CB8AC3E}">
        <p14:creationId xmlns:p14="http://schemas.microsoft.com/office/powerpoint/2010/main" val="2266521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1000"/>
                                        <p:tgtEl>
                                          <p:spTgt spid="3">
                                            <p:txEl>
                                              <p:pRg st="4" end="4"/>
                                            </p:txEl>
                                          </p:spTgt>
                                        </p:tgtEl>
                                      </p:cBhvr>
                                    </p:animEffect>
                                    <p:anim calcmode="lin" valueType="num">
                                      <p:cBhvr>
                                        <p:cTn id="3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fade">
                                      <p:cBhvr>
                                        <p:cTn id="38" dur="1000"/>
                                        <p:tgtEl>
                                          <p:spTgt spid="3">
                                            <p:txEl>
                                              <p:pRg st="5" end="5"/>
                                            </p:txEl>
                                          </p:spTgt>
                                        </p:tgtEl>
                                      </p:cBhvr>
                                    </p:animEffect>
                                    <p:anim calcmode="lin" valueType="num">
                                      <p:cBhvr>
                                        <p:cTn id="3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screen shot of a phone&#10;&#10;Description automatically generated">
            <a:extLst>
              <a:ext uri="{FF2B5EF4-FFF2-40B4-BE49-F238E27FC236}">
                <a16:creationId xmlns:a16="http://schemas.microsoft.com/office/drawing/2014/main" id="{2F89EB16-C4D2-1382-1E5B-91BD5894EBD4}"/>
              </a:ext>
            </a:extLst>
          </p:cNvPr>
          <p:cNvPicPr>
            <a:picLocks noChangeAspect="1"/>
          </p:cNvPicPr>
          <p:nvPr/>
        </p:nvPicPr>
        <p:blipFill>
          <a:blip r:embed="rId2"/>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10AACE24-FF92-46E5-1D4A-286FFC24C76E}"/>
              </a:ext>
            </a:extLst>
          </p:cNvPr>
          <p:cNvSpPr>
            <a:spLocks noGrp="1"/>
          </p:cNvSpPr>
          <p:nvPr>
            <p:ph idx="1"/>
          </p:nvPr>
        </p:nvSpPr>
        <p:spPr/>
        <p:txBody>
          <a:bodyPr>
            <a:normAutofit fontScale="92500" lnSpcReduction="20000"/>
          </a:bodyPr>
          <a:lstStyle/>
          <a:p>
            <a:pPr marL="0" indent="0">
              <a:buNone/>
            </a:pPr>
            <a:r>
              <a:rPr lang="en-US" sz="3900" b="1" dirty="0"/>
              <a:t>The Dual Nature of Discipline</a:t>
            </a:r>
          </a:p>
          <a:p>
            <a:r>
              <a:rPr lang="en-US" sz="3500" b="1" dirty="0"/>
              <a:t>Instructive</a:t>
            </a:r>
            <a:r>
              <a:rPr lang="en-US" sz="3500" dirty="0"/>
              <a:t> (</a:t>
            </a:r>
            <a:r>
              <a:rPr lang="en-US" sz="3500" i="1" dirty="0"/>
              <a:t>preventative</a:t>
            </a:r>
            <a:r>
              <a:rPr lang="en-US" sz="3500" dirty="0"/>
              <a:t>)</a:t>
            </a:r>
          </a:p>
          <a:p>
            <a:pPr lvl="1"/>
            <a:r>
              <a:rPr lang="en-US" sz="3500" dirty="0"/>
              <a:t>All teaching – </a:t>
            </a:r>
            <a:r>
              <a:rPr lang="en-US" sz="3500" dirty="0">
                <a:solidFill>
                  <a:srgbClr val="9F5B4E"/>
                </a:solidFill>
              </a:rPr>
              <a:t>Acts 20:7; Colossians 3:16; 1 Corinthians 11:26; 1 Peter 1:17-19</a:t>
            </a:r>
          </a:p>
          <a:p>
            <a:r>
              <a:rPr lang="en-US" sz="3500" b="1" dirty="0"/>
              <a:t>Corrective</a:t>
            </a:r>
            <a:r>
              <a:rPr lang="en-US" sz="3500" dirty="0"/>
              <a:t> (</a:t>
            </a:r>
            <a:r>
              <a:rPr lang="en-US" sz="3500" i="1" dirty="0"/>
              <a:t>punitive</a:t>
            </a:r>
            <a:r>
              <a:rPr lang="en-US" sz="3500" dirty="0"/>
              <a:t>)</a:t>
            </a:r>
          </a:p>
          <a:p>
            <a:pPr lvl="1"/>
            <a:r>
              <a:rPr lang="en-US" sz="3500" dirty="0"/>
              <a:t>Rebuke/warn erring – </a:t>
            </a:r>
            <a:r>
              <a:rPr lang="en-US" sz="3500" dirty="0">
                <a:solidFill>
                  <a:srgbClr val="9F5B4E"/>
                </a:solidFill>
              </a:rPr>
              <a:t>1 Thessalonians 5:14; Galatians 2:11; 6:1-2; James 5:19-20</a:t>
            </a:r>
          </a:p>
          <a:p>
            <a:pPr lvl="1"/>
            <a:r>
              <a:rPr lang="en-US" sz="3500" dirty="0"/>
              <a:t>Withdrawal from unrepentant – </a:t>
            </a:r>
            <a:r>
              <a:rPr lang="en-US" sz="3500" dirty="0">
                <a:solidFill>
                  <a:srgbClr val="9F5B4E"/>
                </a:solidFill>
              </a:rPr>
              <a:t>1 Corinthians 5:4-5, 11; 1 Timothy 1:19-20; 2 Thessalonians 3:6, 15; Matthew 18:17</a:t>
            </a:r>
          </a:p>
        </p:txBody>
      </p:sp>
    </p:spTree>
    <p:extLst>
      <p:ext uri="{BB962C8B-B14F-4D97-AF65-F5344CB8AC3E}">
        <p14:creationId xmlns:p14="http://schemas.microsoft.com/office/powerpoint/2010/main" val="1005365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1000"/>
                                        <p:tgtEl>
                                          <p:spTgt spid="3">
                                            <p:txEl>
                                              <p:pRg st="4" end="4"/>
                                            </p:txEl>
                                          </p:spTgt>
                                        </p:tgtEl>
                                      </p:cBhvr>
                                    </p:animEffect>
                                    <p:anim calcmode="lin" valueType="num">
                                      <p:cBhvr>
                                        <p:cTn id="3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3">
                                            <p:txEl>
                                              <p:pRg st="5" end="5"/>
                                            </p:txEl>
                                          </p:spTgt>
                                        </p:tgtEl>
                                        <p:attrNameLst>
                                          <p:attrName>style.visibility</p:attrName>
                                        </p:attrNameLst>
                                      </p:cBhvr>
                                      <p:to>
                                        <p:strVal val="visible"/>
                                      </p:to>
                                    </p:set>
                                    <p:animEffect transition="in" filter="fade">
                                      <p:cBhvr>
                                        <p:cTn id="40" dur="1000"/>
                                        <p:tgtEl>
                                          <p:spTgt spid="3">
                                            <p:txEl>
                                              <p:pRg st="5" end="5"/>
                                            </p:txEl>
                                          </p:spTgt>
                                        </p:tgtEl>
                                      </p:cBhvr>
                                    </p:animEffect>
                                    <p:anim calcmode="lin" valueType="num">
                                      <p:cBhvr>
                                        <p:cTn id="41"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screen shot of a phone&#10;&#10;Description automatically generated">
            <a:extLst>
              <a:ext uri="{FF2B5EF4-FFF2-40B4-BE49-F238E27FC236}">
                <a16:creationId xmlns:a16="http://schemas.microsoft.com/office/drawing/2014/main" id="{2F89EB16-C4D2-1382-1E5B-91BD5894EBD4}"/>
              </a:ext>
            </a:extLst>
          </p:cNvPr>
          <p:cNvPicPr>
            <a:picLocks noChangeAspect="1"/>
          </p:cNvPicPr>
          <p:nvPr/>
        </p:nvPicPr>
        <p:blipFill>
          <a:blip r:embed="rId2"/>
          <a:stretch>
            <a:fillRect/>
          </a:stretch>
        </p:blipFill>
        <p:spPr>
          <a:xfrm>
            <a:off x="0" y="0"/>
            <a:ext cx="12192000" cy="6858000"/>
          </a:xfrm>
          <a:prstGeom prst="rect">
            <a:avLst/>
          </a:prstGeom>
        </p:spPr>
      </p:pic>
      <p:pic>
        <p:nvPicPr>
          <p:cNvPr id="4" name="Picture 3">
            <a:extLst>
              <a:ext uri="{FF2B5EF4-FFF2-40B4-BE49-F238E27FC236}">
                <a16:creationId xmlns:a16="http://schemas.microsoft.com/office/drawing/2014/main" id="{5EABDD82-488F-2585-6CB0-91D81CD7C700}"/>
              </a:ext>
            </a:extLst>
          </p:cNvPr>
          <p:cNvPicPr>
            <a:picLocks noChangeAspect="1"/>
          </p:cNvPicPr>
          <p:nvPr/>
        </p:nvPicPr>
        <p:blipFill rotWithShape="1">
          <a:blip r:embed="rId3">
            <a:alphaModFix amt="40000"/>
          </a:blip>
          <a:srcRect l="8222" t="35161" r="8159" b="4732"/>
          <a:stretch/>
        </p:blipFill>
        <p:spPr>
          <a:xfrm>
            <a:off x="453024" y="4377046"/>
            <a:ext cx="11285951" cy="2186592"/>
          </a:xfrm>
          <a:prstGeom prst="rect">
            <a:avLst/>
          </a:prstGeom>
        </p:spPr>
      </p:pic>
      <p:sp>
        <p:nvSpPr>
          <p:cNvPr id="3" name="Content Placeholder 2">
            <a:extLst>
              <a:ext uri="{FF2B5EF4-FFF2-40B4-BE49-F238E27FC236}">
                <a16:creationId xmlns:a16="http://schemas.microsoft.com/office/drawing/2014/main" id="{10AACE24-FF92-46E5-1D4A-286FFC24C76E}"/>
              </a:ext>
            </a:extLst>
          </p:cNvPr>
          <p:cNvSpPr>
            <a:spLocks noGrp="1"/>
          </p:cNvSpPr>
          <p:nvPr>
            <p:ph idx="1"/>
          </p:nvPr>
        </p:nvSpPr>
        <p:spPr/>
        <p:txBody>
          <a:bodyPr>
            <a:normAutofit/>
          </a:bodyPr>
          <a:lstStyle/>
          <a:p>
            <a:pPr marL="0" indent="0" algn="ctr">
              <a:buNone/>
            </a:pPr>
            <a:r>
              <a:rPr lang="en-US" sz="3600" b="1" dirty="0"/>
              <a:t>The landscape of discipline – </a:t>
            </a:r>
            <a:r>
              <a:rPr lang="en-US" sz="3600" b="1" dirty="0">
                <a:solidFill>
                  <a:srgbClr val="9F5B4E"/>
                </a:solidFill>
              </a:rPr>
              <a:t>Matthew 18</a:t>
            </a:r>
          </a:p>
          <a:p>
            <a:r>
              <a:rPr lang="en-US" sz="3200" dirty="0"/>
              <a:t>Entrance and citizenship in kingdom – </a:t>
            </a:r>
            <a:r>
              <a:rPr lang="en-US" sz="3200" dirty="0">
                <a:solidFill>
                  <a:srgbClr val="9F5B4E"/>
                </a:solidFill>
              </a:rPr>
              <a:t>(vv. 1-5)</a:t>
            </a:r>
          </a:p>
          <a:p>
            <a:r>
              <a:rPr lang="en-US" sz="3200" dirty="0"/>
              <a:t>Offenses (sin) in kingdom – </a:t>
            </a:r>
            <a:r>
              <a:rPr lang="en-US" sz="3200" dirty="0">
                <a:solidFill>
                  <a:srgbClr val="9F5B4E"/>
                </a:solidFill>
              </a:rPr>
              <a:t>(vv. 6-9)</a:t>
            </a:r>
          </a:p>
          <a:p>
            <a:r>
              <a:rPr lang="en-US" sz="3200" dirty="0"/>
              <a:t>Loving care of Jesus – </a:t>
            </a:r>
            <a:r>
              <a:rPr lang="en-US" sz="3200" dirty="0">
                <a:solidFill>
                  <a:srgbClr val="9F5B4E"/>
                </a:solidFill>
              </a:rPr>
              <a:t>(vv. 10-14)</a:t>
            </a:r>
          </a:p>
          <a:p>
            <a:r>
              <a:rPr lang="en-US" sz="3200" dirty="0"/>
              <a:t>Figure of shepherd and sheep in application – </a:t>
            </a:r>
            <a:r>
              <a:rPr lang="en-US" sz="3200" dirty="0">
                <a:solidFill>
                  <a:srgbClr val="9F5B4E"/>
                </a:solidFill>
              </a:rPr>
              <a:t>(vv. 15-20)</a:t>
            </a:r>
          </a:p>
          <a:p>
            <a:r>
              <a:rPr lang="en-US" sz="3200" dirty="0"/>
              <a:t>Outcome – </a:t>
            </a:r>
            <a:r>
              <a:rPr lang="en-US" sz="3200" dirty="0">
                <a:solidFill>
                  <a:srgbClr val="9F5B4E"/>
                </a:solidFill>
              </a:rPr>
              <a:t>(vv. 21-35) </a:t>
            </a:r>
            <a:r>
              <a:rPr lang="en-US" sz="3200" dirty="0"/>
              <a:t>– when one returns.</a:t>
            </a:r>
          </a:p>
          <a:p>
            <a:pPr marL="0" indent="0">
              <a:buNone/>
            </a:pPr>
            <a:endParaRPr lang="en-US" sz="3500" dirty="0"/>
          </a:p>
        </p:txBody>
      </p:sp>
    </p:spTree>
    <p:extLst>
      <p:ext uri="{BB962C8B-B14F-4D97-AF65-F5344CB8AC3E}">
        <p14:creationId xmlns:p14="http://schemas.microsoft.com/office/powerpoint/2010/main" val="3100382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9"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1000"/>
                                        <p:tgtEl>
                                          <p:spTgt spid="3">
                                            <p:txEl>
                                              <p:pRg st="1" end="1"/>
                                            </p:txEl>
                                          </p:spTgt>
                                        </p:tgtEl>
                                      </p:cBhvr>
                                    </p:animEffect>
                                    <p:anim calcmode="lin" valueType="num">
                                      <p:cBhvr>
                                        <p:cTn id="1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1000"/>
                                        <p:tgtEl>
                                          <p:spTgt spid="3">
                                            <p:txEl>
                                              <p:pRg st="2" end="2"/>
                                            </p:txEl>
                                          </p:spTgt>
                                        </p:tgtEl>
                                      </p:cBhvr>
                                    </p:animEffect>
                                    <p:anim calcmode="lin" valueType="num">
                                      <p:cBhvr>
                                        <p:cTn id="2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fade">
                                      <p:cBhvr>
                                        <p:cTn id="31" dur="1000"/>
                                        <p:tgtEl>
                                          <p:spTgt spid="3">
                                            <p:txEl>
                                              <p:pRg st="3" end="3"/>
                                            </p:txEl>
                                          </p:spTgt>
                                        </p:tgtEl>
                                      </p:cBhvr>
                                    </p:animEffect>
                                    <p:anim calcmode="lin" valueType="num">
                                      <p:cBhvr>
                                        <p:cTn id="3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3">
                                            <p:txEl>
                                              <p:pRg st="4" end="4"/>
                                            </p:txEl>
                                          </p:spTgt>
                                        </p:tgtEl>
                                        <p:attrNameLst>
                                          <p:attrName>style.visibility</p:attrName>
                                        </p:attrNameLst>
                                      </p:cBhvr>
                                      <p:to>
                                        <p:strVal val="visible"/>
                                      </p:to>
                                    </p:set>
                                    <p:animEffect transition="in" filter="fade">
                                      <p:cBhvr>
                                        <p:cTn id="38" dur="1000"/>
                                        <p:tgtEl>
                                          <p:spTgt spid="3">
                                            <p:txEl>
                                              <p:pRg st="4" end="4"/>
                                            </p:txEl>
                                          </p:spTgt>
                                        </p:tgtEl>
                                      </p:cBhvr>
                                    </p:animEffect>
                                    <p:anim calcmode="lin" valueType="num">
                                      <p:cBhvr>
                                        <p:cTn id="3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3">
                                            <p:txEl>
                                              <p:pRg st="5" end="5"/>
                                            </p:txEl>
                                          </p:spTgt>
                                        </p:tgtEl>
                                        <p:attrNameLst>
                                          <p:attrName>style.visibility</p:attrName>
                                        </p:attrNameLst>
                                      </p:cBhvr>
                                      <p:to>
                                        <p:strVal val="visible"/>
                                      </p:to>
                                    </p:set>
                                    <p:animEffect transition="in" filter="fade">
                                      <p:cBhvr>
                                        <p:cTn id="45" dur="1000"/>
                                        <p:tgtEl>
                                          <p:spTgt spid="3">
                                            <p:txEl>
                                              <p:pRg st="5" end="5"/>
                                            </p:txEl>
                                          </p:spTgt>
                                        </p:tgtEl>
                                      </p:cBhvr>
                                    </p:animEffect>
                                    <p:anim calcmode="lin" valueType="num">
                                      <p:cBhvr>
                                        <p:cTn id="4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40</TotalTime>
  <Words>495</Words>
  <Application>Microsoft Macintosh PowerPoint</Application>
  <PresentationFormat>Widescreen</PresentationFormat>
  <Paragraphs>34</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Aptos</vt:lpstr>
      <vt:lpstr>Aptos Display</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Jeremiah Cox</dc:creator>
  <cp:lastModifiedBy>Jeremiah Cox</cp:lastModifiedBy>
  <cp:revision>4</cp:revision>
  <dcterms:created xsi:type="dcterms:W3CDTF">2024-01-12T17:45:47Z</dcterms:created>
  <dcterms:modified xsi:type="dcterms:W3CDTF">2024-01-13T17:30:43Z</dcterms:modified>
</cp:coreProperties>
</file>