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61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C412-FCDA-CE4F-97FD-1004743EF050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62288-5425-5946-B75F-FFCB6427B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62288-5425-5946-B75F-FFCB6427B3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5CA13-393C-8013-C7CA-4AC977CE9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B26E-FFE1-F11C-D919-187031E49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30BCE-2770-0341-20E0-6723DBE7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FE2E1-99FC-BA12-F782-583DA34C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D2940-8CB3-66C4-8D25-8FC03E4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DB5B-3DCD-B24A-8055-E1C5CF7F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283A6-05D7-D7B2-AE5F-FFBA45DFA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339D4-EE94-03DF-D183-23C8BD6C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EFA75-E19F-0A05-9C4C-611AFABF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4677-B803-518A-D265-E4EEFAB6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9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60BBFB-5548-232B-D1FC-50D409ACA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097FA-F6C4-10BF-9912-ED370ED02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CD1A5-A451-64AE-3C4B-03B844B4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427D-B52B-0ADE-BE7D-40161D41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1F5A-11B0-48A9-CD1B-58D6FFF5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3CD9-8BED-760A-6973-54E1C658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3B7C-9D0F-DBF1-BE1F-D29B3F5F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2C1E8-B1DA-6E20-1DD4-0CBAA5B3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63123-0E15-D920-EA73-33EC2A4D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97211-D0BF-BDC2-90D5-2BA92C7F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5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26E6C-2899-967C-FFE5-50BAC592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19E8E-3900-A2DA-BB4D-09E86F9FA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BC09D-4894-2337-4148-9AD6BC40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F1A4-264B-D8FD-B8E4-506F311C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E127C-E4CE-7CCB-0A9B-451E8093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4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844DE-34AF-6A39-AD10-15163D1B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56A2-CA47-8006-475B-433E72FE2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CE2BD-021A-64E8-F125-943C0F11A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E832F-A37F-0D67-E3F0-4CBE79137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6B2E2-DE05-292C-430F-4C466C6F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E4771-6EFB-6160-F772-4140BC92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C3DE-9B4C-DF3E-DFFC-407ACC6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A2641-C8E4-6FD6-AAFF-EA915A3DA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25641-142C-DF55-4274-D7046355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5975B4-F115-990F-6083-30C06140A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46E88-6CDC-5E8E-0EE7-78B5231B3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667895-11E5-4150-AEC0-1F3094EB4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75DF14-C432-2FFC-9117-DB54F6D84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A08F19-940D-7759-35C5-93811B47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2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353D-CC88-80B3-A0F8-616CCB1E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84838-4822-B27E-3CDC-6D5132A1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D97AB-4A51-0154-EA22-FCCDB984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6F1C4-F853-63D7-9711-02F0704F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74AE9-7CE0-C42B-09CF-E4D0000E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0DE9CA-46B5-143C-139F-8EE2472A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B9961-FAC6-8C9F-6695-9C7FA3A3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8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1C41-50B3-A746-C080-254F6CDE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7712-8541-858B-AA14-CBD9DB85B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5949-1F3A-7CA9-3087-009EC6DDC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07DFE-BB3C-B317-E0E4-09128A09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AD044-7C31-03C0-294C-ADEC8E21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452EA-C2EC-5379-D759-3AFFB0B1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9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A40C8-4F14-14D2-F16D-A83477D9E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9C15B-9502-BC31-E882-42A7EFEBF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F4904-0385-CD85-470B-8B8C575D7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AF091-AAD8-00F9-60EE-E92AEADE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51B37-9BAC-C6C8-72E4-269D2FF9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8986C-B52B-F6DC-BD81-68BB28A8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CB6C30-838B-96A3-9E0A-6E4D1DB6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ACAE4-76E0-CD40-2570-B15DC5CFD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AB75F-0428-24D5-39B0-6C0801E8D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431CF-F7E8-EA42-B97B-B172CCA88CA4}" type="datetimeFigureOut">
              <a:rPr lang="en-US" smtClean="0"/>
              <a:t>1/13/24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A6B80-F471-5FA6-23CF-4D87AA292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73EF-9787-DA81-B362-312358B6B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573151-E0F9-794B-A0FA-968A8D6B5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626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Prohibition According to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1 Corinthians 11:17-34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Problem with Assembly </a:t>
            </a: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(</a:t>
            </a:r>
            <a:r>
              <a:rPr lang="en-US" sz="3600" dirty="0">
                <a:solidFill>
                  <a:srgbClr val="B748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v. 17</a:t>
            </a: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– </a:t>
            </a:r>
            <a:r>
              <a:rPr lang="en-US" sz="3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“come together…for the worse”</a:t>
            </a:r>
            <a:endParaRPr lang="en-US" sz="3600" i="1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Problem with the Lord’s Supper </a:t>
            </a: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– (</a:t>
            </a:r>
            <a:r>
              <a:rPr lang="en-US" sz="3600" dirty="0">
                <a:solidFill>
                  <a:srgbClr val="B748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v. 20</a:t>
            </a: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– </a:t>
            </a:r>
            <a:r>
              <a:rPr lang="en-US" sz="3600" i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“not to eat…”</a:t>
            </a:r>
            <a:r>
              <a:rPr lang="en-US" sz="3600" dirty="0">
                <a:effectLst/>
              </a:rPr>
              <a:t>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Two Perversions Identified</a:t>
            </a:r>
          </a:p>
          <a:p>
            <a:pPr>
              <a:spcBef>
                <a:spcPts val="0"/>
              </a:spcBef>
            </a:pPr>
            <a:r>
              <a:rPr lang="en-US" sz="3200" i="1" dirty="0"/>
              <a:t>Division</a:t>
            </a:r>
            <a:r>
              <a:rPr lang="en-US" sz="3200" dirty="0"/>
              <a:t> – (</a:t>
            </a:r>
            <a:r>
              <a:rPr lang="en-US" sz="3200" dirty="0">
                <a:solidFill>
                  <a:srgbClr val="B74800"/>
                </a:solidFill>
              </a:rPr>
              <a:t>vv. 18-19, 21-22</a:t>
            </a:r>
            <a:r>
              <a:rPr lang="en-US" sz="3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3200" i="1" dirty="0">
                <a:effectLst/>
              </a:rPr>
              <a:t>Despising the Church </a:t>
            </a:r>
            <a:r>
              <a:rPr lang="en-US" sz="3200" i="1" dirty="0"/>
              <a:t>by</a:t>
            </a:r>
            <a:r>
              <a:rPr lang="en-US" sz="3200" i="1" dirty="0">
                <a:effectLst/>
              </a:rPr>
              <a:t> Observ</a:t>
            </a:r>
            <a:r>
              <a:rPr lang="en-US" sz="3200" i="1" dirty="0"/>
              <a:t>ing a Common Meal </a:t>
            </a:r>
            <a:r>
              <a:rPr lang="en-US" sz="3200" dirty="0"/>
              <a:t>– (</a:t>
            </a:r>
            <a:r>
              <a:rPr lang="en-US" sz="3200" dirty="0">
                <a:solidFill>
                  <a:srgbClr val="B74800"/>
                </a:solidFill>
              </a:rPr>
              <a:t>vv. 21-26, 29, 34</a:t>
            </a:r>
            <a:r>
              <a:rPr lang="en-US" sz="3200" dirty="0"/>
              <a:t>)</a:t>
            </a:r>
          </a:p>
          <a:p>
            <a:pPr>
              <a:spcBef>
                <a:spcPts val="0"/>
              </a:spcBef>
            </a:pPr>
            <a:r>
              <a:rPr lang="en-US" sz="3200" i="1" dirty="0">
                <a:effectLst/>
              </a:rPr>
              <a:t>Solution</a:t>
            </a:r>
            <a:r>
              <a:rPr lang="en-US" sz="3200" dirty="0">
                <a:effectLst/>
              </a:rPr>
              <a:t> – wait for each other (</a:t>
            </a:r>
            <a:r>
              <a:rPr lang="en-US" sz="3200" dirty="0">
                <a:solidFill>
                  <a:srgbClr val="B74800"/>
                </a:solidFill>
                <a:effectLst/>
              </a:rPr>
              <a:t>v. 33</a:t>
            </a:r>
            <a:r>
              <a:rPr lang="en-US" sz="3200" dirty="0">
                <a:effectLst/>
              </a:rPr>
              <a:t>), eat at home (</a:t>
            </a:r>
            <a:r>
              <a:rPr lang="en-US" sz="3200" dirty="0">
                <a:solidFill>
                  <a:srgbClr val="B74800"/>
                </a:solidFill>
                <a:effectLst/>
              </a:rPr>
              <a:t>v. 34</a:t>
            </a:r>
            <a:r>
              <a:rPr lang="en-US" sz="3200" dirty="0">
                <a:effectLst/>
              </a:rPr>
              <a:t>)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B7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93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Prohibition According to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1 Corinthians 11:17-34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What did Paul NOT say?</a:t>
            </a:r>
          </a:p>
          <a:p>
            <a:pPr>
              <a:spcBef>
                <a:spcPts val="0"/>
              </a:spcBef>
            </a:pPr>
            <a:endParaRPr lang="en-US" sz="32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“When you come together to observe a common meal to satisfy hunger make sure you wait for each other and share.”</a:t>
            </a:r>
          </a:p>
          <a:p>
            <a:pPr>
              <a:spcBef>
                <a:spcPts val="0"/>
              </a:spcBef>
            </a:pPr>
            <a:endParaRPr lang="en-US" sz="32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“When you come together to observe the Lord’s Supper make sure you separate it from your ‘fellowship meal.’” (By eating in the fellowship hall?)</a:t>
            </a:r>
          </a:p>
        </p:txBody>
      </p:sp>
    </p:spTree>
    <p:extLst>
      <p:ext uri="{BB962C8B-B14F-4D97-AF65-F5344CB8AC3E}">
        <p14:creationId xmlns:p14="http://schemas.microsoft.com/office/powerpoint/2010/main" val="236108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What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B748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Matthew 14:13-21; Mark 6:30-44; Luke 9:10-17; John 6</a:t>
            </a: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Jesus feeding the 5,000</a:t>
            </a:r>
          </a:p>
          <a:p>
            <a:pPr>
              <a:spcBef>
                <a:spcPts val="0"/>
              </a:spcBef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John 6:26-27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rebukes them for coming to Him for a common meal.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 2:42, 46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 42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– Lord’s Supper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 46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– common meal separate from assembly (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cf. 1 Corinthians 11:22, 34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70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What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 20:7, 11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 7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– Lord’s Supper.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v. 11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– this is what </a:t>
            </a:r>
            <a:r>
              <a:rPr lang="en-US" sz="3200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“HE” </a:t>
            </a: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(Paul) did, not the church. (Taking strength for travel.)</a:t>
            </a:r>
          </a:p>
        </p:txBody>
      </p:sp>
    </p:spTree>
    <p:extLst>
      <p:ext uri="{BB962C8B-B14F-4D97-AF65-F5344CB8AC3E}">
        <p14:creationId xmlns:p14="http://schemas.microsoft.com/office/powerpoint/2010/main" val="3790025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What About…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Jude 12 </a:t>
            </a:r>
            <a:r>
              <a:rPr lang="en-US" sz="3600" i="1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“love feasts”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Many views, but uncertain. Three possibilities: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Metaphor for our spiritual lives in service to God – 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Corinthians 5:8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Meals shared out of love and benevolence among saints from house to house – 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Acts 2:46</a:t>
            </a:r>
          </a:p>
          <a:p>
            <a:pPr lvl="1">
              <a:spcBef>
                <a:spcPts val="0"/>
              </a:spcBef>
            </a:pPr>
            <a:r>
              <a:rPr lang="en-US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Lord’s Supper – </a:t>
            </a:r>
            <a:r>
              <a:rPr lang="en-US" sz="3200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Corinthians 11:20, 26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know it cannot refer to a common meal, or “fellowship meal” – </a:t>
            </a:r>
            <a:r>
              <a:rPr lang="en-US" sz="3200" b="1" dirty="0">
                <a:solidFill>
                  <a:srgbClr val="B748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 Corinthians 11:34</a:t>
            </a:r>
          </a:p>
        </p:txBody>
      </p:sp>
    </p:spTree>
    <p:extLst>
      <p:ext uri="{BB962C8B-B14F-4D97-AF65-F5344CB8AC3E}">
        <p14:creationId xmlns:p14="http://schemas.microsoft.com/office/powerpoint/2010/main" val="1696947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with food&#10;&#10;Description automatically generated">
            <a:extLst>
              <a:ext uri="{FF2B5EF4-FFF2-40B4-BE49-F238E27FC236}">
                <a16:creationId xmlns:a16="http://schemas.microsoft.com/office/drawing/2014/main" id="{D1272226-A543-41DC-FA90-3E4B9DEE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84861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 with food&#10;&#10;Description automatically generated">
            <a:extLst>
              <a:ext uri="{FF2B5EF4-FFF2-40B4-BE49-F238E27FC236}">
                <a16:creationId xmlns:a16="http://schemas.microsoft.com/office/drawing/2014/main" id="{D1272226-A543-41DC-FA90-3E4B9DEE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What is the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NOT:</a:t>
            </a:r>
          </a:p>
          <a:p>
            <a:pPr marL="457200" lvl="1" indent="-227013">
              <a:spcBef>
                <a:spcPts val="1000"/>
              </a:spcBef>
            </a:pPr>
            <a:r>
              <a:rPr lang="en-US" sz="3200" dirty="0"/>
              <a:t>Christians sharing a meal together. (</a:t>
            </a:r>
            <a:r>
              <a:rPr lang="en-US" sz="3200" dirty="0">
                <a:solidFill>
                  <a:srgbClr val="B74800"/>
                </a:solidFill>
              </a:rPr>
              <a:t>cf. Acts 2:46</a:t>
            </a:r>
            <a:r>
              <a:rPr lang="en-US" sz="3200" dirty="0"/>
              <a:t>)</a:t>
            </a:r>
          </a:p>
          <a:p>
            <a:pPr marL="457200" lvl="1" indent="-227013">
              <a:spcBef>
                <a:spcPts val="1000"/>
              </a:spcBef>
            </a:pPr>
            <a:r>
              <a:rPr lang="en-US" sz="3200" dirty="0"/>
              <a:t>Eating in the church building. (</a:t>
            </a:r>
            <a:r>
              <a:rPr lang="en-US" sz="3200" dirty="0">
                <a:solidFill>
                  <a:srgbClr val="B74800"/>
                </a:solidFill>
              </a:rPr>
              <a:t>cf. Acts 2:41, 47; 7:48-50</a:t>
            </a:r>
            <a:r>
              <a:rPr lang="en-US" sz="3200" dirty="0"/>
              <a:t>)</a:t>
            </a:r>
          </a:p>
          <a:p>
            <a:pPr marL="457200" lvl="1" indent="-227013">
              <a:spcBef>
                <a:spcPts val="1000"/>
              </a:spcBef>
            </a:pPr>
            <a:r>
              <a:rPr lang="en-US" sz="3200" dirty="0"/>
              <a:t>Eating that is incidental to the assembly.</a:t>
            </a:r>
          </a:p>
          <a:p>
            <a:pPr marL="457200" lvl="1" indent="-227013">
              <a:spcBef>
                <a:spcPts val="1000"/>
              </a:spcBef>
            </a:pPr>
            <a:r>
              <a:rPr lang="en-US" sz="3200" dirty="0"/>
              <a:t>Benevolence for needy saints. (</a:t>
            </a:r>
            <a:r>
              <a:rPr lang="en-US" sz="3200" dirty="0">
                <a:solidFill>
                  <a:srgbClr val="B74800"/>
                </a:solidFill>
              </a:rPr>
              <a:t>cf. Acts 4:34-35</a:t>
            </a:r>
            <a:r>
              <a:rPr lang="en-US" sz="3200" dirty="0"/>
              <a:t>)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sz="3200" b="1" dirty="0"/>
              <a:t>BUT:</a:t>
            </a:r>
          </a:p>
          <a:p>
            <a:pPr marL="457200" lvl="1" indent="-227013">
              <a:spcBef>
                <a:spcPts val="1000"/>
              </a:spcBef>
            </a:pPr>
            <a:r>
              <a:rPr lang="en-US" sz="3200" b="1" dirty="0"/>
              <a:t>The church providing for or assembling for the purpose of sharing a common meal for social purposes.</a:t>
            </a:r>
          </a:p>
        </p:txBody>
      </p:sp>
    </p:spTree>
    <p:extLst>
      <p:ext uri="{BB962C8B-B14F-4D97-AF65-F5344CB8AC3E}">
        <p14:creationId xmlns:p14="http://schemas.microsoft.com/office/powerpoint/2010/main" val="1327833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Need for Authority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for All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Whatever We Do Must Be Authorized </a:t>
            </a:r>
            <a:r>
              <a:rPr lang="en-US" sz="3200" dirty="0">
                <a:solidFill>
                  <a:srgbClr val="B74800"/>
                </a:solidFill>
              </a:rPr>
              <a:t>– Luke 20:1-8; Colossians 3:17; 1 Corinthians 4:6; 2 John 9</a:t>
            </a:r>
          </a:p>
        </p:txBody>
      </p:sp>
    </p:spTree>
    <p:extLst>
      <p:ext uri="{BB962C8B-B14F-4D97-AF65-F5344CB8AC3E}">
        <p14:creationId xmlns:p14="http://schemas.microsoft.com/office/powerpoint/2010/main" val="4167620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Need for Authority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for All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Authority for Individual is not Authority for the Church</a:t>
            </a:r>
          </a:p>
          <a:p>
            <a:r>
              <a:rPr lang="en-US" sz="3200" dirty="0"/>
              <a:t>Christians are the church, so what they can do the church can do too?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</a:rPr>
              <a:t>Matthew 18:15-17 </a:t>
            </a:r>
            <a:r>
              <a:rPr lang="en-US" sz="3200" dirty="0"/>
              <a:t>– distinction between individual, individuals (2+), church.</a:t>
            </a:r>
          </a:p>
        </p:txBody>
      </p:sp>
    </p:spTree>
    <p:extLst>
      <p:ext uri="{BB962C8B-B14F-4D97-AF65-F5344CB8AC3E}">
        <p14:creationId xmlns:p14="http://schemas.microsoft.com/office/powerpoint/2010/main" val="112883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Need for Authority</a:t>
            </a:r>
            <a:br>
              <a:rPr lang="en-US" sz="6600" b="1" dirty="0">
                <a:solidFill>
                  <a:srgbClr val="FFFFFF"/>
                </a:solidFill>
              </a:rPr>
            </a:br>
            <a:r>
              <a:rPr lang="en-US" sz="6600" b="1" dirty="0">
                <a:solidFill>
                  <a:srgbClr val="FFFFFF"/>
                </a:solidFill>
              </a:rPr>
              <a:t>for All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Authority for Individual is not Authority for the Church</a:t>
            </a:r>
          </a:p>
          <a:p>
            <a:pPr marL="0" indent="0">
              <a:buNone/>
            </a:pPr>
            <a:endParaRPr lang="en-US" sz="36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5FD5-4FE8-E9F2-D0C5-D6FB2818C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80268"/>
              </p:ext>
            </p:extLst>
          </p:nvPr>
        </p:nvGraphicFramePr>
        <p:xfrm>
          <a:off x="414527" y="3048000"/>
          <a:ext cx="11353800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76900">
                  <a:extLst>
                    <a:ext uri="{9D8B030D-6E8A-4147-A177-3AD203B41FA5}">
                      <a16:colId xmlns:a16="http://schemas.microsoft.com/office/drawing/2014/main" val="118747054"/>
                    </a:ext>
                  </a:extLst>
                </a:gridCol>
                <a:gridCol w="5676900">
                  <a:extLst>
                    <a:ext uri="{9D8B030D-6E8A-4147-A177-3AD203B41FA5}">
                      <a16:colId xmlns:a16="http://schemas.microsoft.com/office/drawing/2014/main" val="2308396102"/>
                    </a:ext>
                  </a:extLst>
                </a:gridCol>
              </a:tblGrid>
              <a:tr h="504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Individual (Authorized)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Church (Unauthorized)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87098"/>
                  </a:ext>
                </a:extLst>
              </a:tr>
              <a:tr h="504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Exercise (</a:t>
                      </a:r>
                      <a:r>
                        <a:rPr lang="en-US" sz="2800" dirty="0">
                          <a:solidFill>
                            <a:srgbClr val="B74800"/>
                          </a:solidFill>
                        </a:rPr>
                        <a:t>1 Timothy 4:8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Church Gymnasium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422147"/>
                  </a:ext>
                </a:extLst>
              </a:tr>
              <a:tr h="5047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Recreation (</a:t>
                      </a:r>
                      <a:r>
                        <a:rPr lang="en-US" sz="2800" dirty="0">
                          <a:solidFill>
                            <a:srgbClr val="B74800"/>
                          </a:solidFill>
                        </a:rPr>
                        <a:t>Ecclesiastes 5:18-20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Church Entertainment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501848"/>
                  </a:ext>
                </a:extLst>
              </a:tr>
              <a:tr h="50654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Develop Skill in Trade (</a:t>
                      </a:r>
                      <a:r>
                        <a:rPr lang="en-US" sz="2800" dirty="0">
                          <a:solidFill>
                            <a:srgbClr val="B74800"/>
                          </a:solidFill>
                        </a:rPr>
                        <a:t>Acts 18:1-4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Church Employment Workshop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27002"/>
                  </a:ext>
                </a:extLst>
              </a:tr>
              <a:tr h="48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Marry (</a:t>
                      </a:r>
                      <a:r>
                        <a:rPr lang="en-US" sz="2800" dirty="0">
                          <a:solidFill>
                            <a:srgbClr val="B74800"/>
                          </a:solidFill>
                        </a:rPr>
                        <a:t>1 Corinthians 7:2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Church Marriage Counseling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102295"/>
                  </a:ext>
                </a:extLst>
              </a:tr>
              <a:tr h="48707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Enjoy a Social Meal (</a:t>
                      </a:r>
                      <a:r>
                        <a:rPr lang="en-US" sz="2800" dirty="0">
                          <a:solidFill>
                            <a:srgbClr val="B74800"/>
                          </a:solidFill>
                        </a:rPr>
                        <a:t>Acts 2:46</a:t>
                      </a:r>
                      <a:r>
                        <a:rPr lang="en-US" sz="2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Church Sponsored Social Meals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233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Authorized Work and Worship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Mission of the Church is Spiritual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</a:rPr>
              <a:t>Luke 19:10; Ephesians 1:22-23 </a:t>
            </a:r>
            <a:r>
              <a:rPr lang="en-US" sz="3200" dirty="0"/>
              <a:t>– Jesus’ and church’s purpose.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</a:rPr>
              <a:t>1 Timothy 3:15; John 18:36-37 </a:t>
            </a:r>
            <a:r>
              <a:rPr lang="en-US" sz="3200" dirty="0"/>
              <a:t>– pillar/ground of truth.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</a:rPr>
              <a:t>1 Peter 2:4-5 </a:t>
            </a:r>
            <a:r>
              <a:rPr lang="en-US" sz="3200" dirty="0"/>
              <a:t>– spiritual priesthood/spiritual sacrifices.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</a:rPr>
              <a:t>Romans 14:17 </a:t>
            </a:r>
            <a:r>
              <a:rPr lang="en-US" sz="3200" dirty="0"/>
              <a:t>– righteousness, peace, joy, not eating/drinking.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B74800"/>
                </a:solidFill>
              </a:rPr>
              <a:t>Hebrews 13:9 </a:t>
            </a:r>
            <a:r>
              <a:rPr lang="en-US" sz="3200" dirty="0"/>
              <a:t>– established with grace, not food. </a:t>
            </a:r>
          </a:p>
        </p:txBody>
      </p:sp>
    </p:spTree>
    <p:extLst>
      <p:ext uri="{BB962C8B-B14F-4D97-AF65-F5344CB8AC3E}">
        <p14:creationId xmlns:p14="http://schemas.microsoft.com/office/powerpoint/2010/main" val="15215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Authorized Work and Worship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Work of the Church</a:t>
            </a:r>
          </a:p>
          <a:p>
            <a:pPr>
              <a:buClr>
                <a:schemeClr val="tx1"/>
              </a:buClr>
            </a:pPr>
            <a:r>
              <a:rPr lang="en-US" sz="3200" b="1" dirty="0"/>
              <a:t>Evangelism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B74800"/>
                </a:solidFill>
              </a:rPr>
              <a:t>Matthew 28:18-20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A social meal does not spread the gospel.</a:t>
            </a:r>
          </a:p>
          <a:p>
            <a:pPr>
              <a:buClr>
                <a:schemeClr val="tx1"/>
              </a:buClr>
            </a:pPr>
            <a:r>
              <a:rPr lang="en-US" sz="3200" b="1" dirty="0"/>
              <a:t>Edification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B74800"/>
                </a:solidFill>
              </a:rPr>
              <a:t>Ephesians 4:11-13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A social meal does not edify.</a:t>
            </a:r>
          </a:p>
          <a:p>
            <a:pPr>
              <a:buClr>
                <a:schemeClr val="tx1"/>
              </a:buClr>
            </a:pPr>
            <a:r>
              <a:rPr lang="en-US" sz="3200" b="1" dirty="0"/>
              <a:t>Benevolence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B74800"/>
                </a:solidFill>
              </a:rPr>
              <a:t>Romans 15:26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Benevolence does not require a social meal.</a:t>
            </a:r>
          </a:p>
        </p:txBody>
      </p:sp>
    </p:spTree>
    <p:extLst>
      <p:ext uri="{BB962C8B-B14F-4D97-AF65-F5344CB8AC3E}">
        <p14:creationId xmlns:p14="http://schemas.microsoft.com/office/powerpoint/2010/main" val="18826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08ECA-F3F9-A135-F3B6-E2CD36B98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The Authorized Work and Worship of the 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504DE-8E80-D1FC-0987-3591E3B0D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76" y="2347414"/>
            <a:ext cx="11353800" cy="42856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The Worship of the Church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Preaching/teaching – </a:t>
            </a:r>
            <a:r>
              <a:rPr lang="en-US" sz="3200" dirty="0">
                <a:solidFill>
                  <a:srgbClr val="B74800"/>
                </a:solidFill>
              </a:rPr>
              <a:t>1 Corinthians 14:26; Acts 20:7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Singing – </a:t>
            </a:r>
            <a:r>
              <a:rPr lang="en-US" sz="3200" dirty="0">
                <a:solidFill>
                  <a:srgbClr val="B74800"/>
                </a:solidFill>
              </a:rPr>
              <a:t>Ephesians 5:19; Colossians 3:16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Praying – </a:t>
            </a:r>
            <a:r>
              <a:rPr lang="en-US" sz="3200" dirty="0">
                <a:solidFill>
                  <a:srgbClr val="B74800"/>
                </a:solidFill>
              </a:rPr>
              <a:t>Acts 2:42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Giving – </a:t>
            </a:r>
            <a:r>
              <a:rPr lang="en-US" sz="3200" dirty="0">
                <a:solidFill>
                  <a:srgbClr val="B74800"/>
                </a:solidFill>
              </a:rPr>
              <a:t>1 Corinthians 16:1-2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Lord’s Supper – </a:t>
            </a:r>
            <a:r>
              <a:rPr lang="en-US" sz="3200" dirty="0">
                <a:solidFill>
                  <a:srgbClr val="B74800"/>
                </a:solidFill>
              </a:rPr>
              <a:t>1 Corinthians 11:23-26; Acts 20:7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Social meals add to pattern of worship in vain – </a:t>
            </a:r>
            <a:r>
              <a:rPr lang="en-US" sz="3200" b="1" dirty="0">
                <a:solidFill>
                  <a:srgbClr val="B74800"/>
                </a:solidFill>
              </a:rPr>
              <a:t>Matt. 15:8-9 </a:t>
            </a:r>
          </a:p>
        </p:txBody>
      </p:sp>
    </p:spTree>
    <p:extLst>
      <p:ext uri="{BB962C8B-B14F-4D97-AF65-F5344CB8AC3E}">
        <p14:creationId xmlns:p14="http://schemas.microsoft.com/office/powerpoint/2010/main" val="145827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B74800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747</Words>
  <Application>Microsoft Macintosh PowerPoint</Application>
  <PresentationFormat>Widescreen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What is the issue?</vt:lpstr>
      <vt:lpstr>The Need for Authority for All Practices</vt:lpstr>
      <vt:lpstr>The Need for Authority for All Practices</vt:lpstr>
      <vt:lpstr>The Need for Authority for All Practices</vt:lpstr>
      <vt:lpstr>The Authorized Work and Worship of the Church</vt:lpstr>
      <vt:lpstr>The Authorized Work and Worship of the Church</vt:lpstr>
      <vt:lpstr>The Authorized Work and Worship of the Church</vt:lpstr>
      <vt:lpstr>The Prohibition According to 1 Corinthians 11:17-34</vt:lpstr>
      <vt:lpstr>The Prohibition According to 1 Corinthians 11:17-34</vt:lpstr>
      <vt:lpstr>What About…</vt:lpstr>
      <vt:lpstr>What About…</vt:lpstr>
      <vt:lpstr>What About…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2024-01-13T16:35:40Z</dcterms:created>
  <dcterms:modified xsi:type="dcterms:W3CDTF">2024-01-13T17:28:08Z</dcterms:modified>
</cp:coreProperties>
</file>