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61" r:id="rId5"/>
    <p:sldId id="258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7A3"/>
    <a:srgbClr val="82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B735-10B0-6722-9657-4BFA78A5C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16C3C-8AE1-7B53-A305-679DE2E05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7BB73-20A1-68A3-8146-9A8FF0B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E17E-E605-A56E-1D6A-80226321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40E7-AD3C-D33A-4920-AB3AD70D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383F-012D-30C0-BE92-4491AF45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983B6-F28E-C1C9-0579-1FD02C0C7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34DD-E1DC-E8C2-FB44-4385F517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40DA-5A80-BFB0-13BE-3E567A3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11ED-22C6-E279-63F9-DCC8F128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428C3-DEA6-63E7-3EB9-5FF182FB8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045DC-B53C-3ECC-34F3-E7D9F4DC9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5AB6-CF31-BC3F-70F5-26D6D1D0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89BF2-13BB-768E-5482-A35CCD3E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DA95-3993-7341-63C6-16F482FF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A586-87C5-B26C-B73B-CF0FC7CE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22B6-291A-3032-FFEE-6CDFF945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AF91-4FFA-12ED-3EDB-F1CC2399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3EA6-5A8B-6E7D-A9E5-E89E640F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5005-FE23-9E47-EF80-14899000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5D9-E22C-7ECC-62EA-D7F897A3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17D49-BD24-6705-7957-9723E2548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163D-AF88-03B2-2CFC-75CD6237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E2A65-2D08-23EC-AFCD-37507EF0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7BFA-A992-5147-0DC0-6F17561E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FCAB-2039-11BD-03E2-6B94116C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E5E5-2157-023E-3F85-7E6F613BB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B295B-3CB1-55E7-2458-63AE43AB1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970CF-0323-F12A-8EED-6D6905A9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7EB25-2172-4CC4-7B7A-FD4808A1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E0BB6-4AFB-45C1-8B13-DB1B753D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7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31C2-023B-3A03-3A56-4D5D8A6F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CB713-7E5E-53EC-7F58-E5B69EF76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A6FC9-7FDB-DC10-5727-021E14135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AB401-B08F-C02E-C9B6-7D5845913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5AB74-7DEF-CEBA-7D8B-71A883110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F9FD3-C320-8739-6B97-E90A8538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A3170-E904-8698-61AC-929AD04B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6D073-6D16-980C-A90E-CD33ED76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EE0D-3213-A2D7-D25E-0A655FEB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114A5-F299-2BEB-D976-2CDC06F9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79624-D29D-E2A2-7F14-6D47ADC1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F36FA-0641-A867-1ECA-749D45D0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150D0-C651-14EF-42C7-7033E59E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E0F27-6E15-5BED-42D8-51F6A534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1D634-0CCC-9F8F-5A50-193E1885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3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D98B-63D5-1A6B-0539-28308FFF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EEEA-EF36-590F-3952-B7A68668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FDA7-4AAD-AA49-24D9-8AF877055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0F9B3-C52B-2729-D1A9-0F21F091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4F569-6EF3-DF5D-F124-0828C494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BCF2E-4BB3-FA56-B400-5E6192A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C164-687F-284D-2CB4-D0FC33B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BEAD4-8E60-74EB-0DFD-4AB1FD663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E8E38-35BA-E254-9D20-2ACBA3FD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07CCA-BB89-EBEC-96CE-C2F89BDB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89A4-6417-0654-5C5A-9332D7A4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13285-6893-7321-DDBA-6863ABA9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11E0C-AA06-C0AF-A7FC-DE2CBE1D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8228-B8C8-520F-B5BA-FC651E79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CE16-84D0-C8FC-CCEC-1B7D31F0A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655D5-EB87-6440-A1EE-60A9A568A698}" type="datetimeFigureOut">
              <a:rPr lang="en-US" smtClean="0"/>
              <a:t>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4FEA1-9787-BD09-2F84-579C1C5F2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9D88-D6CC-BD39-E191-E4DD177CC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2DFA6-5045-C543-9DB0-03E1942F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D5DE-4EFF-7A4F-8FEC-0920B9FA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C4809-50B0-D51B-1BC9-21E94EF0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children&#10;&#10;Description automatically generated">
            <a:extLst>
              <a:ext uri="{FF2B5EF4-FFF2-40B4-BE49-F238E27FC236}">
                <a16:creationId xmlns:a16="http://schemas.microsoft.com/office/drawing/2014/main" id="{3A5E17B0-30BF-AEDC-930C-032365C4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text&#10;&#10;Description automatically generated">
            <a:extLst>
              <a:ext uri="{FF2B5EF4-FFF2-40B4-BE49-F238E27FC236}">
                <a16:creationId xmlns:a16="http://schemas.microsoft.com/office/drawing/2014/main" id="{DD5AEC21-AC52-4493-32A9-E756A76C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0712-1ADA-BA96-1DFD-FE578D36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Joshua’s Commitment</a:t>
            </a:r>
          </a:p>
          <a:p>
            <a:r>
              <a:rPr lang="en-US" sz="3600" dirty="0"/>
              <a:t>Linked to Moses – </a:t>
            </a:r>
            <a:r>
              <a:rPr lang="en-US" sz="3600" dirty="0">
                <a:solidFill>
                  <a:srgbClr val="4597A3"/>
                </a:solidFill>
              </a:rPr>
              <a:t>Exodus 24:13; 33:11; Numbers 11:28</a:t>
            </a:r>
          </a:p>
          <a:p>
            <a:r>
              <a:rPr lang="en-US" sz="3600" dirty="0"/>
              <a:t>Ever faced with God’s word – </a:t>
            </a:r>
            <a:r>
              <a:rPr lang="en-US" sz="3600" dirty="0">
                <a:solidFill>
                  <a:srgbClr val="4597A3"/>
                </a:solidFill>
              </a:rPr>
              <a:t>Exodus 17:14; Deuteronomy 31:14-30</a:t>
            </a:r>
          </a:p>
          <a:p>
            <a:r>
              <a:rPr lang="en-US" sz="3600" dirty="0"/>
              <a:t>Faced with a personal choice to apply God’s word – </a:t>
            </a:r>
            <a:r>
              <a:rPr lang="en-US" sz="3600" dirty="0">
                <a:solidFill>
                  <a:srgbClr val="4597A3"/>
                </a:solidFill>
              </a:rPr>
              <a:t>Deuteronomy 1:38; 3:28; 31:7-8; Joshua 1:6-9</a:t>
            </a:r>
          </a:p>
        </p:txBody>
      </p:sp>
    </p:spTree>
    <p:extLst>
      <p:ext uri="{BB962C8B-B14F-4D97-AF65-F5344CB8AC3E}">
        <p14:creationId xmlns:p14="http://schemas.microsoft.com/office/powerpoint/2010/main" val="78464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B2F9-4199-17F4-74DD-43759B48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text&#10;&#10;Description automatically generated">
            <a:extLst>
              <a:ext uri="{FF2B5EF4-FFF2-40B4-BE49-F238E27FC236}">
                <a16:creationId xmlns:a16="http://schemas.microsoft.com/office/drawing/2014/main" id="{8030F147-5960-3587-5B81-CC6B1155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8E59-BF29-541B-3590-7B065680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Personal Commitment is Foundational to Spiritual Leadership in the Home</a:t>
            </a:r>
          </a:p>
          <a:p>
            <a:r>
              <a:rPr lang="en-US" sz="3600" dirty="0"/>
              <a:t>Attempted leadership without personal commitment – </a:t>
            </a:r>
            <a:r>
              <a:rPr lang="en-US" sz="3600" dirty="0">
                <a:solidFill>
                  <a:srgbClr val="4597A3"/>
                </a:solidFill>
              </a:rPr>
              <a:t>Romans 2:17-24</a:t>
            </a:r>
          </a:p>
          <a:p>
            <a:r>
              <a:rPr lang="en-US" sz="3600" dirty="0"/>
              <a:t>Must take heed to self – </a:t>
            </a:r>
            <a:r>
              <a:rPr lang="en-US" sz="3600" dirty="0">
                <a:solidFill>
                  <a:srgbClr val="4597A3"/>
                </a:solidFill>
              </a:rPr>
              <a:t>1 Tim. 4:16; Ezra 7:6, 9-10</a:t>
            </a:r>
          </a:p>
          <a:p>
            <a:r>
              <a:rPr lang="en-US" sz="3600" dirty="0"/>
              <a:t>Cannot do it without Christ – </a:t>
            </a:r>
            <a:r>
              <a:rPr lang="en-US" sz="3600" dirty="0">
                <a:solidFill>
                  <a:srgbClr val="4597A3"/>
                </a:solidFill>
              </a:rPr>
              <a:t>John 15:5</a:t>
            </a:r>
          </a:p>
        </p:txBody>
      </p:sp>
    </p:spTree>
    <p:extLst>
      <p:ext uri="{BB962C8B-B14F-4D97-AF65-F5344CB8AC3E}">
        <p14:creationId xmlns:p14="http://schemas.microsoft.com/office/powerpoint/2010/main" val="94569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4F274-9E47-4E63-168C-298285E1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ext&#10;&#10;Description automatically generated">
            <a:extLst>
              <a:ext uri="{FF2B5EF4-FFF2-40B4-BE49-F238E27FC236}">
                <a16:creationId xmlns:a16="http://schemas.microsoft.com/office/drawing/2014/main" id="{D33262E1-A40B-1E85-0B1C-CFC0090B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4BA3-A5BD-D9F9-0F13-2C99D0ED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/>
              <a:t>Joshua’s Leadership</a:t>
            </a:r>
          </a:p>
          <a:p>
            <a:r>
              <a:rPr lang="en-US" sz="3600" dirty="0"/>
              <a:t>Defeated Amalek – </a:t>
            </a:r>
            <a:r>
              <a:rPr lang="en-US" sz="3600" dirty="0">
                <a:solidFill>
                  <a:srgbClr val="4597A3"/>
                </a:solidFill>
              </a:rPr>
              <a:t>Exodus 17:13</a:t>
            </a:r>
          </a:p>
          <a:p>
            <a:r>
              <a:rPr lang="en-US" sz="3600" dirty="0"/>
              <a:t>Opposition to idolatry at Sinai – </a:t>
            </a:r>
            <a:r>
              <a:rPr lang="en-US" sz="3600" dirty="0">
                <a:solidFill>
                  <a:srgbClr val="4597A3"/>
                </a:solidFill>
              </a:rPr>
              <a:t>Exodus 32:17-18; 33:11</a:t>
            </a:r>
          </a:p>
          <a:p>
            <a:r>
              <a:rPr lang="en-US" sz="3600" dirty="0"/>
              <a:t>Faith among doubting spies – </a:t>
            </a:r>
            <a:r>
              <a:rPr lang="en-US" sz="3600" dirty="0">
                <a:solidFill>
                  <a:srgbClr val="4597A3"/>
                </a:solidFill>
              </a:rPr>
              <a:t>Numbers 14:1-9</a:t>
            </a:r>
          </a:p>
          <a:p>
            <a:r>
              <a:rPr lang="en-US" sz="3600" dirty="0"/>
              <a:t>Chosen to succeed Moses – </a:t>
            </a:r>
            <a:r>
              <a:rPr lang="en-US" sz="3600" dirty="0">
                <a:solidFill>
                  <a:srgbClr val="4597A3"/>
                </a:solidFill>
              </a:rPr>
              <a:t>Deuteronomy 3:28</a:t>
            </a:r>
          </a:p>
          <a:p>
            <a:r>
              <a:rPr lang="en-US" sz="3600" dirty="0"/>
              <a:t>National leadership presupposes commitment to the leadership of his home – </a:t>
            </a:r>
            <a:r>
              <a:rPr lang="en-US" sz="3600" dirty="0">
                <a:solidFill>
                  <a:srgbClr val="4597A3"/>
                </a:solidFill>
              </a:rPr>
              <a:t>Genesis 18:19; Joshua 24:15</a:t>
            </a:r>
          </a:p>
        </p:txBody>
      </p:sp>
    </p:spTree>
    <p:extLst>
      <p:ext uri="{BB962C8B-B14F-4D97-AF65-F5344CB8AC3E}">
        <p14:creationId xmlns:p14="http://schemas.microsoft.com/office/powerpoint/2010/main" val="424479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B453-1F74-8A18-66D5-2CF18621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ext&#10;&#10;Description automatically generated">
            <a:extLst>
              <a:ext uri="{FF2B5EF4-FFF2-40B4-BE49-F238E27FC236}">
                <a16:creationId xmlns:a16="http://schemas.microsoft.com/office/drawing/2014/main" id="{05666B5F-42D8-4F6F-1037-2A3C75BF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ACAB-B7FC-5E0C-CC50-1C137E12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Spiritual Leadership in the Home Results from Conscious Effort</a:t>
            </a:r>
          </a:p>
          <a:p>
            <a:r>
              <a:rPr lang="en-US" sz="3600" dirty="0"/>
              <a:t>Materials for a spiritual home – </a:t>
            </a:r>
            <a:r>
              <a:rPr lang="en-US" sz="3600" dirty="0">
                <a:solidFill>
                  <a:srgbClr val="4597A3"/>
                </a:solidFill>
              </a:rPr>
              <a:t>Proverbs 24:3-4</a:t>
            </a:r>
          </a:p>
          <a:p>
            <a:r>
              <a:rPr lang="en-US" sz="3600" dirty="0"/>
              <a:t>Ruling the house well – </a:t>
            </a:r>
            <a:r>
              <a:rPr lang="en-US" sz="3600" dirty="0">
                <a:solidFill>
                  <a:srgbClr val="4597A3"/>
                </a:solidFill>
              </a:rPr>
              <a:t>1 Timothy 3:4, 12; Ephesians 5:23, 25; 1 Samuel 2-3</a:t>
            </a:r>
          </a:p>
          <a:p>
            <a:r>
              <a:rPr lang="en-US" sz="3600" dirty="0"/>
              <a:t>Firm, active, loving leadership – </a:t>
            </a:r>
            <a:r>
              <a:rPr lang="en-US" sz="3600" dirty="0">
                <a:solidFill>
                  <a:srgbClr val="4597A3"/>
                </a:solidFill>
              </a:rPr>
              <a:t>Deuteronomy 6:6-9; Ephesians 6:4</a:t>
            </a:r>
          </a:p>
        </p:txBody>
      </p:sp>
    </p:spTree>
    <p:extLst>
      <p:ext uri="{BB962C8B-B14F-4D97-AF65-F5344CB8AC3E}">
        <p14:creationId xmlns:p14="http://schemas.microsoft.com/office/powerpoint/2010/main" val="46167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1C1B-F387-8C88-0140-F3A939E6D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text&#10;&#10;Description automatically generated">
            <a:extLst>
              <a:ext uri="{FF2B5EF4-FFF2-40B4-BE49-F238E27FC236}">
                <a16:creationId xmlns:a16="http://schemas.microsoft.com/office/drawing/2014/main" id="{E0C130A0-833A-8A1C-3A20-7CDE878E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B04E-C16C-4B61-5322-575706B5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/>
              <a:t>Joshua’s Commitment to the Lord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4597A3"/>
                </a:solidFill>
              </a:rPr>
              <a:t>Joshua 24</a:t>
            </a:r>
            <a:r>
              <a:rPr lang="en-US" sz="3900" dirty="0"/>
              <a:t>)</a:t>
            </a:r>
          </a:p>
          <a:p>
            <a:pPr marL="0" indent="0">
              <a:buNone/>
            </a:pPr>
            <a:r>
              <a:rPr lang="en-US" sz="4300" b="1" dirty="0"/>
              <a:t>Spiritual Leadership in the Home Requires a Specific and Exclusive Choice Which Dictates All Other Choices</a:t>
            </a:r>
          </a:p>
          <a:p>
            <a:r>
              <a:rPr lang="en-US" sz="3900" dirty="0"/>
              <a:t>Excludes all other choices – </a:t>
            </a:r>
            <a:r>
              <a:rPr lang="en-US" sz="3900" dirty="0">
                <a:solidFill>
                  <a:srgbClr val="4597A3"/>
                </a:solidFill>
              </a:rPr>
              <a:t>Deuteronomy 6:4-5, 13-14</a:t>
            </a:r>
          </a:p>
          <a:p>
            <a:r>
              <a:rPr lang="en-US" sz="3900" b="1" dirty="0"/>
              <a:t>God’s family man chooses God for his family over all else!</a:t>
            </a:r>
          </a:p>
        </p:txBody>
      </p:sp>
    </p:spTree>
    <p:extLst>
      <p:ext uri="{BB962C8B-B14F-4D97-AF65-F5344CB8AC3E}">
        <p14:creationId xmlns:p14="http://schemas.microsoft.com/office/powerpoint/2010/main" val="389641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28153-5C19-49A8-3842-F3EE9C9A1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children&#10;&#10;Description automatically generated">
            <a:extLst>
              <a:ext uri="{FF2B5EF4-FFF2-40B4-BE49-F238E27FC236}">
                <a16:creationId xmlns:a16="http://schemas.microsoft.com/office/drawing/2014/main" id="{F3F1860C-E8E9-8F57-3B5E-30261CA1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225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2024-01-20T14:15:25Z</dcterms:created>
  <dcterms:modified xsi:type="dcterms:W3CDTF">2024-01-20T14:45:52Z</dcterms:modified>
</cp:coreProperties>
</file>