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98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61"/>
  </p:normalViewPr>
  <p:slideViewPr>
    <p:cSldViewPr snapToGrid="0">
      <p:cViewPr varScale="1">
        <p:scale>
          <a:sx n="102" d="100"/>
          <a:sy n="102" d="100"/>
        </p:scale>
        <p:origin x="8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D36E89-4316-AF4B-9087-E55D21B3235D}" type="datetimeFigureOut">
              <a:rPr lang="en-US" smtClean="0"/>
              <a:t>1/28/24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1B6349-937B-9848-B166-7723A9C5221F}" type="slidenum">
              <a:rPr lang="en-US" smtClean="0"/>
              <a:t>‹#›</a:t>
            </a:fld>
            <a:endParaRPr lang="en-US"/>
          </a:p>
        </p:txBody>
      </p:sp>
    </p:spTree>
    <p:extLst>
      <p:ext uri="{BB962C8B-B14F-4D97-AF65-F5344CB8AC3E}">
        <p14:creationId xmlns:p14="http://schemas.microsoft.com/office/powerpoint/2010/main" val="3327457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229FB-3467-1783-8101-71D6856388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F259BA-146E-5E86-6256-498F07101A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5587A3-2589-0AE6-5F48-9A0353A45438}"/>
              </a:ext>
            </a:extLst>
          </p:cNvPr>
          <p:cNvSpPr>
            <a:spLocks noGrp="1"/>
          </p:cNvSpPr>
          <p:nvPr>
            <p:ph type="dt" sz="half" idx="10"/>
          </p:nvPr>
        </p:nvSpPr>
        <p:spPr/>
        <p:txBody>
          <a:bodyPr/>
          <a:lstStyle/>
          <a:p>
            <a:fld id="{46ED1626-376C-3E49-8B8D-E9A4D56E2F80}" type="datetimeFigureOut">
              <a:rPr lang="en-US" smtClean="0"/>
              <a:t>1/28/24</a:t>
            </a:fld>
            <a:endParaRPr lang="en-US"/>
          </a:p>
        </p:txBody>
      </p:sp>
      <p:sp>
        <p:nvSpPr>
          <p:cNvPr id="5" name="Footer Placeholder 4">
            <a:extLst>
              <a:ext uri="{FF2B5EF4-FFF2-40B4-BE49-F238E27FC236}">
                <a16:creationId xmlns:a16="http://schemas.microsoft.com/office/drawing/2014/main" id="{4D5EEF92-EC6D-AA7E-B77F-C467EADAF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5E0B81-1D24-8005-65FF-6FAAA1ED720A}"/>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90582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AEEC4-E7AD-81FD-1D54-9BE9176ED3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8EAA5C-9453-B00F-F617-93933E609F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643996-F34E-34C2-8965-3DA74CB3D238}"/>
              </a:ext>
            </a:extLst>
          </p:cNvPr>
          <p:cNvSpPr>
            <a:spLocks noGrp="1"/>
          </p:cNvSpPr>
          <p:nvPr>
            <p:ph type="dt" sz="half" idx="10"/>
          </p:nvPr>
        </p:nvSpPr>
        <p:spPr/>
        <p:txBody>
          <a:bodyPr/>
          <a:lstStyle/>
          <a:p>
            <a:fld id="{46ED1626-376C-3E49-8B8D-E9A4D56E2F80}" type="datetimeFigureOut">
              <a:rPr lang="en-US" smtClean="0"/>
              <a:t>1/28/24</a:t>
            </a:fld>
            <a:endParaRPr lang="en-US"/>
          </a:p>
        </p:txBody>
      </p:sp>
      <p:sp>
        <p:nvSpPr>
          <p:cNvPr id="5" name="Footer Placeholder 4">
            <a:extLst>
              <a:ext uri="{FF2B5EF4-FFF2-40B4-BE49-F238E27FC236}">
                <a16:creationId xmlns:a16="http://schemas.microsoft.com/office/drawing/2014/main" id="{8FA695DC-B524-8245-BEF9-692F82AD5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A4E94-8B92-1BB9-1F50-884FB7D6D723}"/>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838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ADC190-005B-A9E1-E7A0-DC2A49EC1D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AF877A-5524-D4EF-2B1C-F95D2239AD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C67337-8C38-FEB8-AB4E-CD3986791783}"/>
              </a:ext>
            </a:extLst>
          </p:cNvPr>
          <p:cNvSpPr>
            <a:spLocks noGrp="1"/>
          </p:cNvSpPr>
          <p:nvPr>
            <p:ph type="dt" sz="half" idx="10"/>
          </p:nvPr>
        </p:nvSpPr>
        <p:spPr/>
        <p:txBody>
          <a:bodyPr/>
          <a:lstStyle/>
          <a:p>
            <a:fld id="{46ED1626-376C-3E49-8B8D-E9A4D56E2F80}" type="datetimeFigureOut">
              <a:rPr lang="en-US" smtClean="0"/>
              <a:t>1/28/24</a:t>
            </a:fld>
            <a:endParaRPr lang="en-US"/>
          </a:p>
        </p:txBody>
      </p:sp>
      <p:sp>
        <p:nvSpPr>
          <p:cNvPr id="5" name="Footer Placeholder 4">
            <a:extLst>
              <a:ext uri="{FF2B5EF4-FFF2-40B4-BE49-F238E27FC236}">
                <a16:creationId xmlns:a16="http://schemas.microsoft.com/office/drawing/2014/main" id="{5774D97F-F8DC-553D-BFC0-F556A62DB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CED383-531E-3DD9-7016-73A9AE8C0616}"/>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068351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000DB-7DEF-0133-8355-97C14B35CC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D49AD-3302-E30C-9274-924D287528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0CFD4F-6B2B-8C4F-5AC5-A073104388DB}"/>
              </a:ext>
            </a:extLst>
          </p:cNvPr>
          <p:cNvSpPr>
            <a:spLocks noGrp="1"/>
          </p:cNvSpPr>
          <p:nvPr>
            <p:ph type="dt" sz="half" idx="10"/>
          </p:nvPr>
        </p:nvSpPr>
        <p:spPr/>
        <p:txBody>
          <a:bodyPr/>
          <a:lstStyle/>
          <a:p>
            <a:fld id="{46ED1626-376C-3E49-8B8D-E9A4D56E2F80}" type="datetimeFigureOut">
              <a:rPr lang="en-US" smtClean="0"/>
              <a:t>1/28/24</a:t>
            </a:fld>
            <a:endParaRPr lang="en-US"/>
          </a:p>
        </p:txBody>
      </p:sp>
      <p:sp>
        <p:nvSpPr>
          <p:cNvPr id="5" name="Footer Placeholder 4">
            <a:extLst>
              <a:ext uri="{FF2B5EF4-FFF2-40B4-BE49-F238E27FC236}">
                <a16:creationId xmlns:a16="http://schemas.microsoft.com/office/drawing/2014/main" id="{0A232BDD-A0A0-AFA5-71B5-14199EFDFD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6A1D9-5950-C238-8DB4-615259B3BBFF}"/>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7719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A333C-AE0B-E39C-62B6-98553C3AB9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C05655-D796-0862-EBE2-E6A452BA97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F91EF2-CC0D-4CEF-AB1B-CE20EBDDB8A2}"/>
              </a:ext>
            </a:extLst>
          </p:cNvPr>
          <p:cNvSpPr>
            <a:spLocks noGrp="1"/>
          </p:cNvSpPr>
          <p:nvPr>
            <p:ph type="dt" sz="half" idx="10"/>
          </p:nvPr>
        </p:nvSpPr>
        <p:spPr/>
        <p:txBody>
          <a:bodyPr/>
          <a:lstStyle/>
          <a:p>
            <a:fld id="{46ED1626-376C-3E49-8B8D-E9A4D56E2F80}" type="datetimeFigureOut">
              <a:rPr lang="en-US" smtClean="0"/>
              <a:t>1/28/24</a:t>
            </a:fld>
            <a:endParaRPr lang="en-US"/>
          </a:p>
        </p:txBody>
      </p:sp>
      <p:sp>
        <p:nvSpPr>
          <p:cNvPr id="5" name="Footer Placeholder 4">
            <a:extLst>
              <a:ext uri="{FF2B5EF4-FFF2-40B4-BE49-F238E27FC236}">
                <a16:creationId xmlns:a16="http://schemas.microsoft.com/office/drawing/2014/main" id="{EC51863F-7908-48A1-35F4-AAEC2CA1B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051A94-CB6B-BCE6-0E91-46E6555CC37E}"/>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766964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F492-A4C8-E245-7CBB-6E2B198F2B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384559-9410-FF7C-49C3-709C26E175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48064D-E85D-E560-5DEA-302F02FC1D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88400C-0244-8999-C51A-A6E99574DD68}"/>
              </a:ext>
            </a:extLst>
          </p:cNvPr>
          <p:cNvSpPr>
            <a:spLocks noGrp="1"/>
          </p:cNvSpPr>
          <p:nvPr>
            <p:ph type="dt" sz="half" idx="10"/>
          </p:nvPr>
        </p:nvSpPr>
        <p:spPr/>
        <p:txBody>
          <a:bodyPr/>
          <a:lstStyle/>
          <a:p>
            <a:fld id="{46ED1626-376C-3E49-8B8D-E9A4D56E2F80}" type="datetimeFigureOut">
              <a:rPr lang="en-US" smtClean="0"/>
              <a:t>1/28/24</a:t>
            </a:fld>
            <a:endParaRPr lang="en-US"/>
          </a:p>
        </p:txBody>
      </p:sp>
      <p:sp>
        <p:nvSpPr>
          <p:cNvPr id="6" name="Footer Placeholder 5">
            <a:extLst>
              <a:ext uri="{FF2B5EF4-FFF2-40B4-BE49-F238E27FC236}">
                <a16:creationId xmlns:a16="http://schemas.microsoft.com/office/drawing/2014/main" id="{12212767-04ED-56BD-E7B0-99F4EBF0A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2DE9E7-A65D-43FA-6D31-647C697EFFC0}"/>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83994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45C90-C250-0B5B-B36E-A1F070B89C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8066B8-3BB5-E8F7-8675-66B1DD41F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F398DD-0094-65F5-5CAC-A8ECCDAD13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57FD1A-5B09-75B0-BDAB-DA380A0695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4FE069-18E3-F26E-7670-DD933CE388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2ED111-C6BA-5AF4-5243-AAB01D0505F1}"/>
              </a:ext>
            </a:extLst>
          </p:cNvPr>
          <p:cNvSpPr>
            <a:spLocks noGrp="1"/>
          </p:cNvSpPr>
          <p:nvPr>
            <p:ph type="dt" sz="half" idx="10"/>
          </p:nvPr>
        </p:nvSpPr>
        <p:spPr/>
        <p:txBody>
          <a:bodyPr/>
          <a:lstStyle/>
          <a:p>
            <a:fld id="{46ED1626-376C-3E49-8B8D-E9A4D56E2F80}" type="datetimeFigureOut">
              <a:rPr lang="en-US" smtClean="0"/>
              <a:t>1/28/24</a:t>
            </a:fld>
            <a:endParaRPr lang="en-US"/>
          </a:p>
        </p:txBody>
      </p:sp>
      <p:sp>
        <p:nvSpPr>
          <p:cNvPr id="8" name="Footer Placeholder 7">
            <a:extLst>
              <a:ext uri="{FF2B5EF4-FFF2-40B4-BE49-F238E27FC236}">
                <a16:creationId xmlns:a16="http://schemas.microsoft.com/office/drawing/2014/main" id="{AE22FA5A-0FBA-1EB4-1DE7-B1FEB040F5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D251A1-1D40-1AD9-D7C1-7234EEB92539}"/>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41696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3A70-903D-A3ED-684C-45526E5595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6A00AC-884C-A201-A3EE-C2E2DB1B820C}"/>
              </a:ext>
            </a:extLst>
          </p:cNvPr>
          <p:cNvSpPr>
            <a:spLocks noGrp="1"/>
          </p:cNvSpPr>
          <p:nvPr>
            <p:ph type="dt" sz="half" idx="10"/>
          </p:nvPr>
        </p:nvSpPr>
        <p:spPr/>
        <p:txBody>
          <a:bodyPr/>
          <a:lstStyle/>
          <a:p>
            <a:fld id="{46ED1626-376C-3E49-8B8D-E9A4D56E2F80}" type="datetimeFigureOut">
              <a:rPr lang="en-US" smtClean="0"/>
              <a:t>1/28/24</a:t>
            </a:fld>
            <a:endParaRPr lang="en-US"/>
          </a:p>
        </p:txBody>
      </p:sp>
      <p:sp>
        <p:nvSpPr>
          <p:cNvPr id="4" name="Footer Placeholder 3">
            <a:extLst>
              <a:ext uri="{FF2B5EF4-FFF2-40B4-BE49-F238E27FC236}">
                <a16:creationId xmlns:a16="http://schemas.microsoft.com/office/drawing/2014/main" id="{7FD5B37E-AB20-207F-564A-C604A8FE51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992D04-2E70-DDAF-3B47-9CCFCB59E498}"/>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57618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1B1F9-3792-9EF0-F7A5-D378A2FE30D6}"/>
              </a:ext>
            </a:extLst>
          </p:cNvPr>
          <p:cNvSpPr>
            <a:spLocks noGrp="1"/>
          </p:cNvSpPr>
          <p:nvPr>
            <p:ph type="dt" sz="half" idx="10"/>
          </p:nvPr>
        </p:nvSpPr>
        <p:spPr/>
        <p:txBody>
          <a:bodyPr/>
          <a:lstStyle/>
          <a:p>
            <a:fld id="{46ED1626-376C-3E49-8B8D-E9A4D56E2F80}" type="datetimeFigureOut">
              <a:rPr lang="en-US" smtClean="0"/>
              <a:t>1/28/24</a:t>
            </a:fld>
            <a:endParaRPr lang="en-US"/>
          </a:p>
        </p:txBody>
      </p:sp>
      <p:sp>
        <p:nvSpPr>
          <p:cNvPr id="3" name="Footer Placeholder 2">
            <a:extLst>
              <a:ext uri="{FF2B5EF4-FFF2-40B4-BE49-F238E27FC236}">
                <a16:creationId xmlns:a16="http://schemas.microsoft.com/office/drawing/2014/main" id="{B4096751-6F64-663B-3C43-FCF200A1FC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59C497-C119-5DE1-029C-320FD39A994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68477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A158-7AD7-9AAE-3357-825A7B9415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6AAF52-CB9E-5326-44EB-A9B86E546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76723E-AF85-E188-BF53-5B45A1893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76B50-24D1-FC9E-DD5B-E66C3F325BEF}"/>
              </a:ext>
            </a:extLst>
          </p:cNvPr>
          <p:cNvSpPr>
            <a:spLocks noGrp="1"/>
          </p:cNvSpPr>
          <p:nvPr>
            <p:ph type="dt" sz="half" idx="10"/>
          </p:nvPr>
        </p:nvSpPr>
        <p:spPr/>
        <p:txBody>
          <a:bodyPr/>
          <a:lstStyle/>
          <a:p>
            <a:fld id="{46ED1626-376C-3E49-8B8D-E9A4D56E2F80}" type="datetimeFigureOut">
              <a:rPr lang="en-US" smtClean="0"/>
              <a:t>1/28/24</a:t>
            </a:fld>
            <a:endParaRPr lang="en-US"/>
          </a:p>
        </p:txBody>
      </p:sp>
      <p:sp>
        <p:nvSpPr>
          <p:cNvPr id="6" name="Footer Placeholder 5">
            <a:extLst>
              <a:ext uri="{FF2B5EF4-FFF2-40B4-BE49-F238E27FC236}">
                <a16:creationId xmlns:a16="http://schemas.microsoft.com/office/drawing/2014/main" id="{9169322E-2BC3-3901-3C64-3053B0B775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AC394-9D07-FBD8-CA6D-7633AA149F72}"/>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38128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C595-92AC-5F4E-62F7-DFF5D5EFF7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AF5CF8-50E8-37CB-35A5-5930C52FBC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47C552-0CB4-4C38-6327-B62939776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AD9BE-49A4-D16E-B192-0726D3820A7A}"/>
              </a:ext>
            </a:extLst>
          </p:cNvPr>
          <p:cNvSpPr>
            <a:spLocks noGrp="1"/>
          </p:cNvSpPr>
          <p:nvPr>
            <p:ph type="dt" sz="half" idx="10"/>
          </p:nvPr>
        </p:nvSpPr>
        <p:spPr/>
        <p:txBody>
          <a:bodyPr/>
          <a:lstStyle/>
          <a:p>
            <a:fld id="{46ED1626-376C-3E49-8B8D-E9A4D56E2F80}" type="datetimeFigureOut">
              <a:rPr lang="en-US" smtClean="0"/>
              <a:t>1/28/24</a:t>
            </a:fld>
            <a:endParaRPr lang="en-US"/>
          </a:p>
        </p:txBody>
      </p:sp>
      <p:sp>
        <p:nvSpPr>
          <p:cNvPr id="6" name="Footer Placeholder 5">
            <a:extLst>
              <a:ext uri="{FF2B5EF4-FFF2-40B4-BE49-F238E27FC236}">
                <a16:creationId xmlns:a16="http://schemas.microsoft.com/office/drawing/2014/main" id="{771652FB-D6B2-2FF0-4FBA-40F2E5EFA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5C0057-8020-CA29-8E5E-FCC506B9562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740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28E55E-C8A2-8A8B-F34B-9CD7615F4E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0240F0-F13D-6542-CFDD-C58E25462E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3C65D-10E3-AD07-0FCA-EE13CE9FD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D1626-376C-3E49-8B8D-E9A4D56E2F80}" type="datetimeFigureOut">
              <a:rPr lang="en-US" smtClean="0"/>
              <a:t>1/28/24</a:t>
            </a:fld>
            <a:endParaRPr lang="en-US"/>
          </a:p>
        </p:txBody>
      </p:sp>
      <p:sp>
        <p:nvSpPr>
          <p:cNvPr id="5" name="Footer Placeholder 4">
            <a:extLst>
              <a:ext uri="{FF2B5EF4-FFF2-40B4-BE49-F238E27FC236}">
                <a16:creationId xmlns:a16="http://schemas.microsoft.com/office/drawing/2014/main" id="{17C513C3-D55D-771E-6C1F-DEDDF16549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3F2C68-1D29-74A4-7FCA-063F922B40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A1598-E42F-BE4C-9CD9-46465E66827E}" type="slidenum">
              <a:rPr lang="en-US" smtClean="0"/>
              <a:t>‹#›</a:t>
            </a:fld>
            <a:endParaRPr lang="en-US"/>
          </a:p>
        </p:txBody>
      </p:sp>
    </p:spTree>
    <p:extLst>
      <p:ext uri="{BB962C8B-B14F-4D97-AF65-F5344CB8AC3E}">
        <p14:creationId xmlns:p14="http://schemas.microsoft.com/office/powerpoint/2010/main" val="2660343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06F8B-092B-AF10-655E-8035B9F43053}"/>
              </a:ext>
            </a:extLst>
          </p:cNvPr>
          <p:cNvSpPr>
            <a:spLocks noGrp="1"/>
          </p:cNvSpPr>
          <p:nvPr>
            <p:ph type="ctrTitle"/>
          </p:nvPr>
        </p:nvSpPr>
        <p:spPr>
          <a:xfrm>
            <a:off x="6850742" y="3749449"/>
            <a:ext cx="5065486" cy="2387600"/>
          </a:xfrm>
        </p:spPr>
        <p:txBody>
          <a:bodyPr>
            <a:normAutofit/>
          </a:bodyPr>
          <a:lstStyle/>
          <a:p>
            <a:r>
              <a:rPr lang="en-US" sz="4800" i="1" dirty="0"/>
              <a:t>Lesson 11</a:t>
            </a:r>
            <a:br>
              <a:rPr lang="en-US" dirty="0"/>
            </a:br>
            <a:r>
              <a:rPr lang="en-US" sz="5400" b="1" dirty="0"/>
              <a:t>Psalms of Lament</a:t>
            </a:r>
            <a:endParaRPr lang="en-US" b="1" dirty="0"/>
          </a:p>
        </p:txBody>
      </p:sp>
    </p:spTree>
    <p:extLst>
      <p:ext uri="{BB962C8B-B14F-4D97-AF65-F5344CB8AC3E}">
        <p14:creationId xmlns:p14="http://schemas.microsoft.com/office/powerpoint/2010/main" val="1913518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5400" b="1" dirty="0"/>
              <a:t>Introduction</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Autofit/>
          </a:bodyPr>
          <a:lstStyle/>
          <a:p>
            <a:pPr marL="0" indent="0">
              <a:buNone/>
            </a:pPr>
            <a:r>
              <a:rPr lang="en-US" sz="3400" b="1" dirty="0"/>
              <a:t>Lament</a:t>
            </a:r>
            <a:r>
              <a:rPr lang="en-US" sz="3400" dirty="0"/>
              <a:t> – a passionate expression of grief or sorrow (New Oxford American Dictionary)</a:t>
            </a:r>
          </a:p>
          <a:p>
            <a:r>
              <a:rPr lang="en-US" sz="3400" dirty="0"/>
              <a:t>Not merely a complaint, but an expression of faith in God, and plea to Him for help.  (</a:t>
            </a:r>
            <a:r>
              <a:rPr lang="en-US" sz="3400" i="1" dirty="0"/>
              <a:t>cf. Lamentations 3:19-33</a:t>
            </a:r>
            <a:r>
              <a:rPr lang="en-US" sz="3400" dirty="0"/>
              <a:t>)</a:t>
            </a:r>
          </a:p>
          <a:p>
            <a:r>
              <a:rPr lang="en-US" sz="3400" dirty="0"/>
              <a:t>Two types – Personal, Communal</a:t>
            </a:r>
          </a:p>
          <a:p>
            <a:r>
              <a:rPr lang="en-US" sz="3400" dirty="0"/>
              <a:t>“The crises can be varied, sometimes spiritual, but at other times material, physical, or mental or a combination.” (pg. 45) </a:t>
            </a:r>
          </a:p>
          <a:p>
            <a:pPr lvl="1"/>
            <a:r>
              <a:rPr lang="en-US" sz="3400" dirty="0"/>
              <a:t>Always spiritual implications – </a:t>
            </a:r>
            <a:r>
              <a:rPr lang="en-US" sz="3400" i="1" dirty="0"/>
              <a:t>cf. Psalm 73; 102</a:t>
            </a:r>
          </a:p>
        </p:txBody>
      </p:sp>
    </p:spTree>
    <p:extLst>
      <p:ext uri="{BB962C8B-B14F-4D97-AF65-F5344CB8AC3E}">
        <p14:creationId xmlns:p14="http://schemas.microsoft.com/office/powerpoint/2010/main" val="3308714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A9ABBEFB-D6AF-50B0-BA9B-F0341B8807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9DDE810-EC34-FEB0-F4F6-BE7A98841C0A}"/>
              </a:ext>
            </a:extLst>
          </p:cNvPr>
          <p:cNvSpPr>
            <a:spLocks noGrp="1"/>
          </p:cNvSpPr>
          <p:nvPr>
            <p:ph type="title"/>
          </p:nvPr>
        </p:nvSpPr>
        <p:spPr>
          <a:xfrm>
            <a:off x="1756227" y="0"/>
            <a:ext cx="8815740" cy="1325563"/>
          </a:xfrm>
        </p:spPr>
        <p:txBody>
          <a:bodyPr>
            <a:noAutofit/>
          </a:bodyPr>
          <a:lstStyle/>
          <a:p>
            <a:pPr algn="ctr"/>
            <a:r>
              <a:rPr lang="en-US" b="1" dirty="0"/>
              <a:t>Typical Structure of a Lament Psalm</a:t>
            </a:r>
          </a:p>
        </p:txBody>
      </p:sp>
      <p:sp>
        <p:nvSpPr>
          <p:cNvPr id="3" name="Content Placeholder 2">
            <a:extLst>
              <a:ext uri="{FF2B5EF4-FFF2-40B4-BE49-F238E27FC236}">
                <a16:creationId xmlns:a16="http://schemas.microsoft.com/office/drawing/2014/main" id="{B8A9128D-913E-A1BF-6DEF-25A41986FFB5}"/>
              </a:ext>
            </a:extLst>
          </p:cNvPr>
          <p:cNvSpPr>
            <a:spLocks noGrp="1"/>
          </p:cNvSpPr>
          <p:nvPr>
            <p:ph idx="1"/>
          </p:nvPr>
        </p:nvSpPr>
        <p:spPr>
          <a:xfrm>
            <a:off x="419099" y="1840139"/>
            <a:ext cx="11353800" cy="4531632"/>
          </a:xfrm>
        </p:spPr>
        <p:txBody>
          <a:bodyPr>
            <a:noAutofit/>
          </a:bodyPr>
          <a:lstStyle/>
          <a:p>
            <a:pPr marL="0" indent="0" algn="ctr">
              <a:buNone/>
            </a:pPr>
            <a:r>
              <a:rPr lang="en-US" sz="4000" b="1" i="1" dirty="0"/>
              <a:t>Psalm 13</a:t>
            </a:r>
          </a:p>
          <a:p>
            <a:pPr marL="0" lvl="0" indent="0" algn="ctr">
              <a:buNone/>
            </a:pPr>
            <a:r>
              <a:rPr lang="en-US" sz="4000" dirty="0"/>
              <a:t>Invocation (</a:t>
            </a:r>
            <a:r>
              <a:rPr lang="en-US" sz="4000" i="1" dirty="0"/>
              <a:t>v. 1</a:t>
            </a:r>
            <a:r>
              <a:rPr lang="en-US" sz="4000" dirty="0"/>
              <a:t>)</a:t>
            </a:r>
          </a:p>
          <a:p>
            <a:pPr marL="0" lvl="0" indent="0" algn="ctr">
              <a:buNone/>
            </a:pPr>
            <a:r>
              <a:rPr lang="en-US" sz="4000" dirty="0"/>
              <a:t>Complaint or Lament (</a:t>
            </a:r>
            <a:r>
              <a:rPr lang="en-US" sz="4000" i="1" dirty="0"/>
              <a:t>v. 2</a:t>
            </a:r>
            <a:r>
              <a:rPr lang="en-US" sz="4000" dirty="0"/>
              <a:t>)</a:t>
            </a:r>
          </a:p>
          <a:p>
            <a:pPr marL="0" lvl="0" indent="0" algn="ctr">
              <a:buNone/>
            </a:pPr>
            <a:r>
              <a:rPr lang="en-US" sz="4000" dirty="0"/>
              <a:t>Petition or Supplication (</a:t>
            </a:r>
            <a:r>
              <a:rPr lang="en-US" sz="4000" i="1" dirty="0"/>
              <a:t>vv. 3-4</a:t>
            </a:r>
            <a:r>
              <a:rPr lang="en-US" sz="4000" dirty="0"/>
              <a:t>)</a:t>
            </a:r>
          </a:p>
          <a:p>
            <a:pPr marL="0" lvl="0" indent="0" algn="ctr">
              <a:buNone/>
            </a:pPr>
            <a:r>
              <a:rPr lang="en-US" sz="4000" dirty="0"/>
              <a:t>Conclusion Involving Motivation or Vow (</a:t>
            </a:r>
            <a:r>
              <a:rPr lang="en-US" sz="4000" i="1" dirty="0"/>
              <a:t>vv. 5-6</a:t>
            </a:r>
            <a:r>
              <a:rPr lang="en-US" sz="4000" dirty="0"/>
              <a:t>)</a:t>
            </a:r>
          </a:p>
        </p:txBody>
      </p:sp>
    </p:spTree>
    <p:extLst>
      <p:ext uri="{BB962C8B-B14F-4D97-AF65-F5344CB8AC3E}">
        <p14:creationId xmlns:p14="http://schemas.microsoft.com/office/powerpoint/2010/main" val="2278388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1E664D03-5B07-F565-C6F5-AC51FC0214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2D7BE7-49AA-FFA7-CF7B-0074FA03929F}"/>
              </a:ext>
            </a:extLst>
          </p:cNvPr>
          <p:cNvSpPr>
            <a:spLocks noGrp="1"/>
          </p:cNvSpPr>
          <p:nvPr>
            <p:ph type="title"/>
          </p:nvPr>
        </p:nvSpPr>
        <p:spPr>
          <a:xfrm>
            <a:off x="1756227" y="0"/>
            <a:ext cx="8815740" cy="1325563"/>
          </a:xfrm>
        </p:spPr>
        <p:txBody>
          <a:bodyPr>
            <a:noAutofit/>
          </a:bodyPr>
          <a:lstStyle/>
          <a:p>
            <a:pPr algn="ctr"/>
            <a:r>
              <a:rPr lang="en-US" b="1" dirty="0"/>
              <a:t>The Nature of the Complaints in These Psalms</a:t>
            </a:r>
          </a:p>
        </p:txBody>
      </p:sp>
      <p:sp>
        <p:nvSpPr>
          <p:cNvPr id="3" name="Content Placeholder 2">
            <a:extLst>
              <a:ext uri="{FF2B5EF4-FFF2-40B4-BE49-F238E27FC236}">
                <a16:creationId xmlns:a16="http://schemas.microsoft.com/office/drawing/2014/main" id="{12197B0F-DCD2-EE5F-38B7-BB20A6B45E51}"/>
              </a:ext>
            </a:extLst>
          </p:cNvPr>
          <p:cNvSpPr>
            <a:spLocks noGrp="1"/>
          </p:cNvSpPr>
          <p:nvPr>
            <p:ph idx="1"/>
          </p:nvPr>
        </p:nvSpPr>
        <p:spPr>
          <a:xfrm>
            <a:off x="419099" y="1840139"/>
            <a:ext cx="11353800" cy="4531632"/>
          </a:xfrm>
        </p:spPr>
        <p:txBody>
          <a:bodyPr>
            <a:noAutofit/>
          </a:bodyPr>
          <a:lstStyle/>
          <a:p>
            <a:r>
              <a:rPr lang="en-US" sz="4000" b="1" dirty="0"/>
              <a:t>Complaints against God</a:t>
            </a:r>
            <a:r>
              <a:rPr lang="en-US" sz="4000" dirty="0"/>
              <a:t>, perceiving Him to be the problem.</a:t>
            </a:r>
          </a:p>
          <a:p>
            <a:r>
              <a:rPr lang="en-US" sz="4000" b="1" dirty="0"/>
              <a:t>Complaints against an enemy</a:t>
            </a:r>
            <a:r>
              <a:rPr lang="en-US" sz="4000" dirty="0"/>
              <a:t>, thus an external problem.</a:t>
            </a:r>
          </a:p>
          <a:p>
            <a:r>
              <a:rPr lang="en-US" sz="4000" b="1" dirty="0"/>
              <a:t>Complaints against the psalmist himself</a:t>
            </a:r>
            <a:r>
              <a:rPr lang="en-US" sz="4000" dirty="0"/>
              <a:t>, thus an internal problem.</a:t>
            </a:r>
          </a:p>
          <a:p>
            <a:r>
              <a:rPr lang="en-US" sz="4000" dirty="0"/>
              <a:t>EX: </a:t>
            </a:r>
            <a:r>
              <a:rPr lang="en-US" sz="4000" i="1" dirty="0"/>
              <a:t>Psalm 22 </a:t>
            </a:r>
            <a:r>
              <a:rPr lang="en-US" sz="4000" dirty="0"/>
              <a:t>– all three.</a:t>
            </a:r>
          </a:p>
        </p:txBody>
      </p:sp>
    </p:spTree>
    <p:extLst>
      <p:ext uri="{BB962C8B-B14F-4D97-AF65-F5344CB8AC3E}">
        <p14:creationId xmlns:p14="http://schemas.microsoft.com/office/powerpoint/2010/main" val="4235635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F277B5F2-7B0A-C8BD-F2D9-CAEC792EBE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FEE78C-D9D2-9BC6-4BF4-5DAD567B951B}"/>
              </a:ext>
            </a:extLst>
          </p:cNvPr>
          <p:cNvSpPr>
            <a:spLocks noGrp="1"/>
          </p:cNvSpPr>
          <p:nvPr>
            <p:ph type="title"/>
          </p:nvPr>
        </p:nvSpPr>
        <p:spPr>
          <a:xfrm>
            <a:off x="1756227" y="0"/>
            <a:ext cx="8815740" cy="1325563"/>
          </a:xfrm>
        </p:spPr>
        <p:txBody>
          <a:bodyPr>
            <a:noAutofit/>
          </a:bodyPr>
          <a:lstStyle/>
          <a:p>
            <a:pPr algn="ctr"/>
            <a:r>
              <a:rPr lang="en-US" b="1" dirty="0"/>
              <a:t>Comparing Crises to Being in </a:t>
            </a:r>
            <a:r>
              <a:rPr lang="en-US" b="1" dirty="0" err="1"/>
              <a:t>Sheol</a:t>
            </a:r>
            <a:endParaRPr lang="en-US" b="1" dirty="0"/>
          </a:p>
        </p:txBody>
      </p:sp>
      <p:sp>
        <p:nvSpPr>
          <p:cNvPr id="3" name="Content Placeholder 2">
            <a:extLst>
              <a:ext uri="{FF2B5EF4-FFF2-40B4-BE49-F238E27FC236}">
                <a16:creationId xmlns:a16="http://schemas.microsoft.com/office/drawing/2014/main" id="{FE021FF9-50F8-1381-302A-9011F2E84649}"/>
              </a:ext>
            </a:extLst>
          </p:cNvPr>
          <p:cNvSpPr>
            <a:spLocks noGrp="1"/>
          </p:cNvSpPr>
          <p:nvPr>
            <p:ph idx="1"/>
          </p:nvPr>
        </p:nvSpPr>
        <p:spPr>
          <a:xfrm>
            <a:off x="419099" y="1840139"/>
            <a:ext cx="11353800" cy="4531632"/>
          </a:xfrm>
        </p:spPr>
        <p:txBody>
          <a:bodyPr>
            <a:noAutofit/>
          </a:bodyPr>
          <a:lstStyle/>
          <a:p>
            <a:r>
              <a:rPr lang="en-US" sz="3200" dirty="0" err="1"/>
              <a:t>Sheol</a:t>
            </a:r>
            <a:r>
              <a:rPr lang="en-US" sz="3200" dirty="0"/>
              <a:t> – the OT designation for the abode of the dead. (BDB)</a:t>
            </a:r>
          </a:p>
          <a:p>
            <a:r>
              <a:rPr lang="en-US" sz="3200" i="1" dirty="0"/>
              <a:t>Psalm 88 </a:t>
            </a:r>
            <a:r>
              <a:rPr lang="en-US" sz="3200" dirty="0"/>
              <a:t>– the gloomiest psalm of lament, negative throughout.</a:t>
            </a:r>
          </a:p>
          <a:p>
            <a:r>
              <a:rPr lang="en-US" sz="3200" dirty="0"/>
              <a:t>Helps us understand how to deal with such circumstances where all hope feels lost:</a:t>
            </a:r>
          </a:p>
          <a:p>
            <a:pPr marL="685800" lvl="2">
              <a:spcBef>
                <a:spcPts val="1000"/>
              </a:spcBef>
            </a:pPr>
            <a:r>
              <a:rPr lang="en-US" sz="3200" dirty="0"/>
              <a:t>Offer steadfast supplication (</a:t>
            </a:r>
            <a:r>
              <a:rPr lang="en-US" sz="3200" i="1" dirty="0"/>
              <a:t>vv. 1-2</a:t>
            </a:r>
            <a:r>
              <a:rPr lang="en-US" sz="3200" dirty="0"/>
              <a:t>).</a:t>
            </a:r>
          </a:p>
          <a:p>
            <a:pPr marL="685800" lvl="2">
              <a:spcBef>
                <a:spcPts val="1000"/>
              </a:spcBef>
            </a:pPr>
            <a:r>
              <a:rPr lang="en-US" sz="3200" dirty="0"/>
              <a:t>Live by faith in the pit you’ve found yourself in (</a:t>
            </a:r>
            <a:r>
              <a:rPr lang="en-US" sz="3200" i="1" dirty="0"/>
              <a:t>vv. 3-9a</a:t>
            </a:r>
            <a:r>
              <a:rPr lang="en-US" sz="3200" dirty="0"/>
              <a:t>).</a:t>
            </a:r>
          </a:p>
          <a:p>
            <a:pPr marL="685800" lvl="2">
              <a:spcBef>
                <a:spcPts val="1000"/>
              </a:spcBef>
            </a:pPr>
            <a:r>
              <a:rPr lang="en-US" sz="3200" dirty="0"/>
              <a:t>Be constant in your cry to God for help (</a:t>
            </a:r>
            <a:r>
              <a:rPr lang="en-US" sz="3200" i="1" dirty="0"/>
              <a:t>vv. 9b-12</a:t>
            </a:r>
            <a:r>
              <a:rPr lang="en-US" sz="3200" dirty="0"/>
              <a:t>).</a:t>
            </a:r>
          </a:p>
          <a:p>
            <a:pPr marL="685800" lvl="2">
              <a:spcBef>
                <a:spcPts val="1000"/>
              </a:spcBef>
            </a:pPr>
            <a:r>
              <a:rPr lang="en-US" sz="3200" dirty="0"/>
              <a:t>Resolve to face the persisting loss and adversity with God (</a:t>
            </a:r>
            <a:r>
              <a:rPr lang="en-US" sz="3200" i="1" dirty="0"/>
              <a:t>vv. 13-18</a:t>
            </a:r>
            <a:r>
              <a:rPr lang="en-US" sz="3200" dirty="0"/>
              <a:t>).</a:t>
            </a:r>
          </a:p>
        </p:txBody>
      </p:sp>
    </p:spTree>
    <p:extLst>
      <p:ext uri="{BB962C8B-B14F-4D97-AF65-F5344CB8AC3E}">
        <p14:creationId xmlns:p14="http://schemas.microsoft.com/office/powerpoint/2010/main" val="1832749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65969442-6DA6-7CF7-C9D0-8CB5FE04FC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DEC77B-F6EA-8C07-CB8C-92E009BD1996}"/>
              </a:ext>
            </a:extLst>
          </p:cNvPr>
          <p:cNvSpPr>
            <a:spLocks noGrp="1"/>
          </p:cNvSpPr>
          <p:nvPr>
            <p:ph type="title"/>
          </p:nvPr>
        </p:nvSpPr>
        <p:spPr>
          <a:xfrm>
            <a:off x="1756227" y="0"/>
            <a:ext cx="8815740" cy="1325563"/>
          </a:xfrm>
        </p:spPr>
        <p:txBody>
          <a:bodyPr>
            <a:noAutofit/>
          </a:bodyPr>
          <a:lstStyle/>
          <a:p>
            <a:pPr algn="ctr"/>
            <a:r>
              <a:rPr lang="en-US" sz="5400" b="1" dirty="0"/>
              <a:t>Other Categories of Laments</a:t>
            </a:r>
          </a:p>
        </p:txBody>
      </p:sp>
      <p:sp>
        <p:nvSpPr>
          <p:cNvPr id="3" name="Content Placeholder 2">
            <a:extLst>
              <a:ext uri="{FF2B5EF4-FFF2-40B4-BE49-F238E27FC236}">
                <a16:creationId xmlns:a16="http://schemas.microsoft.com/office/drawing/2014/main" id="{DDAB5440-9941-0249-4CF6-E06779D0BAA4}"/>
              </a:ext>
            </a:extLst>
          </p:cNvPr>
          <p:cNvSpPr>
            <a:spLocks noGrp="1"/>
          </p:cNvSpPr>
          <p:nvPr>
            <p:ph idx="1"/>
          </p:nvPr>
        </p:nvSpPr>
        <p:spPr>
          <a:xfrm>
            <a:off x="419099" y="1840139"/>
            <a:ext cx="11353800" cy="4531632"/>
          </a:xfrm>
        </p:spPr>
        <p:txBody>
          <a:bodyPr>
            <a:noAutofit/>
          </a:bodyPr>
          <a:lstStyle/>
          <a:p>
            <a:r>
              <a:rPr lang="en-US" sz="3600" b="1" dirty="0"/>
              <a:t>Prayers of Sick Persons </a:t>
            </a:r>
            <a:r>
              <a:rPr lang="en-US" sz="3600" dirty="0"/>
              <a:t>(</a:t>
            </a:r>
            <a:r>
              <a:rPr lang="en-US" sz="3600" i="1" dirty="0"/>
              <a:t>cf. Isaiah 1:5-6; 1 Corinthians 11:30-32; James 5:13-16</a:t>
            </a:r>
            <a:r>
              <a:rPr lang="en-US" sz="3600" dirty="0"/>
              <a:t>) – </a:t>
            </a:r>
            <a:r>
              <a:rPr lang="en-US" sz="3600" i="1" dirty="0"/>
              <a:t>Psalm 38, 41</a:t>
            </a:r>
          </a:p>
          <a:p>
            <a:r>
              <a:rPr lang="en-US" sz="3600" b="1" dirty="0"/>
              <a:t>Petitions by Those Falsely Accused</a:t>
            </a:r>
            <a:r>
              <a:rPr lang="en-US" sz="3600" dirty="0"/>
              <a:t> (Prayers of Innocence) – </a:t>
            </a:r>
            <a:r>
              <a:rPr lang="en-US" sz="3600" i="1" dirty="0"/>
              <a:t>Psalm 7</a:t>
            </a:r>
          </a:p>
          <a:p>
            <a:r>
              <a:rPr lang="en-US" sz="3600" b="1" dirty="0"/>
              <a:t>Pleas for Asylum in God’s Temple as a Sanctuary </a:t>
            </a:r>
            <a:r>
              <a:rPr lang="en-US" sz="3600" dirty="0"/>
              <a:t>– </a:t>
            </a:r>
            <a:r>
              <a:rPr lang="en-US" sz="3600" i="1" dirty="0"/>
              <a:t>Psalm 61; 73</a:t>
            </a:r>
          </a:p>
          <a:p>
            <a:r>
              <a:rPr lang="en-US" sz="3600" b="1" dirty="0"/>
              <a:t>Prayers of the Oppressed or Persecuted</a:t>
            </a:r>
            <a:r>
              <a:rPr lang="en-US" sz="3600" dirty="0"/>
              <a:t> – </a:t>
            </a:r>
            <a:r>
              <a:rPr lang="en-US" sz="3600" i="1" dirty="0"/>
              <a:t>Psalm 3, 4, 5, 7</a:t>
            </a:r>
          </a:p>
          <a:p>
            <a:r>
              <a:rPr lang="en-US" sz="3600" b="1" dirty="0"/>
              <a:t>General Laments </a:t>
            </a:r>
            <a:r>
              <a:rPr lang="en-US" sz="3600" dirty="0"/>
              <a:t>– </a:t>
            </a:r>
            <a:r>
              <a:rPr lang="en-US" sz="3600" i="1" dirty="0"/>
              <a:t>Psalm 22</a:t>
            </a:r>
          </a:p>
        </p:txBody>
      </p:sp>
    </p:spTree>
    <p:extLst>
      <p:ext uri="{BB962C8B-B14F-4D97-AF65-F5344CB8AC3E}">
        <p14:creationId xmlns:p14="http://schemas.microsoft.com/office/powerpoint/2010/main" val="2485410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E794997C-87A7-F2BC-905D-8FCDEDB2DF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17E770-5A3D-CCFE-9448-8FBD45658D12}"/>
              </a:ext>
            </a:extLst>
          </p:cNvPr>
          <p:cNvSpPr>
            <a:spLocks noGrp="1"/>
          </p:cNvSpPr>
          <p:nvPr>
            <p:ph type="title"/>
          </p:nvPr>
        </p:nvSpPr>
        <p:spPr>
          <a:xfrm>
            <a:off x="1756227" y="0"/>
            <a:ext cx="8815740" cy="1325563"/>
          </a:xfrm>
        </p:spPr>
        <p:txBody>
          <a:bodyPr>
            <a:noAutofit/>
          </a:bodyPr>
          <a:lstStyle/>
          <a:p>
            <a:pPr algn="ctr"/>
            <a:r>
              <a:rPr lang="en-US" b="1" dirty="0"/>
              <a:t>Laments Help Us See Part of the Purpose of Prayer</a:t>
            </a:r>
          </a:p>
        </p:txBody>
      </p:sp>
      <p:sp>
        <p:nvSpPr>
          <p:cNvPr id="3" name="Content Placeholder 2">
            <a:extLst>
              <a:ext uri="{FF2B5EF4-FFF2-40B4-BE49-F238E27FC236}">
                <a16:creationId xmlns:a16="http://schemas.microsoft.com/office/drawing/2014/main" id="{E49013E0-6190-935C-1D00-48F26291AD26}"/>
              </a:ext>
            </a:extLst>
          </p:cNvPr>
          <p:cNvSpPr>
            <a:spLocks noGrp="1"/>
          </p:cNvSpPr>
          <p:nvPr>
            <p:ph idx="1"/>
          </p:nvPr>
        </p:nvSpPr>
        <p:spPr>
          <a:xfrm>
            <a:off x="419099" y="1840139"/>
            <a:ext cx="11353800" cy="4531632"/>
          </a:xfrm>
        </p:spPr>
        <p:txBody>
          <a:bodyPr>
            <a:noAutofit/>
          </a:bodyPr>
          <a:lstStyle/>
          <a:p>
            <a:pPr lvl="0"/>
            <a:r>
              <a:rPr lang="en-US" sz="3200" dirty="0"/>
              <a:t>Prayer does not inform God of that which He does not know.</a:t>
            </a:r>
          </a:p>
          <a:p>
            <a:pPr lvl="0"/>
            <a:r>
              <a:rPr lang="en-US" sz="3200" dirty="0"/>
              <a:t>Prayer seeks to convince God to act on our behalf.</a:t>
            </a:r>
          </a:p>
          <a:p>
            <a:pPr lvl="1"/>
            <a:r>
              <a:rPr lang="en-US" sz="3200" dirty="0"/>
              <a:t>Appeal to His nature – </a:t>
            </a:r>
            <a:r>
              <a:rPr lang="en-US" sz="3200" i="1" dirty="0"/>
              <a:t>Psalm 5:4-6; 51:1</a:t>
            </a:r>
          </a:p>
          <a:p>
            <a:pPr lvl="1"/>
            <a:r>
              <a:rPr lang="en-US" sz="3200" dirty="0"/>
              <a:t>Biblical support that God’s mind can be changed – </a:t>
            </a:r>
            <a:r>
              <a:rPr lang="en-US" sz="3200" i="1" dirty="0"/>
              <a:t>Genesis 18:20-32; Exodus 32:9-14</a:t>
            </a:r>
          </a:p>
          <a:p>
            <a:pPr lvl="1"/>
            <a:r>
              <a:rPr lang="en-US" sz="3200" dirty="0"/>
              <a:t>Requires full disclosure to God and honesty – </a:t>
            </a:r>
            <a:r>
              <a:rPr lang="en-US" sz="3200" i="1" dirty="0"/>
              <a:t>Psalm 139:1-4; Hebrews 4:16</a:t>
            </a:r>
          </a:p>
          <a:p>
            <a:r>
              <a:rPr lang="en-US" sz="3200" dirty="0"/>
              <a:t>In a prayer for forgiveness it is vital that we bare ourselves before God – </a:t>
            </a:r>
            <a:r>
              <a:rPr lang="en-US" sz="3200" i="1" dirty="0"/>
              <a:t>Psalm 32; 1 John 1:9 </a:t>
            </a:r>
          </a:p>
        </p:txBody>
      </p:sp>
    </p:spTree>
    <p:extLst>
      <p:ext uri="{BB962C8B-B14F-4D97-AF65-F5344CB8AC3E}">
        <p14:creationId xmlns:p14="http://schemas.microsoft.com/office/powerpoint/2010/main" val="12319471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7DD17BE2-4DB8-31F1-9EB5-42CE5903D8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21CE30-DC79-08B3-7CC4-6DFA677CE6D5}"/>
              </a:ext>
            </a:extLst>
          </p:cNvPr>
          <p:cNvSpPr>
            <a:spLocks noGrp="1"/>
          </p:cNvSpPr>
          <p:nvPr>
            <p:ph type="title"/>
          </p:nvPr>
        </p:nvSpPr>
        <p:spPr>
          <a:xfrm>
            <a:off x="1756227" y="0"/>
            <a:ext cx="8815740" cy="1325563"/>
          </a:xfrm>
        </p:spPr>
        <p:txBody>
          <a:bodyPr>
            <a:noAutofit/>
          </a:bodyPr>
          <a:lstStyle/>
          <a:p>
            <a:pPr algn="ctr"/>
            <a:r>
              <a:rPr lang="en-US" b="1" dirty="0"/>
              <a:t>Psalm 74: A Community or National Lament</a:t>
            </a:r>
          </a:p>
        </p:txBody>
      </p:sp>
      <p:sp>
        <p:nvSpPr>
          <p:cNvPr id="3" name="Content Placeholder 2">
            <a:extLst>
              <a:ext uri="{FF2B5EF4-FFF2-40B4-BE49-F238E27FC236}">
                <a16:creationId xmlns:a16="http://schemas.microsoft.com/office/drawing/2014/main" id="{0FC5B47C-F56E-3410-193C-B3E0F4A4E32B}"/>
              </a:ext>
            </a:extLst>
          </p:cNvPr>
          <p:cNvSpPr>
            <a:spLocks noGrp="1"/>
          </p:cNvSpPr>
          <p:nvPr>
            <p:ph idx="1"/>
          </p:nvPr>
        </p:nvSpPr>
        <p:spPr>
          <a:xfrm>
            <a:off x="419099" y="1840139"/>
            <a:ext cx="11353800" cy="4531632"/>
          </a:xfrm>
        </p:spPr>
        <p:txBody>
          <a:bodyPr>
            <a:noAutofit/>
          </a:bodyPr>
          <a:lstStyle/>
          <a:p>
            <a:pPr lvl="0"/>
            <a:r>
              <a:rPr lang="en-US" sz="3200" dirty="0"/>
              <a:t>Appears to refer to the destruction of the temple by the Babylonians in 586 BC.</a:t>
            </a:r>
          </a:p>
          <a:p>
            <a:pPr marL="0" lvl="0" indent="0" algn="ctr">
              <a:buNone/>
            </a:pPr>
            <a:r>
              <a:rPr lang="en-US" sz="3200" i="1" dirty="0"/>
              <a:t>“Your enemies roar in the midst of Your meeting place; They set up their banners for signs. They seem like men who lift up Axes among the thick trees. And now they break down its carved work, all at once, With axes and hammers. They have set fire to Your sanctuary; They have defiled the dwelling place of Your name to the ground. They said in their hearts, ‘Let us destroy them altogether.’ They have burned up all the meeting places of God in the land.” (vv. 4-8)</a:t>
            </a:r>
          </a:p>
        </p:txBody>
      </p:sp>
    </p:spTree>
    <p:extLst>
      <p:ext uri="{BB962C8B-B14F-4D97-AF65-F5344CB8AC3E}">
        <p14:creationId xmlns:p14="http://schemas.microsoft.com/office/powerpoint/2010/main" val="20782100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1363</TotalTime>
  <Words>573</Words>
  <Application>Microsoft Macintosh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Lesson 11 Psalms of Lament</vt:lpstr>
      <vt:lpstr>Introduction</vt:lpstr>
      <vt:lpstr>Typical Structure of a Lament Psalm</vt:lpstr>
      <vt:lpstr>The Nature of the Complaints in These Psalms</vt:lpstr>
      <vt:lpstr>Comparing Crises to Being in Sheol</vt:lpstr>
      <vt:lpstr>Other Categories of Laments</vt:lpstr>
      <vt:lpstr>Laments Help Us See Part of the Purpose of Prayer</vt:lpstr>
      <vt:lpstr>Psalm 74: A Community or National Lament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Introduction to the Book of Psalms</dc:title>
  <dc:creator>Jeremiah Cox</dc:creator>
  <cp:lastModifiedBy>Jeremiah Cox</cp:lastModifiedBy>
  <cp:revision>31</cp:revision>
  <dcterms:created xsi:type="dcterms:W3CDTF">2023-12-02T19:14:04Z</dcterms:created>
  <dcterms:modified xsi:type="dcterms:W3CDTF">2024-01-28T13:51:41Z</dcterms:modified>
</cp:coreProperties>
</file>