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58" r:id="rId3"/>
    <p:sldId id="259" r:id="rId4"/>
    <p:sldId id="260" r:id="rId5"/>
    <p:sldId id="261" r:id="rId6"/>
    <p:sldId id="262"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A98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61"/>
  </p:normalViewPr>
  <p:slideViewPr>
    <p:cSldViewPr snapToGrid="0">
      <p:cViewPr varScale="1">
        <p:scale>
          <a:sx n="102" d="100"/>
          <a:sy n="102" d="100"/>
        </p:scale>
        <p:origin x="85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D36E89-4316-AF4B-9087-E55D21B3235D}" type="datetimeFigureOut">
              <a:rPr lang="en-US" smtClean="0"/>
              <a:t>1/7/24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1B6349-937B-9848-B166-7723A9C5221F}" type="slidenum">
              <a:rPr lang="en-US" smtClean="0"/>
              <a:t>‹#›</a:t>
            </a:fld>
            <a:endParaRPr lang="en-US"/>
          </a:p>
        </p:txBody>
      </p:sp>
    </p:spTree>
    <p:extLst>
      <p:ext uri="{BB962C8B-B14F-4D97-AF65-F5344CB8AC3E}">
        <p14:creationId xmlns:p14="http://schemas.microsoft.com/office/powerpoint/2010/main" val="33274576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229FB-3467-1783-8101-71D68563884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BF259BA-146E-5E86-6256-498F07101A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D5587A3-2589-0AE6-5F48-9A0353A45438}"/>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5" name="Footer Placeholder 4">
            <a:extLst>
              <a:ext uri="{FF2B5EF4-FFF2-40B4-BE49-F238E27FC236}">
                <a16:creationId xmlns:a16="http://schemas.microsoft.com/office/drawing/2014/main" id="{4D5EEF92-EC6D-AA7E-B77F-C467EADAF9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5E0B81-1D24-8005-65FF-6FAAA1ED720A}"/>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905826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AEEC4-E7AD-81FD-1D54-9BE9176ED3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D8EAA5C-9453-B00F-F617-93933E609FC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643996-F34E-34C2-8965-3DA74CB3D238}"/>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5" name="Footer Placeholder 4">
            <a:extLst>
              <a:ext uri="{FF2B5EF4-FFF2-40B4-BE49-F238E27FC236}">
                <a16:creationId xmlns:a16="http://schemas.microsoft.com/office/drawing/2014/main" id="{8FA695DC-B524-8245-BEF9-692F82AD5D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13A4E94-8B92-1BB9-1F50-884FB7D6D723}"/>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8389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ADC190-005B-A9E1-E7A0-DC2A49EC1D0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AF877A-5524-D4EF-2B1C-F95D2239AD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C67337-8C38-FEB8-AB4E-CD3986791783}"/>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5" name="Footer Placeholder 4">
            <a:extLst>
              <a:ext uri="{FF2B5EF4-FFF2-40B4-BE49-F238E27FC236}">
                <a16:creationId xmlns:a16="http://schemas.microsoft.com/office/drawing/2014/main" id="{5774D97F-F8DC-553D-BFC0-F556A62DB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CED383-531E-3DD9-7016-73A9AE8C0616}"/>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068351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000DB-7DEF-0133-8355-97C14B35CC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D49AD-3302-E30C-9274-924D2875281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0CFD4F-6B2B-8C4F-5AC5-A073104388DB}"/>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5" name="Footer Placeholder 4">
            <a:extLst>
              <a:ext uri="{FF2B5EF4-FFF2-40B4-BE49-F238E27FC236}">
                <a16:creationId xmlns:a16="http://schemas.microsoft.com/office/drawing/2014/main" id="{0A232BDD-A0A0-AFA5-71B5-14199EFDFD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6A1D9-5950-C238-8DB4-615259B3BBFF}"/>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77192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A333C-AE0B-E39C-62B6-98553C3AB9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C05655-D796-0862-EBE2-E6A452BA97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F91EF2-CC0D-4CEF-AB1B-CE20EBDDB8A2}"/>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5" name="Footer Placeholder 4">
            <a:extLst>
              <a:ext uri="{FF2B5EF4-FFF2-40B4-BE49-F238E27FC236}">
                <a16:creationId xmlns:a16="http://schemas.microsoft.com/office/drawing/2014/main" id="{EC51863F-7908-48A1-35F4-AAEC2CA1BD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51A94-CB6B-BCE6-0E91-46E6555CC37E}"/>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7669649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3F492-A4C8-E245-7CBB-6E2B198F2B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384559-9410-FF7C-49C3-709C26E175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C48064D-E85D-E560-5DEA-302F02FC1D7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8400C-0244-8999-C51A-A6E99574DD68}"/>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6" name="Footer Placeholder 5">
            <a:extLst>
              <a:ext uri="{FF2B5EF4-FFF2-40B4-BE49-F238E27FC236}">
                <a16:creationId xmlns:a16="http://schemas.microsoft.com/office/drawing/2014/main" id="{12212767-04ED-56BD-E7B0-99F4EBF0A31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2DE9E7-A65D-43FA-6D31-647C697EFFC0}"/>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839946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45C90-C250-0B5B-B36E-A1F070B89CB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C8066B8-3BB5-E8F7-8675-66B1DD41F8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6F398DD-0094-65F5-5CAC-A8ECCDAD13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C57FD1A-5B09-75B0-BDAB-DA380A06953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24FE069-18E3-F26E-7670-DD933CE388D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52ED111-C6BA-5AF4-5243-AAB01D0505F1}"/>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8" name="Footer Placeholder 7">
            <a:extLst>
              <a:ext uri="{FF2B5EF4-FFF2-40B4-BE49-F238E27FC236}">
                <a16:creationId xmlns:a16="http://schemas.microsoft.com/office/drawing/2014/main" id="{AE22FA5A-0FBA-1EB4-1DE7-B1FEB040F5D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D251A1-1D40-1AD9-D7C1-7234EEB92539}"/>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416960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73A70-903D-A3ED-684C-45526E5595D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76A00AC-884C-A201-A3EE-C2E2DB1B820C}"/>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4" name="Footer Placeholder 3">
            <a:extLst>
              <a:ext uri="{FF2B5EF4-FFF2-40B4-BE49-F238E27FC236}">
                <a16:creationId xmlns:a16="http://schemas.microsoft.com/office/drawing/2014/main" id="{7FD5B37E-AB20-207F-564A-C604A8FE51A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8992D04-2E70-DDAF-3B47-9CCFCB59E498}"/>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576181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1B1F9-3792-9EF0-F7A5-D378A2FE30D6}"/>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3" name="Footer Placeholder 2">
            <a:extLst>
              <a:ext uri="{FF2B5EF4-FFF2-40B4-BE49-F238E27FC236}">
                <a16:creationId xmlns:a16="http://schemas.microsoft.com/office/drawing/2014/main" id="{B4096751-6F64-663B-3C43-FCF200A1FC2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A59C497-C119-5DE1-029C-320FD39A994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684770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9A158-7AD7-9AAE-3357-825A7B9415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6AAF52-CB9E-5326-44EB-A9B86E5464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76723E-AF85-E188-BF53-5B45A1893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C676B50-24D1-FC9E-DD5B-E66C3F325BEF}"/>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6" name="Footer Placeholder 5">
            <a:extLst>
              <a:ext uri="{FF2B5EF4-FFF2-40B4-BE49-F238E27FC236}">
                <a16:creationId xmlns:a16="http://schemas.microsoft.com/office/drawing/2014/main" id="{9169322E-2BC3-3901-3C64-3053B0B775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CAC394-9D07-FBD8-CA6D-7633AA149F72}"/>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3381288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C595-92AC-5F4E-62F7-DFF5D5EF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AF5CF8-50E8-37CB-35A5-5930C52FBCD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747C552-0CB4-4C38-6327-B62939776C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AAD9BE-49A4-D16E-B192-0726D3820A7A}"/>
              </a:ext>
            </a:extLst>
          </p:cNvPr>
          <p:cNvSpPr>
            <a:spLocks noGrp="1"/>
          </p:cNvSpPr>
          <p:nvPr>
            <p:ph type="dt" sz="half" idx="10"/>
          </p:nvPr>
        </p:nvSpPr>
        <p:spPr/>
        <p:txBody>
          <a:bodyPr/>
          <a:lstStyle/>
          <a:p>
            <a:fld id="{46ED1626-376C-3E49-8B8D-E9A4D56E2F80}" type="datetimeFigureOut">
              <a:rPr lang="en-US" smtClean="0"/>
              <a:t>1/7/24</a:t>
            </a:fld>
            <a:endParaRPr lang="en-US"/>
          </a:p>
        </p:txBody>
      </p:sp>
      <p:sp>
        <p:nvSpPr>
          <p:cNvPr id="6" name="Footer Placeholder 5">
            <a:extLst>
              <a:ext uri="{FF2B5EF4-FFF2-40B4-BE49-F238E27FC236}">
                <a16:creationId xmlns:a16="http://schemas.microsoft.com/office/drawing/2014/main" id="{771652FB-D6B2-2FF0-4FBA-40F2E5EFA7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5C0057-8020-CA29-8E5E-FCC506B95621}"/>
              </a:ext>
            </a:extLst>
          </p:cNvPr>
          <p:cNvSpPr>
            <a:spLocks noGrp="1"/>
          </p:cNvSpPr>
          <p:nvPr>
            <p:ph type="sldNum" sz="quarter" idx="12"/>
          </p:nvPr>
        </p:nvSpPr>
        <p:spPr/>
        <p:txBody>
          <a:bodyPr/>
          <a:lstStyle/>
          <a:p>
            <a:fld id="{2EFA1598-E42F-BE4C-9CD9-46465E66827E}" type="slidenum">
              <a:rPr lang="en-US" smtClean="0"/>
              <a:t>‹#›</a:t>
            </a:fld>
            <a:endParaRPr lang="en-US"/>
          </a:p>
        </p:txBody>
      </p:sp>
    </p:spTree>
    <p:extLst>
      <p:ext uri="{BB962C8B-B14F-4D97-AF65-F5344CB8AC3E}">
        <p14:creationId xmlns:p14="http://schemas.microsoft.com/office/powerpoint/2010/main" val="2657408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28E55E-C8A2-8A8B-F34B-9CD7615F4E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0240F0-F13D-6542-CFDD-C58E25462E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A3C65D-10E3-AD07-0FCA-EE13CE9FD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ED1626-376C-3E49-8B8D-E9A4D56E2F80}" type="datetimeFigureOut">
              <a:rPr lang="en-US" smtClean="0"/>
              <a:t>1/7/24</a:t>
            </a:fld>
            <a:endParaRPr lang="en-US"/>
          </a:p>
        </p:txBody>
      </p:sp>
      <p:sp>
        <p:nvSpPr>
          <p:cNvPr id="5" name="Footer Placeholder 4">
            <a:extLst>
              <a:ext uri="{FF2B5EF4-FFF2-40B4-BE49-F238E27FC236}">
                <a16:creationId xmlns:a16="http://schemas.microsoft.com/office/drawing/2014/main" id="{17C513C3-D55D-771E-6C1F-DEDDF165493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33F2C68-1D29-74A4-7FCA-063F922B40B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FA1598-E42F-BE4C-9CD9-46465E66827E}" type="slidenum">
              <a:rPr lang="en-US" smtClean="0"/>
              <a:t>‹#›</a:t>
            </a:fld>
            <a:endParaRPr lang="en-US"/>
          </a:p>
        </p:txBody>
      </p:sp>
    </p:spTree>
    <p:extLst>
      <p:ext uri="{BB962C8B-B14F-4D97-AF65-F5344CB8AC3E}">
        <p14:creationId xmlns:p14="http://schemas.microsoft.com/office/powerpoint/2010/main" val="266034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06F8B-092B-AF10-655E-8035B9F43053}"/>
              </a:ext>
            </a:extLst>
          </p:cNvPr>
          <p:cNvSpPr>
            <a:spLocks noGrp="1"/>
          </p:cNvSpPr>
          <p:nvPr>
            <p:ph type="ctrTitle"/>
          </p:nvPr>
        </p:nvSpPr>
        <p:spPr>
          <a:xfrm>
            <a:off x="6850742" y="3749449"/>
            <a:ext cx="5065486" cy="2387600"/>
          </a:xfrm>
        </p:spPr>
        <p:txBody>
          <a:bodyPr>
            <a:normAutofit/>
          </a:bodyPr>
          <a:lstStyle/>
          <a:p>
            <a:r>
              <a:rPr lang="en-US" sz="4800" i="1" dirty="0"/>
              <a:t>Lesson 7</a:t>
            </a:r>
            <a:br>
              <a:rPr lang="en-US" dirty="0"/>
            </a:br>
            <a:r>
              <a:rPr lang="en-US" sz="5400" b="1" dirty="0"/>
              <a:t>Psalms Relating to David’s Life</a:t>
            </a:r>
            <a:endParaRPr lang="en-US" b="1" dirty="0"/>
          </a:p>
        </p:txBody>
      </p:sp>
    </p:spTree>
    <p:extLst>
      <p:ext uri="{BB962C8B-B14F-4D97-AF65-F5344CB8AC3E}">
        <p14:creationId xmlns:p14="http://schemas.microsoft.com/office/powerpoint/2010/main" val="19135189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r>
              <a:rPr lang="en-US" sz="3200" dirty="0"/>
              <a:t>Importance of historical context to Psalms. (See Lesson 5)</a:t>
            </a:r>
          </a:p>
          <a:p>
            <a:r>
              <a:rPr lang="en-US" sz="3200" dirty="0"/>
              <a:t>Many written by David, or about him:</a:t>
            </a:r>
          </a:p>
          <a:p>
            <a:pPr lvl="1"/>
            <a:r>
              <a:rPr lang="en-US" sz="3200" dirty="0"/>
              <a:t>Life and rule – </a:t>
            </a:r>
            <a:r>
              <a:rPr lang="en-US" sz="3200" i="1" dirty="0"/>
              <a:t>1 &amp; 2 Samuel, 1 Chronicles</a:t>
            </a:r>
          </a:p>
          <a:p>
            <a:pPr lvl="1"/>
            <a:r>
              <a:rPr lang="en-US" sz="3200" dirty="0"/>
              <a:t>Shepherd – </a:t>
            </a:r>
            <a:r>
              <a:rPr lang="en-US" sz="3200" i="1" dirty="0"/>
              <a:t>Psalm 23; 1 Sam. 16:11; 17:34-36; 2 Samuel 5:1-2</a:t>
            </a:r>
          </a:p>
          <a:p>
            <a:pPr lvl="1"/>
            <a:r>
              <a:rPr lang="en-US" sz="3200" dirty="0"/>
              <a:t>Musician and Psalmist – </a:t>
            </a:r>
            <a:r>
              <a:rPr lang="en-US" sz="3200" i="1" dirty="0"/>
              <a:t>1 Samuel 16:14-23; 2 Samuel 1:17-27; 22:1; 23:1-7</a:t>
            </a:r>
          </a:p>
          <a:p>
            <a:pPr lvl="2"/>
            <a:r>
              <a:rPr lang="en-US" sz="3200" i="1" dirty="0"/>
              <a:t>2 Samuel 6:16-23; 1 Chronicles 15 </a:t>
            </a:r>
            <a:r>
              <a:rPr lang="en-US" sz="3200" dirty="0"/>
              <a:t>– “</a:t>
            </a:r>
            <a:r>
              <a:rPr lang="en-US" sz="3200" i="1" dirty="0"/>
              <a:t>And I will be even more undignified than this, and will be humble in my own sight.” (v. 22)</a:t>
            </a:r>
            <a:r>
              <a:rPr lang="en-US" sz="3200" dirty="0"/>
              <a:t> </a:t>
            </a:r>
          </a:p>
        </p:txBody>
      </p:sp>
    </p:spTree>
    <p:extLst>
      <p:ext uri="{BB962C8B-B14F-4D97-AF65-F5344CB8AC3E}">
        <p14:creationId xmlns:p14="http://schemas.microsoft.com/office/powerpoint/2010/main" val="3308714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rmAutofit/>
          </a:bodyPr>
          <a:lstStyle/>
          <a:p>
            <a:pPr algn="ctr"/>
            <a:r>
              <a:rPr lang="en-US" sz="5400" b="1" dirty="0"/>
              <a:t>Introduction</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r>
              <a:rPr lang="en-US" sz="3200" dirty="0"/>
              <a:t>“A Psalm of David” – About him? By him? (</a:t>
            </a:r>
            <a:r>
              <a:rPr lang="en-US" sz="3200" i="1" dirty="0"/>
              <a:t>Psalm 2, 16, 32, 110</a:t>
            </a:r>
            <a:r>
              <a:rPr lang="en-US" sz="3200" dirty="0"/>
              <a:t>)</a:t>
            </a:r>
          </a:p>
          <a:p>
            <a:pPr marL="0" indent="0">
              <a:buNone/>
            </a:pPr>
            <a:endParaRPr lang="en-US" sz="4000" dirty="0"/>
          </a:p>
          <a:p>
            <a:pPr marL="0" indent="0">
              <a:buNone/>
            </a:pPr>
            <a:r>
              <a:rPr lang="en-US" sz="4000" dirty="0"/>
              <a:t>“The great value in linking David’s life to any psalms written by him or about him is that we can see, hear, and maybe feel the truths expressed coming alive in the life of a real person.” (pg. 32)</a:t>
            </a:r>
          </a:p>
          <a:p>
            <a:endParaRPr lang="en-US" sz="3200" dirty="0"/>
          </a:p>
        </p:txBody>
      </p:sp>
    </p:spTree>
    <p:extLst>
      <p:ext uri="{BB962C8B-B14F-4D97-AF65-F5344CB8AC3E}">
        <p14:creationId xmlns:p14="http://schemas.microsoft.com/office/powerpoint/2010/main" val="4010689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b="1" dirty="0"/>
              <a:t>Information in the Superscriptions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5676901" cy="4531632"/>
          </a:xfrm>
        </p:spPr>
        <p:txBody>
          <a:bodyPr>
            <a:noAutofit/>
          </a:bodyPr>
          <a:lstStyle/>
          <a:p>
            <a:pPr marL="260350" lvl="1" indent="-260350"/>
            <a:r>
              <a:rPr lang="en-US" sz="2800" dirty="0"/>
              <a:t>Psalm 3 – 2 Samuel 15</a:t>
            </a:r>
          </a:p>
          <a:p>
            <a:pPr marL="260350" lvl="1" indent="-260350"/>
            <a:r>
              <a:rPr lang="en-US" sz="2800" dirty="0"/>
              <a:t>Psalm 7 – many adversaries of David are recorded. (Cush not mentioned elsewhere)</a:t>
            </a:r>
          </a:p>
          <a:p>
            <a:pPr marL="260350" lvl="1" indent="-260350"/>
            <a:r>
              <a:rPr lang="en-US" sz="2800" dirty="0"/>
              <a:t>Psalm 18 – general, several deliverances.</a:t>
            </a:r>
          </a:p>
          <a:p>
            <a:pPr marL="260350" lvl="1" indent="-260350"/>
            <a:r>
              <a:rPr lang="en-US" sz="2800" dirty="0"/>
              <a:t>Psalm 34 – 1 Samuel 21:10-15</a:t>
            </a:r>
          </a:p>
          <a:p>
            <a:pPr marL="260350" lvl="1" indent="-260350"/>
            <a:r>
              <a:rPr lang="en-US" sz="2800" dirty="0"/>
              <a:t>Psalm 51 – 2 Samuel 11-12</a:t>
            </a:r>
          </a:p>
          <a:p>
            <a:pPr marL="260350" lvl="1" indent="-260350"/>
            <a:r>
              <a:rPr lang="en-US" sz="2800" dirty="0"/>
              <a:t>Psalm 52 – 1 Samuel 22:6-23</a:t>
            </a:r>
          </a:p>
          <a:p>
            <a:pPr marL="260350" lvl="1" indent="-260350"/>
            <a:r>
              <a:rPr lang="en-US" sz="2800" dirty="0"/>
              <a:t>Psalm 54 – 1 Samuel 23:14-29</a:t>
            </a:r>
          </a:p>
        </p:txBody>
      </p:sp>
      <p:sp>
        <p:nvSpPr>
          <p:cNvPr id="4" name="Content Placeholder 2">
            <a:extLst>
              <a:ext uri="{FF2B5EF4-FFF2-40B4-BE49-F238E27FC236}">
                <a16:creationId xmlns:a16="http://schemas.microsoft.com/office/drawing/2014/main" id="{15A5A8E2-02B2-9DC6-78C6-A6F5E24C3C8C}"/>
              </a:ext>
            </a:extLst>
          </p:cNvPr>
          <p:cNvSpPr txBox="1">
            <a:spLocks/>
          </p:cNvSpPr>
          <p:nvPr/>
        </p:nvSpPr>
        <p:spPr>
          <a:xfrm>
            <a:off x="6096000" y="1840139"/>
            <a:ext cx="5676901" cy="45316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61938"/>
            <a:r>
              <a:rPr lang="en-US" sz="2800" dirty="0"/>
              <a:t>Psalm 56 – 1 Samuel 21:10-15 </a:t>
            </a:r>
          </a:p>
          <a:p>
            <a:pPr marL="285750" lvl="1" indent="-261938"/>
            <a:r>
              <a:rPr lang="en-US" sz="2800" dirty="0"/>
              <a:t>Psalm 57 – 1 Samuel 22 (</a:t>
            </a:r>
            <a:r>
              <a:rPr lang="en-US" sz="2800" dirty="0" err="1"/>
              <a:t>Adullam</a:t>
            </a:r>
            <a:r>
              <a:rPr lang="en-US" sz="2800" dirty="0"/>
              <a:t>) or 1 Samuel 24 (</a:t>
            </a:r>
            <a:r>
              <a:rPr lang="en-US" sz="2800" dirty="0" err="1"/>
              <a:t>Engedi</a:t>
            </a:r>
            <a:r>
              <a:rPr lang="en-US" sz="2800" dirty="0"/>
              <a:t>)</a:t>
            </a:r>
          </a:p>
          <a:p>
            <a:pPr marL="285750" lvl="1" indent="-261938"/>
            <a:r>
              <a:rPr lang="en-US" sz="2800" dirty="0"/>
              <a:t>Psalm 59 – 1 Samuel 19</a:t>
            </a:r>
          </a:p>
          <a:p>
            <a:pPr marL="285750" lvl="1" indent="-261938"/>
            <a:r>
              <a:rPr lang="en-US" sz="2800" dirty="0"/>
              <a:t>Psalm 60 – 2 Samuel 8; 1 Chronicles 18</a:t>
            </a:r>
          </a:p>
          <a:p>
            <a:pPr marL="285750" lvl="1" indent="-261938"/>
            <a:r>
              <a:rPr lang="en-US" sz="2800" dirty="0"/>
              <a:t>Psalm 63 – 1 Samuel 22:5</a:t>
            </a:r>
          </a:p>
          <a:p>
            <a:r>
              <a:rPr lang="en-US" dirty="0"/>
              <a:t>Psalm 142 – 1 Samuel 22 (</a:t>
            </a:r>
            <a:r>
              <a:rPr lang="en-US" dirty="0" err="1"/>
              <a:t>Adullam</a:t>
            </a:r>
            <a:r>
              <a:rPr lang="en-US" dirty="0"/>
              <a:t>) or 1 Samuel 24 (</a:t>
            </a:r>
            <a:r>
              <a:rPr lang="en-US" dirty="0" err="1"/>
              <a:t>Engedi</a:t>
            </a:r>
            <a:r>
              <a:rPr lang="en-US" dirty="0"/>
              <a:t>) </a:t>
            </a:r>
          </a:p>
        </p:txBody>
      </p:sp>
    </p:spTree>
    <p:extLst>
      <p:ext uri="{BB962C8B-B14F-4D97-AF65-F5344CB8AC3E}">
        <p14:creationId xmlns:p14="http://schemas.microsoft.com/office/powerpoint/2010/main" val="2211599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Effect transition="in" filter="fade">
                                      <p:cBhvr>
                                        <p:cTn id="42" dur="1000"/>
                                        <p:tgtEl>
                                          <p:spTgt spid="4">
                                            <p:txEl>
                                              <p:pRg st="0" end="0"/>
                                            </p:txEl>
                                          </p:spTgt>
                                        </p:tgtEl>
                                      </p:cBhvr>
                                    </p:animEffect>
                                    <p:anim calcmode="lin" valueType="num">
                                      <p:cBhvr>
                                        <p:cTn id="43"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0" end="0"/>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4">
                                            <p:txEl>
                                              <p:pRg st="1" end="1"/>
                                            </p:txEl>
                                          </p:spTgt>
                                        </p:tgtEl>
                                        <p:attrNameLst>
                                          <p:attrName>style.visibility</p:attrName>
                                        </p:attrNameLst>
                                      </p:cBhvr>
                                      <p:to>
                                        <p:strVal val="visible"/>
                                      </p:to>
                                    </p:set>
                                    <p:animEffect transition="in" filter="fade">
                                      <p:cBhvr>
                                        <p:cTn id="47" dur="1000"/>
                                        <p:tgtEl>
                                          <p:spTgt spid="4">
                                            <p:txEl>
                                              <p:pRg st="1" end="1"/>
                                            </p:txEl>
                                          </p:spTgt>
                                        </p:tgtEl>
                                      </p:cBhvr>
                                    </p:animEffect>
                                    <p:anim calcmode="lin" valueType="num">
                                      <p:cBhvr>
                                        <p:cTn id="48"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49" dur="1000" fill="hold"/>
                                        <p:tgtEl>
                                          <p:spTgt spid="4">
                                            <p:txEl>
                                              <p:pRg st="1" end="1"/>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4">
                                            <p:txEl>
                                              <p:pRg st="2" end="2"/>
                                            </p:txEl>
                                          </p:spTgt>
                                        </p:tgtEl>
                                        <p:attrNameLst>
                                          <p:attrName>style.visibility</p:attrName>
                                        </p:attrNameLst>
                                      </p:cBhvr>
                                      <p:to>
                                        <p:strVal val="visible"/>
                                      </p:to>
                                    </p:set>
                                    <p:animEffect transition="in" filter="fade">
                                      <p:cBhvr>
                                        <p:cTn id="52" dur="1000"/>
                                        <p:tgtEl>
                                          <p:spTgt spid="4">
                                            <p:txEl>
                                              <p:pRg st="2" end="2"/>
                                            </p:txEl>
                                          </p:spTgt>
                                        </p:tgtEl>
                                      </p:cBhvr>
                                    </p:animEffect>
                                    <p:anim calcmode="lin" valueType="num">
                                      <p:cBhvr>
                                        <p:cTn id="53"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54" dur="1000" fill="hold"/>
                                        <p:tgtEl>
                                          <p:spTgt spid="4">
                                            <p:txEl>
                                              <p:pRg st="2" end="2"/>
                                            </p:txEl>
                                          </p:spTgt>
                                        </p:tgtEl>
                                        <p:attrNameLst>
                                          <p:attrName>ppt_y</p:attrName>
                                        </p:attrNameLst>
                                      </p:cBhvr>
                                      <p:tavLst>
                                        <p:tav tm="0">
                                          <p:val>
                                            <p:strVal val="#ppt_y+.1"/>
                                          </p:val>
                                        </p:tav>
                                        <p:tav tm="100000">
                                          <p:val>
                                            <p:strVal val="#ppt_y"/>
                                          </p:val>
                                        </p:tav>
                                      </p:tavLst>
                                    </p:anim>
                                  </p:childTnLst>
                                </p:cTn>
                              </p:par>
                              <p:par>
                                <p:cTn id="55" presetID="42" presetClass="entr" presetSubtype="0" fill="hold" nodeType="withEffect">
                                  <p:stCondLst>
                                    <p:cond delay="0"/>
                                  </p:stCondLst>
                                  <p:childTnLst>
                                    <p:set>
                                      <p:cBhvr>
                                        <p:cTn id="56" dur="1" fill="hold">
                                          <p:stCondLst>
                                            <p:cond delay="0"/>
                                          </p:stCondLst>
                                        </p:cTn>
                                        <p:tgtEl>
                                          <p:spTgt spid="4">
                                            <p:txEl>
                                              <p:pRg st="3" end="3"/>
                                            </p:txEl>
                                          </p:spTgt>
                                        </p:tgtEl>
                                        <p:attrNameLst>
                                          <p:attrName>style.visibility</p:attrName>
                                        </p:attrNameLst>
                                      </p:cBhvr>
                                      <p:to>
                                        <p:strVal val="visible"/>
                                      </p:to>
                                    </p:set>
                                    <p:animEffect transition="in" filter="fade">
                                      <p:cBhvr>
                                        <p:cTn id="57" dur="1000"/>
                                        <p:tgtEl>
                                          <p:spTgt spid="4">
                                            <p:txEl>
                                              <p:pRg st="3" end="3"/>
                                            </p:txEl>
                                          </p:spTgt>
                                        </p:tgtEl>
                                      </p:cBhvr>
                                    </p:animEffect>
                                    <p:anim calcmode="lin" valueType="num">
                                      <p:cBhvr>
                                        <p:cTn id="58"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59" dur="1000" fill="hold"/>
                                        <p:tgtEl>
                                          <p:spTgt spid="4">
                                            <p:txEl>
                                              <p:pRg st="3" end="3"/>
                                            </p:txEl>
                                          </p:spTgt>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4">
                                            <p:txEl>
                                              <p:pRg st="4" end="4"/>
                                            </p:txEl>
                                          </p:spTgt>
                                        </p:tgtEl>
                                        <p:attrNameLst>
                                          <p:attrName>style.visibility</p:attrName>
                                        </p:attrNameLst>
                                      </p:cBhvr>
                                      <p:to>
                                        <p:strVal val="visible"/>
                                      </p:to>
                                    </p:set>
                                    <p:animEffect transition="in" filter="fade">
                                      <p:cBhvr>
                                        <p:cTn id="62" dur="1000"/>
                                        <p:tgtEl>
                                          <p:spTgt spid="4">
                                            <p:txEl>
                                              <p:pRg st="4" end="4"/>
                                            </p:txEl>
                                          </p:spTgt>
                                        </p:tgtEl>
                                      </p:cBhvr>
                                    </p:animEffect>
                                    <p:anim calcmode="lin" valueType="num">
                                      <p:cBhvr>
                                        <p:cTn id="63"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64" dur="1000" fill="hold"/>
                                        <p:tgtEl>
                                          <p:spTgt spid="4">
                                            <p:txEl>
                                              <p:pRg st="4" end="4"/>
                                            </p:txEl>
                                          </p:spTgt>
                                        </p:tgtEl>
                                        <p:attrNameLst>
                                          <p:attrName>ppt_y</p:attrName>
                                        </p:attrNameLst>
                                      </p:cBhvr>
                                      <p:tavLst>
                                        <p:tav tm="0">
                                          <p:val>
                                            <p:strVal val="#ppt_y+.1"/>
                                          </p:val>
                                        </p:tav>
                                        <p:tav tm="100000">
                                          <p:val>
                                            <p:strVal val="#ppt_y"/>
                                          </p:val>
                                        </p:tav>
                                      </p:tavLst>
                                    </p:anim>
                                  </p:childTnLst>
                                </p:cTn>
                              </p:par>
                              <p:par>
                                <p:cTn id="65" presetID="42" presetClass="entr" presetSubtype="0" fill="hold" nodeType="withEffect">
                                  <p:stCondLst>
                                    <p:cond delay="0"/>
                                  </p:stCondLst>
                                  <p:childTnLst>
                                    <p:set>
                                      <p:cBhvr>
                                        <p:cTn id="66" dur="1" fill="hold">
                                          <p:stCondLst>
                                            <p:cond delay="0"/>
                                          </p:stCondLst>
                                        </p:cTn>
                                        <p:tgtEl>
                                          <p:spTgt spid="4">
                                            <p:txEl>
                                              <p:pRg st="5" end="5"/>
                                            </p:txEl>
                                          </p:spTgt>
                                        </p:tgtEl>
                                        <p:attrNameLst>
                                          <p:attrName>style.visibility</p:attrName>
                                        </p:attrNameLst>
                                      </p:cBhvr>
                                      <p:to>
                                        <p:strVal val="visible"/>
                                      </p:to>
                                    </p:set>
                                    <p:animEffect transition="in" filter="fade">
                                      <p:cBhvr>
                                        <p:cTn id="67" dur="1000"/>
                                        <p:tgtEl>
                                          <p:spTgt spid="4">
                                            <p:txEl>
                                              <p:pRg st="5" end="5"/>
                                            </p:txEl>
                                          </p:spTgt>
                                        </p:tgtEl>
                                      </p:cBhvr>
                                    </p:animEffect>
                                    <p:anim calcmode="lin" valueType="num">
                                      <p:cBhvr>
                                        <p:cTn id="68"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sz="4000" b="1" dirty="0"/>
              <a:t>David Had Two Great Periods of Trouble</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pPr lvl="0"/>
            <a:r>
              <a:rPr lang="en-US" sz="3600" dirty="0"/>
              <a:t>When no superscription is given, or when it does not give historical context, many of the Psalms seem to fit into two major divisions of David’s life.</a:t>
            </a:r>
          </a:p>
          <a:p>
            <a:pPr lvl="1"/>
            <a:r>
              <a:rPr lang="en-US" sz="3600" dirty="0"/>
              <a:t>Before he was king, when Saul persecuted him and sought to kill him. (</a:t>
            </a:r>
            <a:r>
              <a:rPr lang="en-US" sz="3600" i="1" dirty="0"/>
              <a:t>1 Samuel 18:7-9</a:t>
            </a:r>
            <a:r>
              <a:rPr lang="en-US" sz="3600" dirty="0"/>
              <a:t>)</a:t>
            </a:r>
          </a:p>
          <a:p>
            <a:pPr lvl="1"/>
            <a:r>
              <a:rPr lang="en-US" sz="3600" dirty="0"/>
              <a:t>Later, as king, when his son, Absalom sought his life and he had to flee. (</a:t>
            </a:r>
            <a:r>
              <a:rPr lang="en-US" sz="3600" i="1" dirty="0"/>
              <a:t>2 Samuel 12:10-12, 13-16</a:t>
            </a:r>
            <a:r>
              <a:rPr lang="en-US" sz="3600" dirty="0"/>
              <a:t>)</a:t>
            </a:r>
          </a:p>
          <a:p>
            <a:pPr lvl="0"/>
            <a:endParaRPr lang="en-US" dirty="0"/>
          </a:p>
        </p:txBody>
      </p:sp>
    </p:spTree>
    <p:extLst>
      <p:ext uri="{BB962C8B-B14F-4D97-AF65-F5344CB8AC3E}">
        <p14:creationId xmlns:p14="http://schemas.microsoft.com/office/powerpoint/2010/main" val="582136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sz="5400" b="1" dirty="0"/>
              <a:t>The Early Days</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11353800" cy="4531632"/>
          </a:xfrm>
        </p:spPr>
        <p:txBody>
          <a:bodyPr>
            <a:noAutofit/>
          </a:bodyPr>
          <a:lstStyle/>
          <a:p>
            <a:r>
              <a:rPr lang="en-US" sz="3600" b="1" i="1" dirty="0"/>
              <a:t>1 Samuel 1</a:t>
            </a:r>
            <a:r>
              <a:rPr lang="en-US" sz="3600" b="1" dirty="0"/>
              <a:t>3</a:t>
            </a:r>
            <a:r>
              <a:rPr lang="en-US" sz="3600" dirty="0"/>
              <a:t> – Saul makes an unlawful sacrifice, informed that he would be replaced as king.</a:t>
            </a:r>
          </a:p>
          <a:p>
            <a:r>
              <a:rPr lang="en-US" sz="3600" b="1" i="1" dirty="0"/>
              <a:t>1 Samuel 15</a:t>
            </a:r>
            <a:r>
              <a:rPr lang="en-US" sz="3600" i="1" dirty="0"/>
              <a:t> </a:t>
            </a:r>
            <a:r>
              <a:rPr lang="en-US" sz="3600" dirty="0"/>
              <a:t>– Saul disobeys God and does not utterly destroy the Amalekites.</a:t>
            </a:r>
          </a:p>
          <a:p>
            <a:r>
              <a:rPr lang="en-US" sz="3600" b="1" i="1" dirty="0"/>
              <a:t>1 Samuel 16</a:t>
            </a:r>
            <a:r>
              <a:rPr lang="en-US" sz="3600" i="1" dirty="0"/>
              <a:t> </a:t>
            </a:r>
            <a:r>
              <a:rPr lang="en-US" sz="3600" dirty="0"/>
              <a:t>– Samuel sent to Jesse to anoint one of his sons as king.</a:t>
            </a:r>
          </a:p>
        </p:txBody>
      </p:sp>
    </p:spTree>
    <p:extLst>
      <p:ext uri="{BB962C8B-B14F-4D97-AF65-F5344CB8AC3E}">
        <p14:creationId xmlns:p14="http://schemas.microsoft.com/office/powerpoint/2010/main" val="11600945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43744-4CD8-BD05-1D5D-518C9E1F3D32}"/>
              </a:ext>
            </a:extLst>
          </p:cNvPr>
          <p:cNvSpPr>
            <a:spLocks noGrp="1"/>
          </p:cNvSpPr>
          <p:nvPr>
            <p:ph type="title"/>
          </p:nvPr>
        </p:nvSpPr>
        <p:spPr>
          <a:xfrm>
            <a:off x="1756227" y="0"/>
            <a:ext cx="8815740" cy="1325563"/>
          </a:xfrm>
        </p:spPr>
        <p:txBody>
          <a:bodyPr>
            <a:noAutofit/>
          </a:bodyPr>
          <a:lstStyle/>
          <a:p>
            <a:pPr algn="ctr"/>
            <a:r>
              <a:rPr lang="en-US" sz="6000" b="1" dirty="0"/>
              <a:t>His Days of Exile</a:t>
            </a:r>
          </a:p>
        </p:txBody>
      </p:sp>
      <p:sp>
        <p:nvSpPr>
          <p:cNvPr id="3" name="Content Placeholder 2">
            <a:extLst>
              <a:ext uri="{FF2B5EF4-FFF2-40B4-BE49-F238E27FC236}">
                <a16:creationId xmlns:a16="http://schemas.microsoft.com/office/drawing/2014/main" id="{3EF7E140-35C7-CF70-3874-F294461AE34E}"/>
              </a:ext>
            </a:extLst>
          </p:cNvPr>
          <p:cNvSpPr>
            <a:spLocks noGrp="1"/>
          </p:cNvSpPr>
          <p:nvPr>
            <p:ph idx="1"/>
          </p:nvPr>
        </p:nvSpPr>
        <p:spPr>
          <a:xfrm>
            <a:off x="419099" y="1840139"/>
            <a:ext cx="5676901" cy="4531632"/>
          </a:xfrm>
        </p:spPr>
        <p:txBody>
          <a:bodyPr>
            <a:noAutofit/>
          </a:bodyPr>
          <a:lstStyle/>
          <a:p>
            <a:pPr marL="260350" lvl="1" indent="-260350"/>
            <a:r>
              <a:rPr lang="en-US" sz="3600" dirty="0"/>
              <a:t>Psalm 7 – cf. 1 Samuel 24-26</a:t>
            </a:r>
          </a:p>
          <a:p>
            <a:pPr marL="260350" lvl="1" indent="-260350"/>
            <a:r>
              <a:rPr lang="en-US" sz="3600" dirty="0"/>
              <a:t>Psalm 11 – cf. 1 Samuel 16-18, 22-23; 2 Samuel 15</a:t>
            </a:r>
          </a:p>
          <a:p>
            <a:pPr marL="260350" lvl="1" indent="-260350"/>
            <a:r>
              <a:rPr lang="en-US" sz="3600" dirty="0"/>
              <a:t>Psalm 52 – cf. 1 Samuel 21:1-15; 22:6-23</a:t>
            </a:r>
          </a:p>
          <a:p>
            <a:pPr marL="260350" lvl="1" indent="-260350"/>
            <a:r>
              <a:rPr lang="en-US" sz="3600" dirty="0"/>
              <a:t>Psalm 18 – cf. 2 Samuel 22; Romans 15:9</a:t>
            </a:r>
          </a:p>
          <a:p>
            <a:pPr marL="0" lvl="1" indent="0">
              <a:buNone/>
            </a:pPr>
            <a:endParaRPr lang="en-US" sz="3600" dirty="0"/>
          </a:p>
        </p:txBody>
      </p:sp>
      <p:sp>
        <p:nvSpPr>
          <p:cNvPr id="4" name="Content Placeholder 2">
            <a:extLst>
              <a:ext uri="{FF2B5EF4-FFF2-40B4-BE49-F238E27FC236}">
                <a16:creationId xmlns:a16="http://schemas.microsoft.com/office/drawing/2014/main" id="{15A5A8E2-02B2-9DC6-78C6-A6F5E24C3C8C}"/>
              </a:ext>
            </a:extLst>
          </p:cNvPr>
          <p:cNvSpPr txBox="1">
            <a:spLocks/>
          </p:cNvSpPr>
          <p:nvPr/>
        </p:nvSpPr>
        <p:spPr>
          <a:xfrm>
            <a:off x="6096000" y="1840139"/>
            <a:ext cx="5676901" cy="45316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lvl="1" indent="-261938"/>
            <a:endParaRPr lang="en-US" dirty="0"/>
          </a:p>
        </p:txBody>
      </p:sp>
      <p:sp>
        <p:nvSpPr>
          <p:cNvPr id="7" name="Content Placeholder 2">
            <a:extLst>
              <a:ext uri="{FF2B5EF4-FFF2-40B4-BE49-F238E27FC236}">
                <a16:creationId xmlns:a16="http://schemas.microsoft.com/office/drawing/2014/main" id="{47EFBE2E-C5FA-B853-452A-638CACE5548C}"/>
              </a:ext>
            </a:extLst>
          </p:cNvPr>
          <p:cNvSpPr txBox="1">
            <a:spLocks/>
          </p:cNvSpPr>
          <p:nvPr/>
        </p:nvSpPr>
        <p:spPr>
          <a:xfrm>
            <a:off x="6096000" y="1840139"/>
            <a:ext cx="5676901" cy="453163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0350" lvl="1" indent="-260350"/>
            <a:r>
              <a:rPr lang="en-US" sz="3600" dirty="0"/>
              <a:t>Psalm 54 – cf. 1 Samuel 23:14-29</a:t>
            </a:r>
          </a:p>
          <a:p>
            <a:pPr marL="260350" lvl="1" indent="-260350"/>
            <a:r>
              <a:rPr lang="en-US" sz="3600" dirty="0"/>
              <a:t>Psalm 56 – cf. 1 Samuel 21:10-15</a:t>
            </a:r>
          </a:p>
          <a:p>
            <a:pPr marL="260350" lvl="1" indent="-260350"/>
            <a:r>
              <a:rPr lang="en-US" sz="3600" dirty="0"/>
              <a:t>Psalm 57 – 1 Samuel 22, 24</a:t>
            </a:r>
          </a:p>
          <a:p>
            <a:pPr marL="260350" lvl="1" indent="-260350"/>
            <a:r>
              <a:rPr lang="en-US" sz="3600" dirty="0"/>
              <a:t>Psalm 59 – 1 Samuel 19:11</a:t>
            </a:r>
          </a:p>
          <a:p>
            <a:pPr marL="260350" lvl="1" indent="-260350"/>
            <a:r>
              <a:rPr lang="en-US" sz="3600" dirty="0"/>
              <a:t>Psalm 142 – 1 Samuel 22, 24</a:t>
            </a:r>
          </a:p>
        </p:txBody>
      </p:sp>
    </p:spTree>
    <p:extLst>
      <p:ext uri="{BB962C8B-B14F-4D97-AF65-F5344CB8AC3E}">
        <p14:creationId xmlns:p14="http://schemas.microsoft.com/office/powerpoint/2010/main" val="39530849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nodePh="1">
                                  <p:stCondLst>
                                    <p:cond delay="0"/>
                                  </p:stCondLst>
                                  <p:endCondLst>
                                    <p:cond evt="begin" delay="0">
                                      <p:tn val="25"/>
                                    </p:cond>
                                  </p:end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fade">
                                      <p:cBhvr>
                                        <p:cTn id="27" dur="1000"/>
                                        <p:tgtEl>
                                          <p:spTgt spid="4">
                                            <p:txEl>
                                              <p:pRg st="0" end="0"/>
                                            </p:txEl>
                                          </p:spTgt>
                                        </p:tgtEl>
                                      </p:cBhvr>
                                    </p:animEffect>
                                    <p:anim calcmode="lin" valueType="num">
                                      <p:cBhvr>
                                        <p:cTn id="2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0" end="0"/>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7">
                                            <p:txEl>
                                              <p:pRg st="0" end="0"/>
                                            </p:txEl>
                                          </p:spTgt>
                                        </p:tgtEl>
                                        <p:attrNameLst>
                                          <p:attrName>style.visibility</p:attrName>
                                        </p:attrNameLst>
                                      </p:cBhvr>
                                      <p:to>
                                        <p:strVal val="visible"/>
                                      </p:to>
                                    </p:set>
                                    <p:animEffect transition="in" filter="fade">
                                      <p:cBhvr>
                                        <p:cTn id="32" dur="1000"/>
                                        <p:tgtEl>
                                          <p:spTgt spid="7">
                                            <p:txEl>
                                              <p:pRg st="0" end="0"/>
                                            </p:txEl>
                                          </p:spTgt>
                                        </p:tgtEl>
                                      </p:cBhvr>
                                    </p:animEffect>
                                    <p:anim calcmode="lin" valueType="num">
                                      <p:cBhvr>
                                        <p:cTn id="33"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4" dur="1000" fill="hold"/>
                                        <p:tgtEl>
                                          <p:spTgt spid="7">
                                            <p:txEl>
                                              <p:pRg st="0" end="0"/>
                                            </p:txEl>
                                          </p:spTgt>
                                        </p:tgtEl>
                                        <p:attrNameLst>
                                          <p:attrName>ppt_y</p:attrName>
                                        </p:attrNameLst>
                                      </p:cBhvr>
                                      <p:tavLst>
                                        <p:tav tm="0">
                                          <p:val>
                                            <p:strVal val="#ppt_y+.1"/>
                                          </p:val>
                                        </p:tav>
                                        <p:tav tm="100000">
                                          <p:val>
                                            <p:strVal val="#ppt_y"/>
                                          </p:val>
                                        </p:tav>
                                      </p:tavLst>
                                    </p:anim>
                                  </p:childTnLst>
                                </p:cTn>
                              </p:par>
                              <p:par>
                                <p:cTn id="35" presetID="42" presetClass="entr" presetSubtype="0" fill="hold" nodeType="withEffect">
                                  <p:stCondLst>
                                    <p:cond delay="0"/>
                                  </p:stCondLst>
                                  <p:childTnLst>
                                    <p:set>
                                      <p:cBhvr>
                                        <p:cTn id="36" dur="1" fill="hold">
                                          <p:stCondLst>
                                            <p:cond delay="0"/>
                                          </p:stCondLst>
                                        </p:cTn>
                                        <p:tgtEl>
                                          <p:spTgt spid="7">
                                            <p:txEl>
                                              <p:pRg st="1" end="1"/>
                                            </p:txEl>
                                          </p:spTgt>
                                        </p:tgtEl>
                                        <p:attrNameLst>
                                          <p:attrName>style.visibility</p:attrName>
                                        </p:attrNameLst>
                                      </p:cBhvr>
                                      <p:to>
                                        <p:strVal val="visible"/>
                                      </p:to>
                                    </p:set>
                                    <p:animEffect transition="in" filter="fade">
                                      <p:cBhvr>
                                        <p:cTn id="37" dur="1000"/>
                                        <p:tgtEl>
                                          <p:spTgt spid="7">
                                            <p:txEl>
                                              <p:pRg st="1" end="1"/>
                                            </p:txEl>
                                          </p:spTgt>
                                        </p:tgtEl>
                                      </p:cBhvr>
                                    </p:animEffect>
                                    <p:anim calcmode="lin" valueType="num">
                                      <p:cBhvr>
                                        <p:cTn id="38" dur="1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39" dur="1000" fill="hold"/>
                                        <p:tgtEl>
                                          <p:spTgt spid="7">
                                            <p:txEl>
                                              <p:pRg st="1" end="1"/>
                                            </p:txEl>
                                          </p:spTgt>
                                        </p:tgtEl>
                                        <p:attrNameLst>
                                          <p:attrName>ppt_y</p:attrName>
                                        </p:attrNameLst>
                                      </p:cBhvr>
                                      <p:tavLst>
                                        <p:tav tm="0">
                                          <p:val>
                                            <p:strVal val="#ppt_y+.1"/>
                                          </p:val>
                                        </p:tav>
                                        <p:tav tm="100000">
                                          <p:val>
                                            <p:strVal val="#ppt_y"/>
                                          </p:val>
                                        </p:tav>
                                      </p:tavLst>
                                    </p:anim>
                                  </p:childTnLst>
                                </p:cTn>
                              </p:par>
                              <p:par>
                                <p:cTn id="40" presetID="42" presetClass="entr" presetSubtype="0" fill="hold" nodeType="withEffect">
                                  <p:stCondLst>
                                    <p:cond delay="0"/>
                                  </p:stCondLst>
                                  <p:childTnLst>
                                    <p:set>
                                      <p:cBhvr>
                                        <p:cTn id="41" dur="1" fill="hold">
                                          <p:stCondLst>
                                            <p:cond delay="0"/>
                                          </p:stCondLst>
                                        </p:cTn>
                                        <p:tgtEl>
                                          <p:spTgt spid="7">
                                            <p:txEl>
                                              <p:pRg st="2" end="2"/>
                                            </p:txEl>
                                          </p:spTgt>
                                        </p:tgtEl>
                                        <p:attrNameLst>
                                          <p:attrName>style.visibility</p:attrName>
                                        </p:attrNameLst>
                                      </p:cBhvr>
                                      <p:to>
                                        <p:strVal val="visible"/>
                                      </p:to>
                                    </p:set>
                                    <p:animEffect transition="in" filter="fade">
                                      <p:cBhvr>
                                        <p:cTn id="42" dur="1000"/>
                                        <p:tgtEl>
                                          <p:spTgt spid="7">
                                            <p:txEl>
                                              <p:pRg st="2" end="2"/>
                                            </p:txEl>
                                          </p:spTgt>
                                        </p:tgtEl>
                                      </p:cBhvr>
                                    </p:animEffect>
                                    <p:anim calcmode="lin" valueType="num">
                                      <p:cBhvr>
                                        <p:cTn id="43" dur="1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44" dur="1000" fill="hold"/>
                                        <p:tgtEl>
                                          <p:spTgt spid="7">
                                            <p:txEl>
                                              <p:pRg st="2" end="2"/>
                                            </p:txEl>
                                          </p:spTgt>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7">
                                            <p:txEl>
                                              <p:pRg st="3" end="3"/>
                                            </p:txEl>
                                          </p:spTgt>
                                        </p:tgtEl>
                                        <p:attrNameLst>
                                          <p:attrName>style.visibility</p:attrName>
                                        </p:attrNameLst>
                                      </p:cBhvr>
                                      <p:to>
                                        <p:strVal val="visible"/>
                                      </p:to>
                                    </p:set>
                                    <p:animEffect transition="in" filter="fade">
                                      <p:cBhvr>
                                        <p:cTn id="47" dur="1000"/>
                                        <p:tgtEl>
                                          <p:spTgt spid="7">
                                            <p:txEl>
                                              <p:pRg st="3" end="3"/>
                                            </p:txEl>
                                          </p:spTgt>
                                        </p:tgtEl>
                                      </p:cBhvr>
                                    </p:animEffect>
                                    <p:anim calcmode="lin" valueType="num">
                                      <p:cBhvr>
                                        <p:cTn id="48" dur="1000" fill="hold"/>
                                        <p:tgtEl>
                                          <p:spTgt spid="7">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7">
                                            <p:txEl>
                                              <p:pRg st="3" end="3"/>
                                            </p:txEl>
                                          </p:spTgt>
                                        </p:tgtEl>
                                        <p:attrNameLst>
                                          <p:attrName>ppt_y</p:attrName>
                                        </p:attrNameLst>
                                      </p:cBhvr>
                                      <p:tavLst>
                                        <p:tav tm="0">
                                          <p:val>
                                            <p:strVal val="#ppt_y+.1"/>
                                          </p:val>
                                        </p:tav>
                                        <p:tav tm="100000">
                                          <p:val>
                                            <p:strVal val="#ppt_y"/>
                                          </p:val>
                                        </p:tav>
                                      </p:tavLst>
                                    </p:anim>
                                  </p:childTnLst>
                                </p:cTn>
                              </p:par>
                              <p:par>
                                <p:cTn id="50" presetID="42" presetClass="entr" presetSubtype="0" fill="hold" nodeType="withEffect">
                                  <p:stCondLst>
                                    <p:cond delay="0"/>
                                  </p:stCondLst>
                                  <p:childTnLst>
                                    <p:set>
                                      <p:cBhvr>
                                        <p:cTn id="51" dur="1" fill="hold">
                                          <p:stCondLst>
                                            <p:cond delay="0"/>
                                          </p:stCondLst>
                                        </p:cTn>
                                        <p:tgtEl>
                                          <p:spTgt spid="7">
                                            <p:txEl>
                                              <p:pRg st="4" end="4"/>
                                            </p:txEl>
                                          </p:spTgt>
                                        </p:tgtEl>
                                        <p:attrNameLst>
                                          <p:attrName>style.visibility</p:attrName>
                                        </p:attrNameLst>
                                      </p:cBhvr>
                                      <p:to>
                                        <p:strVal val="visible"/>
                                      </p:to>
                                    </p:set>
                                    <p:animEffect transition="in" filter="fade">
                                      <p:cBhvr>
                                        <p:cTn id="52" dur="1000"/>
                                        <p:tgtEl>
                                          <p:spTgt spid="7">
                                            <p:txEl>
                                              <p:pRg st="4" end="4"/>
                                            </p:txEl>
                                          </p:spTgt>
                                        </p:tgtEl>
                                      </p:cBhvr>
                                    </p:animEffect>
                                    <p:anim calcmode="lin" valueType="num">
                                      <p:cBhvr>
                                        <p:cTn id="53" dur="1000" fill="hold"/>
                                        <p:tgtEl>
                                          <p:spTgt spid="7">
                                            <p:txEl>
                                              <p:pRg st="4" end="4"/>
                                            </p:txEl>
                                          </p:spTgt>
                                        </p:tgtEl>
                                        <p:attrNameLst>
                                          <p:attrName>ppt_x</p:attrName>
                                        </p:attrNameLst>
                                      </p:cBhvr>
                                      <p:tavLst>
                                        <p:tav tm="0">
                                          <p:val>
                                            <p:strVal val="#ppt_x"/>
                                          </p:val>
                                        </p:tav>
                                        <p:tav tm="100000">
                                          <p:val>
                                            <p:strVal val="#ppt_x"/>
                                          </p:val>
                                        </p:tav>
                                      </p:tavLst>
                                    </p:anim>
                                    <p:anim calcmode="lin" valueType="num">
                                      <p:cBhvr>
                                        <p:cTn id="54" dur="1000" fill="hold"/>
                                        <p:tgtEl>
                                          <p:spTgt spid="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710</TotalTime>
  <Words>514</Words>
  <Application>Microsoft Macintosh PowerPoint</Application>
  <PresentationFormat>Widescreen</PresentationFormat>
  <Paragraphs>44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Lesson 7 Psalms Relating to David’s Life</vt:lpstr>
      <vt:lpstr>Introduction</vt:lpstr>
      <vt:lpstr>Introduction</vt:lpstr>
      <vt:lpstr>Information in the Superscriptions</vt:lpstr>
      <vt:lpstr>David Had Two Great Periods of Trouble</vt:lpstr>
      <vt:lpstr>The Early Days</vt:lpstr>
      <vt:lpstr>His Days of Exile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 Introduction to the Book of Psalms</dc:title>
  <dc:creator>Jeremiah Cox</dc:creator>
  <cp:lastModifiedBy>Jeremiah Cox</cp:lastModifiedBy>
  <cp:revision>20</cp:revision>
  <dcterms:created xsi:type="dcterms:W3CDTF">2023-12-02T19:14:04Z</dcterms:created>
  <dcterms:modified xsi:type="dcterms:W3CDTF">2024-01-07T14:09:07Z</dcterms:modified>
</cp:coreProperties>
</file>