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875"/>
    <a:srgbClr val="233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2"/>
  </p:normalViewPr>
  <p:slideViewPr>
    <p:cSldViewPr snapToGrid="0">
      <p:cViewPr varScale="1">
        <p:scale>
          <a:sx n="102" d="100"/>
          <a:sy n="102" d="100"/>
        </p:scale>
        <p:origin x="8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88CC-A072-3193-AB03-A68232324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528E9D-B18A-A07F-ADF4-576DF38CE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0E76B-EF3C-DF10-5FF5-A73D82D7C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F119-F904-264E-A8EF-7F20BE740D0C}" type="datetimeFigureOut">
              <a:rPr lang="en-US" smtClean="0"/>
              <a:t>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97FAD-C2AF-9F8C-D86F-F6C79CCF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74237-63DC-4977-EBB1-C2CC371F4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F992-4A88-4A44-B520-88CE79ADA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9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E69AD-D082-DF3C-E84F-2BCB2491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92235-24DC-B52B-3EF7-CF571600A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26787-4463-9DE5-39F5-478E9D7A5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F119-F904-264E-A8EF-7F20BE740D0C}" type="datetimeFigureOut">
              <a:rPr lang="en-US" smtClean="0"/>
              <a:t>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23BCD-C248-A4B4-564B-107A949D8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63946-05DF-47D2-A556-F7692CFDD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F992-4A88-4A44-B520-88CE79ADA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41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99A4B6-389A-2E80-3208-994390F9B2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F31F4-28CB-0198-D296-6C5A75295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D5E14-D46B-219A-70FE-00B92C94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F119-F904-264E-A8EF-7F20BE740D0C}" type="datetimeFigureOut">
              <a:rPr lang="en-US" smtClean="0"/>
              <a:t>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437FB-A266-CB39-8113-445DCF41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8F217-33D3-7672-F9AB-A5FAA42FE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F992-4A88-4A44-B520-88CE79ADA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1B49F-71EB-A4AD-5676-D68DF0AF9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48E51-403D-15EF-4CF4-2EA876EBD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153B3-4485-9F16-17B2-B01999E0B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F119-F904-264E-A8EF-7F20BE740D0C}" type="datetimeFigureOut">
              <a:rPr lang="en-US" smtClean="0"/>
              <a:t>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18BB2-87BD-D1E0-AD6F-36DBB5288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F716B-617E-6AB7-50AF-C9B29BD7D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F992-4A88-4A44-B520-88CE79ADA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8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20F2A-9026-F2F4-89D1-532813C0E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70BF9-71DC-5040-93F5-BD881080C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D64E0-2741-16F6-9EB4-781CC3894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F119-F904-264E-A8EF-7F20BE740D0C}" type="datetimeFigureOut">
              <a:rPr lang="en-US" smtClean="0"/>
              <a:t>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3ED47-EAB2-2B7A-11AC-0027673B1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2BFEA-CB86-3FEC-7D01-18A2460B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F992-4A88-4A44-B520-88CE79ADA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4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77B9A-97E8-A644-0000-0047C9D6C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F4EC0-A526-C5CC-FDB3-681E7BB67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97FC23-18B4-7650-DBAB-4B0B550E0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F5C6F-F140-37BC-51A7-C1594EBE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F119-F904-264E-A8EF-7F20BE740D0C}" type="datetimeFigureOut">
              <a:rPr lang="en-US" smtClean="0"/>
              <a:t>1/1/24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114FD-746F-0CD4-E207-9264330D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89EF7-4835-4DDF-D348-42E60941C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F992-4A88-4A44-B520-88CE79ADA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4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2536A-CF8F-E04F-66E5-20210415E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0BBAB-43F3-DFF1-BB7E-C3FD21B79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FE18B-EFB4-10BB-CE31-15777E3BF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1886FA-78C3-D0CD-555B-B0BDD43A7B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BBC54F-5824-87B4-F56D-B7443E158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E56254-D466-702D-4D53-75DC7A8DA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F119-F904-264E-A8EF-7F20BE740D0C}" type="datetimeFigureOut">
              <a:rPr lang="en-US" smtClean="0"/>
              <a:t>1/1/24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2D130-8DC2-FACB-C3AE-1578C65FB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0CBD1C-5D30-2659-F36B-2FF11559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F992-4A88-4A44-B520-88CE79ADA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3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52FEC-6694-394B-F399-89BB2A3F6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F9BF4-2212-E590-AFD2-15BDDC87D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F119-F904-264E-A8EF-7F20BE740D0C}" type="datetimeFigureOut">
              <a:rPr lang="en-US" smtClean="0"/>
              <a:t>1/1/24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09537-171C-B4E7-D190-9476CA366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6449D-3001-D281-367B-C440282E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F992-4A88-4A44-B520-88CE79ADA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A8179A-81AE-E289-1817-CCC9155A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F119-F904-264E-A8EF-7F20BE740D0C}" type="datetimeFigureOut">
              <a:rPr lang="en-US" smtClean="0"/>
              <a:t>1/1/24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672C68-0946-8502-9882-3664381A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F42C2-F9E8-19A8-3409-3D109530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F992-4A88-4A44-B520-88CE79ADA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8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A35B8-B277-59B0-2FA9-AE31DCBC2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3353A-FA59-512A-943A-000F8D7EA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787F7-65D0-41B5-8C77-B745C789B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6B285-AE3A-37CA-C040-C0F6E3B5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F119-F904-264E-A8EF-7F20BE740D0C}" type="datetimeFigureOut">
              <a:rPr lang="en-US" smtClean="0"/>
              <a:t>1/1/24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441C6-9B1D-93F3-D522-14745F377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E6642-562C-3C8E-9B39-014DA4A5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F992-4A88-4A44-B520-88CE79ADA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8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33F02-AB4C-CB63-98E7-00144071D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EBFA7E-1740-A000-1F4F-0E74601377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4E963-7E06-3121-20A6-6E888D6B0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80BED-011E-5225-144D-365B68692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F119-F904-264E-A8EF-7F20BE740D0C}" type="datetimeFigureOut">
              <a:rPr lang="en-US" smtClean="0"/>
              <a:t>1/1/24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33713-4D8F-E565-F9FC-310255BC0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FCAE3-CD9A-37AA-47AC-8DDE762D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F992-4A88-4A44-B520-88CE79ADA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6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C318D0-6156-E66F-1C5B-EC601D7A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76454-76EA-C053-2FA2-69BAC714C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81F1A-3335-F264-2EEF-A962D5298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1F119-F904-264E-A8EF-7F20BE740D0C}" type="datetimeFigureOut">
              <a:rPr lang="en-US" smtClean="0"/>
              <a:t>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1BC06-78BE-906A-8086-58CF3F2EF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3298E-C0D7-DE3C-A22F-EA4F1F3A5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CF992-4A88-4A44-B520-88CE79ADA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2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330E-D44F-64B7-74F9-F93004F76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00378-15FB-1E4B-43B8-DD1A61289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0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tanding on a stack of bricks&#10;&#10;Description automatically generated">
            <a:extLst>
              <a:ext uri="{FF2B5EF4-FFF2-40B4-BE49-F238E27FC236}">
                <a16:creationId xmlns:a16="http://schemas.microsoft.com/office/drawing/2014/main" id="{1580425D-0528-BD20-77D0-FDD3324FB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3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hite paper&#10;&#10;Description automatically generated">
            <a:extLst>
              <a:ext uri="{FF2B5EF4-FFF2-40B4-BE49-F238E27FC236}">
                <a16:creationId xmlns:a16="http://schemas.microsoft.com/office/drawing/2014/main" id="{EACC2FAA-1DA5-C26F-88F4-272E2EFB0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5D292-453D-F760-CAEB-4B7C86951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162627"/>
            <a:ext cx="11353800" cy="4513944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233D45"/>
              </a:buClr>
              <a:buNone/>
            </a:pPr>
            <a:r>
              <a:rPr lang="en-US" sz="4000" b="1" dirty="0">
                <a:solidFill>
                  <a:srgbClr val="233D45"/>
                </a:solidFill>
              </a:rPr>
              <a:t>Historical</a:t>
            </a:r>
          </a:p>
          <a:p>
            <a:pPr>
              <a:buClr>
                <a:srgbClr val="233D45"/>
              </a:buClr>
            </a:pPr>
            <a:r>
              <a:rPr lang="en-US" sz="3600" dirty="0">
                <a:solidFill>
                  <a:srgbClr val="233D45"/>
                </a:solidFill>
              </a:rPr>
              <a:t>Captivity; Remnant returns; Temple rebuilt; Wall rebuilt.</a:t>
            </a:r>
          </a:p>
          <a:p>
            <a:pPr marL="0" indent="0">
              <a:buClr>
                <a:srgbClr val="233D45"/>
              </a:buClr>
              <a:buNone/>
            </a:pPr>
            <a:r>
              <a:rPr lang="en-US" sz="4000" b="1" dirty="0">
                <a:solidFill>
                  <a:srgbClr val="233D45"/>
                </a:solidFill>
              </a:rPr>
              <a:t>Political</a:t>
            </a:r>
          </a:p>
          <a:p>
            <a:pPr>
              <a:buClr>
                <a:srgbClr val="233D45"/>
              </a:buClr>
            </a:pPr>
            <a:r>
              <a:rPr lang="en-US" sz="3600" dirty="0">
                <a:solidFill>
                  <a:srgbClr val="233D45"/>
                </a:solidFill>
              </a:rPr>
              <a:t>Exiles return to a Jerusalem surrounded by enemies who oppose their work.</a:t>
            </a:r>
          </a:p>
          <a:p>
            <a:pPr marL="0" indent="0">
              <a:buClr>
                <a:srgbClr val="233D45"/>
              </a:buClr>
              <a:buNone/>
            </a:pPr>
            <a:r>
              <a:rPr lang="en-US" sz="4000" b="1" dirty="0">
                <a:solidFill>
                  <a:srgbClr val="233D45"/>
                </a:solidFill>
              </a:rPr>
              <a:t>Religious</a:t>
            </a:r>
          </a:p>
          <a:p>
            <a:pPr>
              <a:buClr>
                <a:srgbClr val="233D45"/>
              </a:buClr>
            </a:pPr>
            <a:r>
              <a:rPr lang="en-US" sz="3600" dirty="0">
                <a:solidFill>
                  <a:srgbClr val="233D45"/>
                </a:solidFill>
              </a:rPr>
              <a:t>Internal oppression; law reveals negligence; religious disorder discovered.</a:t>
            </a:r>
          </a:p>
        </p:txBody>
      </p:sp>
    </p:spTree>
    <p:extLst>
      <p:ext uri="{BB962C8B-B14F-4D97-AF65-F5344CB8AC3E}">
        <p14:creationId xmlns:p14="http://schemas.microsoft.com/office/powerpoint/2010/main" val="641372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and black background with yellow text&#10;&#10;Description automatically generated">
            <a:extLst>
              <a:ext uri="{FF2B5EF4-FFF2-40B4-BE49-F238E27FC236}">
                <a16:creationId xmlns:a16="http://schemas.microsoft.com/office/drawing/2014/main" id="{077F8866-2922-2A6B-6221-60A2B7522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FC3169-1115-E473-3ABA-8C8103D0F2C5}"/>
              </a:ext>
            </a:extLst>
          </p:cNvPr>
          <p:cNvSpPr txBox="1">
            <a:spLocks/>
          </p:cNvSpPr>
          <p:nvPr/>
        </p:nvSpPr>
        <p:spPr>
          <a:xfrm>
            <a:off x="0" y="1929007"/>
            <a:ext cx="6096000" cy="4928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400" b="1" dirty="0">
              <a:solidFill>
                <a:srgbClr val="233D45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233D45"/>
                </a:solidFill>
              </a:rPr>
              <a:t>Concern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233D45"/>
                </a:solidFill>
              </a:rPr>
              <a:t>(</a:t>
            </a:r>
            <a:r>
              <a:rPr lang="en-US" sz="4400" i="1" dirty="0">
                <a:solidFill>
                  <a:srgbClr val="233D45"/>
                </a:solidFill>
              </a:rPr>
              <a:t>1:1-4</a:t>
            </a:r>
            <a:r>
              <a:rPr lang="en-US" sz="4400" dirty="0">
                <a:solidFill>
                  <a:srgbClr val="233D45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233D45"/>
                </a:solidFill>
              </a:rPr>
              <a:t>Confidence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233D45"/>
                </a:solidFill>
              </a:rPr>
              <a:t>(</a:t>
            </a:r>
            <a:r>
              <a:rPr lang="en-US" sz="4400" i="1" dirty="0">
                <a:solidFill>
                  <a:srgbClr val="233D45"/>
                </a:solidFill>
              </a:rPr>
              <a:t>1:8-11; 2:4-8, 19-20</a:t>
            </a:r>
            <a:r>
              <a:rPr lang="en-US" sz="4400" dirty="0">
                <a:solidFill>
                  <a:srgbClr val="233D45"/>
                </a:solidFill>
              </a:rPr>
              <a:t>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5AC273-8D90-3EF7-CAC4-31C6343A4BDB}"/>
              </a:ext>
            </a:extLst>
          </p:cNvPr>
          <p:cNvSpPr txBox="1">
            <a:spLocks/>
          </p:cNvSpPr>
          <p:nvPr/>
        </p:nvSpPr>
        <p:spPr>
          <a:xfrm>
            <a:off x="6096001" y="1929008"/>
            <a:ext cx="6096000" cy="4928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400" b="1" dirty="0">
              <a:solidFill>
                <a:srgbClr val="233D45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233D45"/>
                </a:solidFill>
              </a:rPr>
              <a:t>Consideration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233D45"/>
                </a:solidFill>
              </a:rPr>
              <a:t>(</a:t>
            </a:r>
            <a:r>
              <a:rPr lang="en-US" sz="4400" i="1" dirty="0">
                <a:solidFill>
                  <a:srgbClr val="233D45"/>
                </a:solidFill>
              </a:rPr>
              <a:t>2:11-16</a:t>
            </a:r>
            <a:r>
              <a:rPr lang="en-US" sz="4400" dirty="0">
                <a:solidFill>
                  <a:srgbClr val="233D45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233D45"/>
                </a:solidFill>
              </a:rPr>
              <a:t>Cooperation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233D45"/>
                </a:solidFill>
              </a:rPr>
              <a:t>(</a:t>
            </a:r>
            <a:r>
              <a:rPr lang="en-US" sz="4400" i="1" dirty="0">
                <a:solidFill>
                  <a:srgbClr val="233D45"/>
                </a:solidFill>
              </a:rPr>
              <a:t>2:16-18; 3; 4:6</a:t>
            </a:r>
            <a:r>
              <a:rPr lang="en-US" sz="4400" dirty="0">
                <a:solidFill>
                  <a:srgbClr val="233D45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7609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and black background with yellow text&#10;&#10;Description automatically generated">
            <a:extLst>
              <a:ext uri="{FF2B5EF4-FFF2-40B4-BE49-F238E27FC236}">
                <a16:creationId xmlns:a16="http://schemas.microsoft.com/office/drawing/2014/main" id="{077F8866-2922-2A6B-6221-60A2B7522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FC3169-1115-E473-3ABA-8C8103D0F2C5}"/>
              </a:ext>
            </a:extLst>
          </p:cNvPr>
          <p:cNvSpPr txBox="1">
            <a:spLocks/>
          </p:cNvSpPr>
          <p:nvPr/>
        </p:nvSpPr>
        <p:spPr>
          <a:xfrm>
            <a:off x="0" y="1929007"/>
            <a:ext cx="6096000" cy="4928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b="1" dirty="0">
              <a:solidFill>
                <a:srgbClr val="233D45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233D45"/>
                </a:solidFill>
              </a:rPr>
              <a:t>Circumspection &amp; Courage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233D45"/>
                </a:solidFill>
              </a:rPr>
              <a:t>(</a:t>
            </a:r>
            <a:r>
              <a:rPr lang="en-US" sz="4400" i="1" dirty="0">
                <a:solidFill>
                  <a:srgbClr val="233D45"/>
                </a:solidFill>
              </a:rPr>
              <a:t>2:10,19; 4:1-3,7-8; 6:1-9</a:t>
            </a:r>
            <a:r>
              <a:rPr lang="en-US" sz="4400" dirty="0">
                <a:solidFill>
                  <a:srgbClr val="233D45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233D45"/>
                </a:solidFill>
              </a:rPr>
              <a:t>Confrontation not Compromise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233D45"/>
                </a:solidFill>
              </a:rPr>
              <a:t>(</a:t>
            </a:r>
            <a:r>
              <a:rPr lang="en-US" sz="4400" i="1" dirty="0">
                <a:solidFill>
                  <a:srgbClr val="233D45"/>
                </a:solidFill>
              </a:rPr>
              <a:t>6:10-14, 17-19; 5</a:t>
            </a:r>
            <a:r>
              <a:rPr lang="en-US" sz="4400" dirty="0">
                <a:solidFill>
                  <a:srgbClr val="233D45"/>
                </a:solidFill>
              </a:rPr>
              <a:t>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5AC273-8D90-3EF7-CAC4-31C6343A4BDB}"/>
              </a:ext>
            </a:extLst>
          </p:cNvPr>
          <p:cNvSpPr txBox="1">
            <a:spLocks/>
          </p:cNvSpPr>
          <p:nvPr/>
        </p:nvSpPr>
        <p:spPr>
          <a:xfrm>
            <a:off x="6096001" y="1929008"/>
            <a:ext cx="6096000" cy="4928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400" b="1" dirty="0">
              <a:solidFill>
                <a:srgbClr val="233D45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233D45"/>
                </a:solidFill>
              </a:rPr>
              <a:t>Counsel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233D45"/>
                </a:solidFill>
              </a:rPr>
              <a:t>(</a:t>
            </a:r>
            <a:r>
              <a:rPr lang="en-US" sz="4400" i="1" dirty="0">
                <a:solidFill>
                  <a:srgbClr val="233D45"/>
                </a:solidFill>
              </a:rPr>
              <a:t>8</a:t>
            </a:r>
            <a:r>
              <a:rPr lang="en-US" sz="4400" dirty="0">
                <a:solidFill>
                  <a:srgbClr val="233D45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233D45"/>
                </a:solidFill>
              </a:rPr>
              <a:t>Confession, Commitment, Change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233D45"/>
                </a:solidFill>
              </a:rPr>
              <a:t>(</a:t>
            </a:r>
            <a:r>
              <a:rPr lang="en-US" sz="4400" i="1" dirty="0">
                <a:solidFill>
                  <a:srgbClr val="233D45"/>
                </a:solidFill>
              </a:rPr>
              <a:t>8:13-13:31</a:t>
            </a:r>
            <a:r>
              <a:rPr lang="en-US" sz="4400" dirty="0">
                <a:solidFill>
                  <a:srgbClr val="233D45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4037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tanding on a stack of bricks&#10;&#10;Description automatically generated">
            <a:extLst>
              <a:ext uri="{FF2B5EF4-FFF2-40B4-BE49-F238E27FC236}">
                <a16:creationId xmlns:a16="http://schemas.microsoft.com/office/drawing/2014/main" id="{1580425D-0528-BD20-77D0-FDD3324FB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29182"/>
      </p:ext>
    </p:extLst>
  </p:cSld>
  <p:clrMapOvr>
    <a:masterClrMapping/>
  </p:clrMapOvr>
  <p:transition spd="slow">
    <p:push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94</Words>
  <Application>Microsoft Macintosh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8</cp:revision>
  <dcterms:created xsi:type="dcterms:W3CDTF">2023-12-27T15:53:36Z</dcterms:created>
  <dcterms:modified xsi:type="dcterms:W3CDTF">2024-01-01T15:53:06Z</dcterms:modified>
</cp:coreProperties>
</file>