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98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D3DA90-BDD9-4B02-AB58-F9E106AB8629}" v="3616" dt="2024-01-31T02:31:10.3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 snapToGrid="0">
      <p:cViewPr varScale="1">
        <p:scale>
          <a:sx n="96" d="100"/>
          <a:sy n="96" d="100"/>
        </p:scale>
        <p:origin x="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229FB-3467-1783-8101-71D6856388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F259BA-146E-5E86-6256-498F07101A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587A3-2589-0AE6-5F48-9A0353A45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5EEF92-EC6D-AA7E-B77F-C467EADAF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E0B81-1D24-8005-65FF-6FAAA1ED7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826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AEEC4-E7AD-81FD-1D54-9BE9176ED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8EAA5C-9453-B00F-F617-93933E609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643996-F34E-34C2-8965-3DA74CB3D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695DC-B524-8245-BEF9-692F82AD5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A4E94-8B92-1BB9-1F50-884FB7D6D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389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ADC190-005B-A9E1-E7A0-DC2A49EC1D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AF877A-5524-D4EF-2B1C-F95D2239AD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C67337-8C38-FEB8-AB4E-CD398679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4D97F-F8DC-553D-BFC0-F556A62DB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ED383-531E-3DD9-7016-73A9AE8C0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351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000DB-7DEF-0133-8355-97C14B35C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D49AD-3302-E30C-9274-924D28752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CFD4F-6B2B-8C4F-5AC5-A07310438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32BDD-A0A0-AFA5-71B5-14199EFDF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6A1D9-5950-C238-8DB4-615259B3B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2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A333C-AE0B-E39C-62B6-98553C3AB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C05655-D796-0862-EBE2-E6A452BA9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91EF2-CC0D-4CEF-AB1B-CE20EBDDB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51863F-7908-48A1-35F4-AAEC2CA1B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051A94-CB6B-BCE6-0E91-46E6555CC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964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3F492-A4C8-E245-7CBB-6E2B198F2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84559-9410-FF7C-49C3-709C26E175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48064D-E85D-E560-5DEA-302F02FC1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88400C-0244-8999-C51A-A6E99574D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212767-04ED-56BD-E7B0-99F4EBF0A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DE9E7-A65D-43FA-6D31-647C697E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946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45C90-C250-0B5B-B36E-A1F070B89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8066B8-3BB5-E8F7-8675-66B1DD41F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F398DD-0094-65F5-5CAC-A8ECCDAD13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57FD1A-5B09-75B0-BDAB-DA380A0695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4FE069-18E3-F26E-7670-DD933CE388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2ED111-C6BA-5AF4-5243-AAB01D050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22FA5A-0FBA-1EB4-1DE7-B1FEB040F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D251A1-1D40-1AD9-D7C1-7234EEB92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60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73A70-903D-A3ED-684C-45526E559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6A00AC-884C-A201-A3EE-C2E2DB1B8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D5B37E-AB20-207F-564A-C604A8FE5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992D04-2E70-DDAF-3B47-9CCFCB59E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81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B1B1F9-3792-9EF0-F7A5-D378A2FE3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096751-6F64-663B-3C43-FCF200A1F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59C497-C119-5DE1-029C-320FD39A9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770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9A158-7AD7-9AAE-3357-825A7B941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AAF52-CB9E-5326-44EB-A9B86E546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76723E-AF85-E188-BF53-5B45A1893C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676B50-24D1-FC9E-DD5B-E66C3F325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69322E-2BC3-3901-3C64-3053B0B77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CAC394-9D07-FBD8-CA6D-7633AA149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28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4C595-92AC-5F4E-62F7-DFF5D5EFF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AF5CF8-50E8-37CB-35A5-5930C52FBC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47C552-0CB4-4C38-6327-B62939776C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AAD9BE-49A4-D16E-B192-0726D3820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1652FB-D6B2-2FF0-4FBA-40F2E5EFA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5C0057-8020-CA29-8E5E-FCC506B95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408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28E55E-C8A2-8A8B-F34B-9CD7615F4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0240F0-F13D-6542-CFDD-C58E25462E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3C65D-10E3-AD07-0FCA-EE13CE9FD2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D1626-376C-3E49-8B8D-E9A4D56E2F80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513C3-D55D-771E-6C1F-DEDDF16549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3F2C68-1D29-74A4-7FCA-063F922B40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4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06F8B-092B-AF10-655E-8035B9F430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0742" y="4155849"/>
            <a:ext cx="5065486" cy="2387600"/>
          </a:xfrm>
        </p:spPr>
        <p:txBody>
          <a:bodyPr>
            <a:normAutofit fontScale="90000"/>
          </a:bodyPr>
          <a:lstStyle/>
          <a:p>
            <a:r>
              <a:rPr lang="en-US" sz="4900" i="1" dirty="0"/>
              <a:t>Lesson 12</a:t>
            </a:r>
            <a:br>
              <a:rPr lang="en-US" dirty="0"/>
            </a:br>
            <a:r>
              <a:rPr lang="en-US" b="1" dirty="0"/>
              <a:t>Psalm 119: The Word of God from A to Z</a:t>
            </a:r>
          </a:p>
        </p:txBody>
      </p:sp>
    </p:spTree>
    <p:extLst>
      <p:ext uri="{BB962C8B-B14F-4D97-AF65-F5344CB8AC3E}">
        <p14:creationId xmlns:p14="http://schemas.microsoft.com/office/powerpoint/2010/main" val="1913518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43744-4CD8-BD05-1D5D-518C9E1F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>
            <a:noAutofit/>
          </a:bodyPr>
          <a:lstStyle/>
          <a:p>
            <a:pPr algn="ctr"/>
            <a:r>
              <a:rPr lang="en-US" b="1" dirty="0"/>
              <a:t>Beth 9-16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7E140-35C7-CF70-3874-F294461AE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highlight>
                  <a:srgbClr val="FFFF00"/>
                </a:highlight>
              </a:rPr>
              <a:t>How can a young person stay on the path of purity?</a:t>
            </a:r>
            <a:br>
              <a:rPr lang="en-US" dirty="0">
                <a:highlight>
                  <a:srgbClr val="FFFF00"/>
                </a:highlight>
              </a:rPr>
            </a:br>
            <a:r>
              <a:rPr lang="en-US" dirty="0">
                <a:highlight>
                  <a:srgbClr val="FFFF00"/>
                </a:highlight>
              </a:rPr>
              <a:t>    By living according to your word.</a:t>
            </a:r>
            <a:br>
              <a:rPr lang="en-US" dirty="0">
                <a:highlight>
                  <a:srgbClr val="FFFF00"/>
                </a:highlight>
              </a:rPr>
            </a:br>
            <a:r>
              <a:rPr lang="en-US" b="1" baseline="30000" dirty="0"/>
              <a:t>10 </a:t>
            </a:r>
            <a:r>
              <a:rPr lang="en-US" dirty="0"/>
              <a:t>I seek you with all my heart;</a:t>
            </a:r>
            <a:br>
              <a:rPr lang="en-US" dirty="0"/>
            </a:br>
            <a:r>
              <a:rPr lang="en-US" dirty="0"/>
              <a:t>    do not let me stray from your commands.</a:t>
            </a:r>
            <a:br>
              <a:rPr lang="en-US" dirty="0"/>
            </a:br>
            <a:r>
              <a:rPr lang="en-US" b="1" baseline="30000" dirty="0"/>
              <a:t>11 </a:t>
            </a:r>
            <a:r>
              <a:rPr lang="en-US" dirty="0"/>
              <a:t>I have hidden your word in my heart</a:t>
            </a:r>
            <a:br>
              <a:rPr lang="en-US" dirty="0"/>
            </a:br>
            <a:r>
              <a:rPr lang="en-US" dirty="0"/>
              <a:t>    that I might not sin against you.</a:t>
            </a:r>
            <a:br>
              <a:rPr lang="en-US" dirty="0"/>
            </a:br>
            <a:r>
              <a:rPr lang="en-US" b="1" baseline="30000" dirty="0"/>
              <a:t>12 </a:t>
            </a:r>
            <a:r>
              <a:rPr lang="en-US" dirty="0"/>
              <a:t>Praise be to you, </a:t>
            </a:r>
            <a:r>
              <a:rPr lang="en-US" cap="small" dirty="0"/>
              <a:t>Lord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    teach me your decrees.</a:t>
            </a:r>
            <a:br>
              <a:rPr lang="en-US" dirty="0"/>
            </a:br>
            <a:r>
              <a:rPr lang="en-US" b="1" baseline="30000" dirty="0"/>
              <a:t>13 </a:t>
            </a:r>
            <a:r>
              <a:rPr lang="en-US" dirty="0"/>
              <a:t>With my lips I recount</a:t>
            </a:r>
            <a:br>
              <a:rPr lang="en-US" dirty="0"/>
            </a:br>
            <a:r>
              <a:rPr lang="en-US" dirty="0"/>
              <a:t>    all the laws that come from your mouth.</a:t>
            </a:r>
            <a:br>
              <a:rPr lang="en-US" dirty="0"/>
            </a:br>
            <a:r>
              <a:rPr lang="en-US" b="1" baseline="30000" dirty="0"/>
              <a:t>14 </a:t>
            </a:r>
            <a:r>
              <a:rPr lang="en-US" dirty="0"/>
              <a:t>I rejoice in following your statutes</a:t>
            </a:r>
            <a:br>
              <a:rPr lang="en-US" dirty="0"/>
            </a:br>
            <a:r>
              <a:rPr lang="en-US" dirty="0"/>
              <a:t>    as one rejoices in great riches.</a:t>
            </a:r>
            <a:br>
              <a:rPr lang="en-US" dirty="0"/>
            </a:br>
            <a:r>
              <a:rPr lang="en-US" b="1" baseline="30000" dirty="0"/>
              <a:t>15 </a:t>
            </a:r>
            <a:r>
              <a:rPr lang="en-US" dirty="0"/>
              <a:t>I meditate on your precepts</a:t>
            </a:r>
            <a:br>
              <a:rPr lang="en-US" dirty="0"/>
            </a:br>
            <a:r>
              <a:rPr lang="en-US" dirty="0"/>
              <a:t>    and consider your ways.</a:t>
            </a:r>
            <a:br>
              <a:rPr lang="en-US" dirty="0"/>
            </a:br>
            <a:r>
              <a:rPr lang="en-US" b="1" baseline="30000" dirty="0"/>
              <a:t>16</a:t>
            </a:r>
            <a:r>
              <a:rPr lang="en-US" b="1" baseline="30000" dirty="0">
                <a:highlight>
                  <a:srgbClr val="FFFF00"/>
                </a:highlight>
              </a:rPr>
              <a:t> </a:t>
            </a:r>
            <a:r>
              <a:rPr lang="en-US" dirty="0">
                <a:highlight>
                  <a:srgbClr val="FFFF00"/>
                </a:highlight>
              </a:rPr>
              <a:t>I delight in your decrees;</a:t>
            </a:r>
            <a:br>
              <a:rPr lang="en-US" dirty="0">
                <a:highlight>
                  <a:srgbClr val="FFFF00"/>
                </a:highlight>
              </a:rPr>
            </a:br>
            <a:r>
              <a:rPr lang="en-US" dirty="0">
                <a:highlight>
                  <a:srgbClr val="FFFF00"/>
                </a:highlight>
              </a:rPr>
              <a:t>    I will not neglect your word.</a:t>
            </a:r>
          </a:p>
        </p:txBody>
      </p:sp>
    </p:spTree>
    <p:extLst>
      <p:ext uri="{BB962C8B-B14F-4D97-AF65-F5344CB8AC3E}">
        <p14:creationId xmlns:p14="http://schemas.microsoft.com/office/powerpoint/2010/main" val="1987074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43744-4CD8-BD05-1D5D-518C9E1F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>
            <a:noAutofit/>
          </a:bodyPr>
          <a:lstStyle/>
          <a:p>
            <a:pPr algn="ctr"/>
            <a:r>
              <a:rPr lang="en-US" b="1" dirty="0"/>
              <a:t>Gimel 17-24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7E140-35C7-CF70-3874-F294461AE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highlight>
                  <a:srgbClr val="FFFF00"/>
                </a:highlight>
              </a:rPr>
              <a:t>Be good to your servant while I live,</a:t>
            </a:r>
            <a:br>
              <a:rPr lang="en-US" sz="3600" dirty="0">
                <a:highlight>
                  <a:srgbClr val="FFFF00"/>
                </a:highlight>
              </a:rPr>
            </a:br>
            <a:r>
              <a:rPr lang="en-US" dirty="0">
                <a:highlight>
                  <a:srgbClr val="FFFF00"/>
                </a:highlight>
              </a:rPr>
              <a:t>    that I may obey your word.</a:t>
            </a:r>
            <a:br>
              <a:rPr lang="en-US" sz="3600" dirty="0">
                <a:highlight>
                  <a:srgbClr val="FFFF00"/>
                </a:highlight>
              </a:rPr>
            </a:br>
            <a:r>
              <a:rPr lang="en-US" b="1" baseline="30000" dirty="0"/>
              <a:t>18 </a:t>
            </a:r>
            <a:r>
              <a:rPr lang="en-US" dirty="0"/>
              <a:t>Open my eyes that I may see</a:t>
            </a:r>
            <a:br>
              <a:rPr lang="en-US" sz="3600" dirty="0"/>
            </a:br>
            <a:r>
              <a:rPr lang="en-US" dirty="0"/>
              <a:t>    wonderful things in your law.</a:t>
            </a:r>
            <a:br>
              <a:rPr lang="en-US" sz="3600" dirty="0"/>
            </a:br>
            <a:r>
              <a:rPr lang="en-US" b="1" baseline="30000" dirty="0"/>
              <a:t>19</a:t>
            </a:r>
            <a:r>
              <a:rPr lang="en-US" b="1" baseline="30000" dirty="0">
                <a:highlight>
                  <a:srgbClr val="FFFF00"/>
                </a:highlight>
              </a:rPr>
              <a:t> </a:t>
            </a:r>
            <a:r>
              <a:rPr lang="en-US" dirty="0">
                <a:highlight>
                  <a:srgbClr val="FFFF00"/>
                </a:highlight>
              </a:rPr>
              <a:t>I am a stranger on earth;</a:t>
            </a:r>
            <a:br>
              <a:rPr lang="en-US" sz="3600" dirty="0">
                <a:highlight>
                  <a:srgbClr val="FFFF00"/>
                </a:highlight>
              </a:rPr>
            </a:br>
            <a:r>
              <a:rPr lang="en-US" dirty="0">
                <a:highlight>
                  <a:srgbClr val="FFFF00"/>
                </a:highlight>
              </a:rPr>
              <a:t>    do not hide your commands from me.</a:t>
            </a:r>
            <a:br>
              <a:rPr lang="en-US" sz="3600" dirty="0">
                <a:highlight>
                  <a:srgbClr val="FFFF00"/>
                </a:highlight>
              </a:rPr>
            </a:br>
            <a:r>
              <a:rPr lang="en-US" b="1" baseline="30000" dirty="0"/>
              <a:t>20 </a:t>
            </a:r>
            <a:r>
              <a:rPr lang="en-US" dirty="0"/>
              <a:t>My soul is consumed with longing</a:t>
            </a:r>
            <a:br>
              <a:rPr lang="en-US" sz="3600" dirty="0"/>
            </a:br>
            <a:r>
              <a:rPr lang="en-US" dirty="0"/>
              <a:t>    for your laws at all times.</a:t>
            </a:r>
            <a:br>
              <a:rPr lang="en-US" sz="3600" dirty="0"/>
            </a:br>
            <a:r>
              <a:rPr lang="en-US" b="1" baseline="30000" dirty="0"/>
              <a:t>21 </a:t>
            </a:r>
            <a:r>
              <a:rPr lang="en-US" dirty="0"/>
              <a:t>You rebuke the arrogant, who are accursed,</a:t>
            </a:r>
            <a:br>
              <a:rPr lang="en-US" sz="3600" dirty="0"/>
            </a:br>
            <a:r>
              <a:rPr lang="en-US" dirty="0"/>
              <a:t>    those who stray from your commands.</a:t>
            </a:r>
            <a:br>
              <a:rPr lang="en-US" sz="3600" dirty="0"/>
            </a:br>
            <a:r>
              <a:rPr lang="en-US" b="1" baseline="30000" dirty="0"/>
              <a:t>22 </a:t>
            </a:r>
            <a:r>
              <a:rPr lang="en-US" dirty="0"/>
              <a:t>Remove from me their scorn and contempt,</a:t>
            </a:r>
            <a:br>
              <a:rPr lang="en-US" sz="3600" dirty="0"/>
            </a:br>
            <a:r>
              <a:rPr lang="en-US" dirty="0"/>
              <a:t>    for I keep your statutes.</a:t>
            </a:r>
            <a:br>
              <a:rPr lang="en-US" sz="3600" dirty="0"/>
            </a:br>
            <a:r>
              <a:rPr lang="en-US" b="1" baseline="30000" dirty="0"/>
              <a:t>23 </a:t>
            </a:r>
            <a:r>
              <a:rPr lang="en-US" dirty="0"/>
              <a:t>Though rulers sit together and slander me,</a:t>
            </a:r>
            <a:br>
              <a:rPr lang="en-US" sz="3600" dirty="0"/>
            </a:br>
            <a:r>
              <a:rPr lang="en-US" dirty="0"/>
              <a:t>    your servant will meditate on your decrees.</a:t>
            </a:r>
            <a:br>
              <a:rPr lang="en-US" sz="3600" dirty="0"/>
            </a:br>
            <a:r>
              <a:rPr lang="en-US" b="1" baseline="30000" dirty="0"/>
              <a:t>24 </a:t>
            </a:r>
            <a:r>
              <a:rPr lang="en-US" dirty="0"/>
              <a:t>Your statutes are my delight;</a:t>
            </a:r>
            <a:br>
              <a:rPr lang="en-US" sz="3600" dirty="0"/>
            </a:br>
            <a:r>
              <a:rPr lang="en-US" dirty="0"/>
              <a:t>    they are my counselors.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42256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43744-4CD8-BD05-1D5D-518C9E1F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>
            <a:noAutofit/>
          </a:bodyPr>
          <a:lstStyle/>
          <a:p>
            <a:pPr algn="ctr"/>
            <a:r>
              <a:rPr lang="en-US" b="1" dirty="0"/>
              <a:t>Waw 41-48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7E140-35C7-CF70-3874-F294461AE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May your unfailing love come to me, </a:t>
            </a:r>
            <a:r>
              <a:rPr lang="en-US" cap="small" dirty="0"/>
              <a:t>Lord</a:t>
            </a:r>
            <a:r>
              <a:rPr lang="en-US" dirty="0"/>
              <a:t>,</a:t>
            </a:r>
            <a:br>
              <a:rPr lang="en-US" sz="3600" dirty="0"/>
            </a:br>
            <a:r>
              <a:rPr lang="en-US" dirty="0"/>
              <a:t>    your salvation, according to your promise;</a:t>
            </a:r>
            <a:br>
              <a:rPr lang="en-US" sz="3600" dirty="0"/>
            </a:br>
            <a:r>
              <a:rPr lang="en-US" b="1" baseline="30000" dirty="0"/>
              <a:t>42 </a:t>
            </a:r>
            <a:r>
              <a:rPr lang="en-US" dirty="0"/>
              <a:t>then I can answer anyone who taunts me,</a:t>
            </a:r>
            <a:br>
              <a:rPr lang="en-US" sz="3600" dirty="0"/>
            </a:br>
            <a:r>
              <a:rPr lang="en-US" dirty="0"/>
              <a:t>    for I trust in your word.</a:t>
            </a:r>
            <a:br>
              <a:rPr lang="en-US" sz="3600" dirty="0"/>
            </a:br>
            <a:r>
              <a:rPr lang="en-US" b="1" baseline="30000" dirty="0"/>
              <a:t>43 </a:t>
            </a:r>
            <a:r>
              <a:rPr lang="en-US" dirty="0"/>
              <a:t>Never take your word of truth from my mouth,</a:t>
            </a:r>
            <a:br>
              <a:rPr lang="en-US" sz="3600" dirty="0"/>
            </a:br>
            <a:r>
              <a:rPr lang="en-US" dirty="0"/>
              <a:t>    for I have put my hope in your laws.</a:t>
            </a:r>
            <a:br>
              <a:rPr lang="en-US" sz="3600" dirty="0"/>
            </a:br>
            <a:r>
              <a:rPr lang="en-US" b="1" baseline="30000" dirty="0"/>
              <a:t>44</a:t>
            </a:r>
            <a:r>
              <a:rPr lang="en-US" b="1" baseline="30000" dirty="0">
                <a:highlight>
                  <a:srgbClr val="FFFF00"/>
                </a:highlight>
              </a:rPr>
              <a:t> </a:t>
            </a:r>
            <a:r>
              <a:rPr lang="en-US" dirty="0">
                <a:highlight>
                  <a:srgbClr val="FFFF00"/>
                </a:highlight>
              </a:rPr>
              <a:t>I will always obey your law,</a:t>
            </a:r>
            <a:br>
              <a:rPr lang="en-US" sz="3600" dirty="0">
                <a:highlight>
                  <a:srgbClr val="FFFF00"/>
                </a:highlight>
              </a:rPr>
            </a:br>
            <a:r>
              <a:rPr lang="en-US" dirty="0">
                <a:highlight>
                  <a:srgbClr val="FFFF00"/>
                </a:highlight>
              </a:rPr>
              <a:t>    for ever and ever.</a:t>
            </a:r>
            <a:br>
              <a:rPr lang="en-US" sz="3600" dirty="0">
                <a:highlight>
                  <a:srgbClr val="FFFF00"/>
                </a:highlight>
              </a:rPr>
            </a:br>
            <a:r>
              <a:rPr lang="en-US" b="1" baseline="30000" dirty="0"/>
              <a:t>45 </a:t>
            </a:r>
            <a:r>
              <a:rPr lang="en-US" dirty="0">
                <a:highlight>
                  <a:srgbClr val="FFFF00"/>
                </a:highlight>
              </a:rPr>
              <a:t>I will walk about in freedom,</a:t>
            </a:r>
            <a:br>
              <a:rPr lang="en-US" sz="3600" dirty="0">
                <a:highlight>
                  <a:srgbClr val="FFFF00"/>
                </a:highlight>
              </a:rPr>
            </a:br>
            <a:r>
              <a:rPr lang="en-US" dirty="0">
                <a:highlight>
                  <a:srgbClr val="FFFF00"/>
                </a:highlight>
              </a:rPr>
              <a:t>    for I have sought out your precepts.</a:t>
            </a:r>
            <a:br>
              <a:rPr lang="en-US" sz="3600" dirty="0">
                <a:highlight>
                  <a:srgbClr val="FFFF00"/>
                </a:highlight>
              </a:rPr>
            </a:br>
            <a:r>
              <a:rPr lang="en-US" b="1" baseline="30000" dirty="0"/>
              <a:t>46 </a:t>
            </a:r>
            <a:r>
              <a:rPr lang="en-US" dirty="0"/>
              <a:t>I will speak of your statutes before kings</a:t>
            </a:r>
            <a:br>
              <a:rPr lang="en-US" sz="3600" dirty="0"/>
            </a:br>
            <a:r>
              <a:rPr lang="en-US" dirty="0"/>
              <a:t>    and will not be put to shame,</a:t>
            </a:r>
            <a:br>
              <a:rPr lang="en-US" sz="3600" dirty="0"/>
            </a:br>
            <a:r>
              <a:rPr lang="en-US" b="1" baseline="30000" dirty="0"/>
              <a:t>47 </a:t>
            </a:r>
            <a:r>
              <a:rPr lang="en-US" dirty="0">
                <a:highlight>
                  <a:srgbClr val="FFFF00"/>
                </a:highlight>
              </a:rPr>
              <a:t>for I delight in your commands</a:t>
            </a:r>
            <a:br>
              <a:rPr lang="en-US" sz="3600" dirty="0">
                <a:highlight>
                  <a:srgbClr val="FFFF00"/>
                </a:highlight>
              </a:rPr>
            </a:br>
            <a:r>
              <a:rPr lang="en-US" dirty="0">
                <a:highlight>
                  <a:srgbClr val="FFFF00"/>
                </a:highlight>
              </a:rPr>
              <a:t>    because I love them.</a:t>
            </a:r>
            <a:br>
              <a:rPr lang="en-US" sz="3600" dirty="0">
                <a:highlight>
                  <a:srgbClr val="FFFF00"/>
                </a:highlight>
              </a:rPr>
            </a:br>
            <a:r>
              <a:rPr lang="en-US" b="1" baseline="30000" dirty="0"/>
              <a:t>48 </a:t>
            </a:r>
            <a:r>
              <a:rPr lang="en-US" dirty="0">
                <a:highlight>
                  <a:srgbClr val="FFFF00"/>
                </a:highlight>
              </a:rPr>
              <a:t>I reach out for your commands, which I love,</a:t>
            </a:r>
            <a:br>
              <a:rPr lang="en-US" sz="3600" dirty="0">
                <a:highlight>
                  <a:srgbClr val="FFFF00"/>
                </a:highlight>
              </a:rPr>
            </a:br>
            <a:r>
              <a:rPr lang="en-US" dirty="0">
                <a:highlight>
                  <a:srgbClr val="FFFF00"/>
                </a:highlight>
              </a:rPr>
              <a:t>    that I may meditate on your decrees.</a:t>
            </a:r>
            <a:endParaRPr lang="en-US" sz="3600" dirty="0">
              <a:effectLst/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65470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43744-4CD8-BD05-1D5D-518C9E1F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>
            <a:noAutofit/>
          </a:bodyPr>
          <a:lstStyle/>
          <a:p>
            <a:pPr algn="ctr"/>
            <a:r>
              <a:rPr lang="en-US" b="1" dirty="0" err="1"/>
              <a:t>Teth</a:t>
            </a:r>
            <a:r>
              <a:rPr lang="en-US" b="1" dirty="0"/>
              <a:t> 65-72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7E140-35C7-CF70-3874-F294461AE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Do good to your servant</a:t>
            </a:r>
            <a:br>
              <a:rPr lang="en-US" sz="3600" dirty="0"/>
            </a:br>
            <a:r>
              <a:rPr lang="en-US" dirty="0"/>
              <a:t>    according to your word, </a:t>
            </a:r>
            <a:r>
              <a:rPr lang="en-US" cap="small" dirty="0"/>
              <a:t>Lord</a:t>
            </a:r>
            <a:r>
              <a:rPr lang="en-US" dirty="0"/>
              <a:t>.</a:t>
            </a:r>
            <a:br>
              <a:rPr lang="en-US" sz="3600" dirty="0"/>
            </a:br>
            <a:r>
              <a:rPr lang="en-US" b="1" baseline="30000" dirty="0"/>
              <a:t>66 </a:t>
            </a:r>
            <a:r>
              <a:rPr lang="en-US" dirty="0">
                <a:highlight>
                  <a:srgbClr val="FFFF00"/>
                </a:highlight>
              </a:rPr>
              <a:t>Teach me knowledge and good judgment,</a:t>
            </a:r>
            <a:br>
              <a:rPr lang="en-US" sz="3600" dirty="0">
                <a:highlight>
                  <a:srgbClr val="FFFF00"/>
                </a:highlight>
              </a:rPr>
            </a:br>
            <a:r>
              <a:rPr lang="en-US" dirty="0">
                <a:highlight>
                  <a:srgbClr val="FFFF00"/>
                </a:highlight>
              </a:rPr>
              <a:t>    for I trust your commands.</a:t>
            </a:r>
            <a:br>
              <a:rPr lang="en-US" sz="3600" dirty="0">
                <a:highlight>
                  <a:srgbClr val="FFFF00"/>
                </a:highlight>
              </a:rPr>
            </a:br>
            <a:r>
              <a:rPr lang="en-US" b="1" baseline="30000" dirty="0">
                <a:highlight>
                  <a:srgbClr val="FFFF00"/>
                </a:highlight>
              </a:rPr>
              <a:t>67 </a:t>
            </a:r>
            <a:r>
              <a:rPr lang="en-US" dirty="0">
                <a:highlight>
                  <a:srgbClr val="FFFF00"/>
                </a:highlight>
              </a:rPr>
              <a:t>Before I was afflicted I went astray,</a:t>
            </a:r>
            <a:br>
              <a:rPr lang="en-US" sz="3600" dirty="0">
                <a:highlight>
                  <a:srgbClr val="FFFF00"/>
                </a:highlight>
              </a:rPr>
            </a:br>
            <a:r>
              <a:rPr lang="en-US" dirty="0">
                <a:highlight>
                  <a:srgbClr val="FFFF00"/>
                </a:highlight>
              </a:rPr>
              <a:t>    but now I obey your word.</a:t>
            </a:r>
            <a:br>
              <a:rPr lang="en-US" sz="3600" dirty="0">
                <a:highlight>
                  <a:srgbClr val="FFFF00"/>
                </a:highlight>
              </a:rPr>
            </a:br>
            <a:r>
              <a:rPr lang="en-US" b="1" baseline="30000" dirty="0"/>
              <a:t>68 </a:t>
            </a:r>
            <a:r>
              <a:rPr lang="en-US" dirty="0"/>
              <a:t>You are good, and what you do is good;</a:t>
            </a:r>
            <a:br>
              <a:rPr lang="en-US" sz="3600" dirty="0"/>
            </a:br>
            <a:r>
              <a:rPr lang="en-US" dirty="0"/>
              <a:t>    teach me your decrees.</a:t>
            </a:r>
            <a:br>
              <a:rPr lang="en-US" sz="3600" dirty="0"/>
            </a:br>
            <a:r>
              <a:rPr lang="en-US" b="1" baseline="30000" dirty="0"/>
              <a:t>69 </a:t>
            </a:r>
            <a:r>
              <a:rPr lang="en-US" dirty="0"/>
              <a:t>Though the arrogant have smeared me with lies,</a:t>
            </a:r>
            <a:br>
              <a:rPr lang="en-US" sz="3600" dirty="0"/>
            </a:br>
            <a:r>
              <a:rPr lang="en-US" dirty="0"/>
              <a:t>    I keep your precepts with all my heart.</a:t>
            </a:r>
            <a:br>
              <a:rPr lang="en-US" sz="3600" dirty="0"/>
            </a:br>
            <a:r>
              <a:rPr lang="en-US" b="1" baseline="30000" dirty="0"/>
              <a:t>70 </a:t>
            </a:r>
            <a:r>
              <a:rPr lang="en-US" dirty="0"/>
              <a:t>Their hearts are callous and unfeeling,</a:t>
            </a:r>
            <a:br>
              <a:rPr lang="en-US" sz="3600" dirty="0"/>
            </a:br>
            <a:r>
              <a:rPr lang="en-US" dirty="0"/>
              <a:t>    but I delight in your law.</a:t>
            </a:r>
            <a:br>
              <a:rPr lang="en-US" sz="3600" dirty="0"/>
            </a:br>
            <a:r>
              <a:rPr lang="en-US" b="1" baseline="30000" dirty="0"/>
              <a:t>71 </a:t>
            </a:r>
            <a:r>
              <a:rPr lang="en-US" dirty="0">
                <a:highlight>
                  <a:srgbClr val="FFFF00"/>
                </a:highlight>
              </a:rPr>
              <a:t>It was good for me to be afflicted</a:t>
            </a:r>
            <a:br>
              <a:rPr lang="en-US" sz="3600" dirty="0">
                <a:highlight>
                  <a:srgbClr val="FFFF00"/>
                </a:highlight>
              </a:rPr>
            </a:br>
            <a:r>
              <a:rPr lang="en-US" dirty="0">
                <a:highlight>
                  <a:srgbClr val="FFFF00"/>
                </a:highlight>
              </a:rPr>
              <a:t>    so that I might learn your decrees.</a:t>
            </a:r>
            <a:br>
              <a:rPr lang="en-US" sz="3600" dirty="0">
                <a:highlight>
                  <a:srgbClr val="FFFF00"/>
                </a:highlight>
              </a:rPr>
            </a:br>
            <a:r>
              <a:rPr lang="en-US" b="1" baseline="30000" dirty="0">
                <a:highlight>
                  <a:srgbClr val="FFFF00"/>
                </a:highlight>
              </a:rPr>
              <a:t>72 </a:t>
            </a:r>
            <a:r>
              <a:rPr lang="en-US" dirty="0">
                <a:highlight>
                  <a:srgbClr val="FFFF00"/>
                </a:highlight>
              </a:rPr>
              <a:t>The law from your mouth is more precious to me</a:t>
            </a:r>
            <a:br>
              <a:rPr lang="en-US" sz="3600" dirty="0">
                <a:highlight>
                  <a:srgbClr val="FFFF00"/>
                </a:highlight>
              </a:rPr>
            </a:br>
            <a:r>
              <a:rPr lang="en-US" dirty="0">
                <a:highlight>
                  <a:srgbClr val="FFFF00"/>
                </a:highlight>
              </a:rPr>
              <a:t>    than thousands of pieces of silver and gold.</a:t>
            </a:r>
            <a:endParaRPr lang="en-US" sz="3600" dirty="0">
              <a:effectLst/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7529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43744-4CD8-BD05-1D5D-518C9E1F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>
            <a:noAutofit/>
          </a:bodyPr>
          <a:lstStyle/>
          <a:p>
            <a:pPr algn="ctr"/>
            <a:r>
              <a:rPr lang="en-US" b="1" dirty="0"/>
              <a:t>Kaph 81-88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7E140-35C7-CF70-3874-F294461AE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My soul faints with longing for your salvation,</a:t>
            </a:r>
            <a:br>
              <a:rPr lang="en-US" sz="3600" dirty="0"/>
            </a:br>
            <a:r>
              <a:rPr lang="en-US" dirty="0"/>
              <a:t>    but I have put my hope in your word.</a:t>
            </a:r>
            <a:br>
              <a:rPr lang="en-US" sz="3600" dirty="0"/>
            </a:br>
            <a:r>
              <a:rPr lang="en-US" b="1" baseline="30000" dirty="0"/>
              <a:t>82 </a:t>
            </a:r>
            <a:r>
              <a:rPr lang="en-US" dirty="0"/>
              <a:t>My eyes fail, looking for your promise;</a:t>
            </a:r>
            <a:br>
              <a:rPr lang="en-US" sz="3600" dirty="0"/>
            </a:br>
            <a:r>
              <a:rPr lang="en-US" dirty="0"/>
              <a:t>    I say, “When will you comfort me?”</a:t>
            </a:r>
            <a:br>
              <a:rPr lang="en-US" sz="3600" dirty="0"/>
            </a:br>
            <a:r>
              <a:rPr lang="en-US" b="1" baseline="30000" dirty="0"/>
              <a:t>83 </a:t>
            </a:r>
            <a:r>
              <a:rPr lang="en-US" dirty="0"/>
              <a:t>Though I am like a wineskin in the smoke,</a:t>
            </a:r>
            <a:br>
              <a:rPr lang="en-US" sz="3600" dirty="0"/>
            </a:br>
            <a:r>
              <a:rPr lang="en-US" dirty="0"/>
              <a:t>    I do not forget your decrees.</a:t>
            </a:r>
            <a:br>
              <a:rPr lang="en-US" sz="3600" dirty="0"/>
            </a:br>
            <a:r>
              <a:rPr lang="en-US" b="1" baseline="30000" dirty="0"/>
              <a:t>84 </a:t>
            </a:r>
            <a:r>
              <a:rPr lang="en-US" dirty="0"/>
              <a:t>How long must your servant wait?</a:t>
            </a:r>
            <a:br>
              <a:rPr lang="en-US" sz="3600" dirty="0"/>
            </a:br>
            <a:r>
              <a:rPr lang="en-US" dirty="0"/>
              <a:t>    When will you punish my persecutors?</a:t>
            </a:r>
            <a:br>
              <a:rPr lang="en-US" sz="3600" dirty="0"/>
            </a:br>
            <a:r>
              <a:rPr lang="en-US" b="1" baseline="30000" dirty="0"/>
              <a:t>85 </a:t>
            </a:r>
            <a:r>
              <a:rPr lang="en-US" dirty="0"/>
              <a:t>The arrogant dig pits to trap me,</a:t>
            </a:r>
            <a:br>
              <a:rPr lang="en-US" sz="3600" dirty="0"/>
            </a:br>
            <a:r>
              <a:rPr lang="en-US" dirty="0"/>
              <a:t>    contrary to your law.</a:t>
            </a:r>
            <a:br>
              <a:rPr lang="en-US" sz="3600" dirty="0"/>
            </a:br>
            <a:r>
              <a:rPr lang="en-US" b="1" baseline="30000" dirty="0"/>
              <a:t>86 </a:t>
            </a:r>
            <a:r>
              <a:rPr lang="en-US" dirty="0">
                <a:highlight>
                  <a:srgbClr val="FFFF00"/>
                </a:highlight>
              </a:rPr>
              <a:t>All your commands are trustworthy;</a:t>
            </a:r>
            <a:br>
              <a:rPr lang="en-US" sz="3600" dirty="0">
                <a:highlight>
                  <a:srgbClr val="FFFF00"/>
                </a:highlight>
              </a:rPr>
            </a:br>
            <a:r>
              <a:rPr lang="en-US" dirty="0">
                <a:highlight>
                  <a:srgbClr val="FFFF00"/>
                </a:highlight>
              </a:rPr>
              <a:t>    help me, for I am being persecuted without cause.</a:t>
            </a:r>
            <a:br>
              <a:rPr lang="en-US" sz="3600" dirty="0">
                <a:highlight>
                  <a:srgbClr val="FFFF00"/>
                </a:highlight>
              </a:rPr>
            </a:br>
            <a:r>
              <a:rPr lang="en-US" b="1" baseline="30000" dirty="0">
                <a:highlight>
                  <a:srgbClr val="FFFF00"/>
                </a:highlight>
              </a:rPr>
              <a:t>87 </a:t>
            </a:r>
            <a:r>
              <a:rPr lang="en-US" dirty="0">
                <a:highlight>
                  <a:srgbClr val="FFFF00"/>
                </a:highlight>
              </a:rPr>
              <a:t>They almost wiped me from the earth,</a:t>
            </a:r>
            <a:br>
              <a:rPr lang="en-US" sz="3600" dirty="0">
                <a:highlight>
                  <a:srgbClr val="FFFF00"/>
                </a:highlight>
              </a:rPr>
            </a:br>
            <a:r>
              <a:rPr lang="en-US" dirty="0">
                <a:highlight>
                  <a:srgbClr val="FFFF00"/>
                </a:highlight>
              </a:rPr>
              <a:t>    but I have not forsaken your precepts.</a:t>
            </a:r>
            <a:br>
              <a:rPr lang="en-US" sz="3600" dirty="0">
                <a:highlight>
                  <a:srgbClr val="FFFF00"/>
                </a:highlight>
              </a:rPr>
            </a:br>
            <a:r>
              <a:rPr lang="en-US" b="1" baseline="30000" dirty="0">
                <a:highlight>
                  <a:srgbClr val="FFFF00"/>
                </a:highlight>
              </a:rPr>
              <a:t>88 </a:t>
            </a:r>
            <a:r>
              <a:rPr lang="en-US" dirty="0">
                <a:highlight>
                  <a:srgbClr val="FFFF00"/>
                </a:highlight>
              </a:rPr>
              <a:t>In your unfailing love preserve my life,</a:t>
            </a:r>
            <a:br>
              <a:rPr lang="en-US" sz="3600" dirty="0">
                <a:highlight>
                  <a:srgbClr val="FFFF00"/>
                </a:highlight>
              </a:rPr>
            </a:br>
            <a:r>
              <a:rPr lang="en-US" dirty="0">
                <a:highlight>
                  <a:srgbClr val="FFFF00"/>
                </a:highlight>
              </a:rPr>
              <a:t>    that I may obey the statutes of your mouth.</a:t>
            </a:r>
            <a:endParaRPr lang="en-US" sz="3600" dirty="0">
              <a:effectLst/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945945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43744-4CD8-BD05-1D5D-518C9E1F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>
            <a:noAutofit/>
          </a:bodyPr>
          <a:lstStyle/>
          <a:p>
            <a:pPr algn="ctr"/>
            <a:r>
              <a:rPr lang="en-US" b="1" dirty="0"/>
              <a:t>Mem 97-104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7E140-35C7-CF70-3874-F294461AE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highlight>
                  <a:srgbClr val="FFFF00"/>
                </a:highlight>
              </a:rPr>
              <a:t>Oh, how I love your law!</a:t>
            </a:r>
            <a:br>
              <a:rPr lang="en-US" sz="3600" dirty="0">
                <a:highlight>
                  <a:srgbClr val="FFFF00"/>
                </a:highlight>
              </a:rPr>
            </a:br>
            <a:r>
              <a:rPr lang="en-US" dirty="0">
                <a:highlight>
                  <a:srgbClr val="FFFF00"/>
                </a:highlight>
              </a:rPr>
              <a:t>    I meditate on it all day long.</a:t>
            </a:r>
            <a:br>
              <a:rPr lang="en-US" sz="3600" dirty="0">
                <a:highlight>
                  <a:srgbClr val="FFFF00"/>
                </a:highlight>
              </a:rPr>
            </a:br>
            <a:r>
              <a:rPr lang="en-US" b="1" baseline="30000" dirty="0"/>
              <a:t>98 </a:t>
            </a:r>
            <a:r>
              <a:rPr lang="en-US" dirty="0"/>
              <a:t>Your commands are always with me</a:t>
            </a:r>
            <a:br>
              <a:rPr lang="en-US" sz="3600" dirty="0"/>
            </a:br>
            <a:r>
              <a:rPr lang="en-US" dirty="0"/>
              <a:t>    and make me wiser than my enemies.</a:t>
            </a:r>
            <a:br>
              <a:rPr lang="en-US" sz="3600" dirty="0"/>
            </a:br>
            <a:r>
              <a:rPr lang="en-US" b="1" baseline="30000" dirty="0"/>
              <a:t>99 </a:t>
            </a:r>
            <a:r>
              <a:rPr lang="en-US" dirty="0"/>
              <a:t>I have more insight than all my teachers,</a:t>
            </a:r>
            <a:br>
              <a:rPr lang="en-US" sz="3600" dirty="0"/>
            </a:br>
            <a:r>
              <a:rPr lang="en-US" dirty="0"/>
              <a:t>    for I meditate on your statutes.</a:t>
            </a:r>
            <a:br>
              <a:rPr lang="en-US" sz="3600" dirty="0"/>
            </a:br>
            <a:r>
              <a:rPr lang="en-US" b="1" baseline="30000" dirty="0"/>
              <a:t>100 </a:t>
            </a:r>
            <a:r>
              <a:rPr lang="en-US" dirty="0"/>
              <a:t>I have more understanding than the elders,</a:t>
            </a:r>
            <a:br>
              <a:rPr lang="en-US" sz="3600" dirty="0"/>
            </a:br>
            <a:r>
              <a:rPr lang="en-US" dirty="0"/>
              <a:t>    for I obey your precepts.</a:t>
            </a:r>
            <a:br>
              <a:rPr lang="en-US" sz="3600" dirty="0"/>
            </a:br>
            <a:r>
              <a:rPr lang="en-US" b="1" baseline="30000" dirty="0"/>
              <a:t>101 </a:t>
            </a:r>
            <a:r>
              <a:rPr lang="en-US" dirty="0">
                <a:highlight>
                  <a:srgbClr val="FFFF00"/>
                </a:highlight>
              </a:rPr>
              <a:t>I have kept my feet from every evil path</a:t>
            </a:r>
            <a:br>
              <a:rPr lang="en-US" sz="3600" dirty="0">
                <a:highlight>
                  <a:srgbClr val="FFFF00"/>
                </a:highlight>
              </a:rPr>
            </a:br>
            <a:r>
              <a:rPr lang="en-US" dirty="0">
                <a:highlight>
                  <a:srgbClr val="FFFF00"/>
                </a:highlight>
              </a:rPr>
              <a:t>    so that I might obey your word.</a:t>
            </a:r>
            <a:br>
              <a:rPr lang="en-US" sz="3600" dirty="0">
                <a:highlight>
                  <a:srgbClr val="FFFF00"/>
                </a:highlight>
              </a:rPr>
            </a:br>
            <a:r>
              <a:rPr lang="en-US" b="1" baseline="30000" dirty="0"/>
              <a:t>102 </a:t>
            </a:r>
            <a:r>
              <a:rPr lang="en-US" dirty="0"/>
              <a:t>I have not departed from your laws,</a:t>
            </a:r>
            <a:br>
              <a:rPr lang="en-US" sz="3600" dirty="0"/>
            </a:br>
            <a:r>
              <a:rPr lang="en-US" dirty="0"/>
              <a:t>    for you yourself have taught me.</a:t>
            </a:r>
            <a:br>
              <a:rPr lang="en-US" sz="3600" dirty="0"/>
            </a:br>
            <a:r>
              <a:rPr lang="en-US" b="1" baseline="30000" dirty="0"/>
              <a:t>103 </a:t>
            </a:r>
            <a:r>
              <a:rPr lang="en-US" dirty="0"/>
              <a:t>How sweet are your words to my taste,</a:t>
            </a:r>
            <a:br>
              <a:rPr lang="en-US" sz="3600" dirty="0"/>
            </a:br>
            <a:r>
              <a:rPr lang="en-US" dirty="0"/>
              <a:t>    sweeter than honey to my mouth!</a:t>
            </a:r>
            <a:br>
              <a:rPr lang="en-US" sz="3600" dirty="0"/>
            </a:br>
            <a:r>
              <a:rPr lang="en-US" b="1" baseline="30000" dirty="0"/>
              <a:t>104</a:t>
            </a:r>
            <a:r>
              <a:rPr lang="en-US" b="1" baseline="30000" dirty="0">
                <a:highlight>
                  <a:srgbClr val="FFFF00"/>
                </a:highlight>
              </a:rPr>
              <a:t> </a:t>
            </a:r>
            <a:r>
              <a:rPr lang="en-US" dirty="0">
                <a:highlight>
                  <a:srgbClr val="FFFF00"/>
                </a:highlight>
              </a:rPr>
              <a:t>I gain understanding from your precepts;</a:t>
            </a:r>
            <a:br>
              <a:rPr lang="en-US" sz="3600" dirty="0">
                <a:highlight>
                  <a:srgbClr val="FFFF00"/>
                </a:highlight>
              </a:rPr>
            </a:br>
            <a:r>
              <a:rPr lang="en-US" dirty="0">
                <a:highlight>
                  <a:srgbClr val="FFFF00"/>
                </a:highlight>
              </a:rPr>
              <a:t>    therefore I hate every wrong path.</a:t>
            </a:r>
            <a:endParaRPr lang="en-US" sz="3600" dirty="0">
              <a:effectLst/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183566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43744-4CD8-BD05-1D5D-518C9E1F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>
            <a:noAutofit/>
          </a:bodyPr>
          <a:lstStyle/>
          <a:p>
            <a:pPr algn="ctr"/>
            <a:r>
              <a:rPr lang="en-US" b="1" dirty="0"/>
              <a:t>Qoph 145-152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7E140-35C7-CF70-3874-F294461AE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I call with all my heart; answer me, </a:t>
            </a:r>
            <a:r>
              <a:rPr lang="en-US" cap="small" dirty="0"/>
              <a:t>Lord</a:t>
            </a:r>
            <a:r>
              <a:rPr lang="en-US" dirty="0"/>
              <a:t>,</a:t>
            </a:r>
            <a:br>
              <a:rPr lang="en-US" sz="3600" dirty="0"/>
            </a:br>
            <a:r>
              <a:rPr lang="en-US" dirty="0"/>
              <a:t>    and I will obey your decrees.</a:t>
            </a:r>
            <a:br>
              <a:rPr lang="en-US" sz="3600" dirty="0"/>
            </a:br>
            <a:r>
              <a:rPr lang="en-US" b="1" baseline="30000" dirty="0"/>
              <a:t>146 </a:t>
            </a:r>
            <a:r>
              <a:rPr lang="en-US" dirty="0"/>
              <a:t>I call out to you; save me</a:t>
            </a:r>
            <a:br>
              <a:rPr lang="en-US" sz="3600" dirty="0"/>
            </a:br>
            <a:r>
              <a:rPr lang="en-US" dirty="0"/>
              <a:t>    and I will keep your statutes.</a:t>
            </a:r>
            <a:br>
              <a:rPr lang="en-US" sz="3600" dirty="0"/>
            </a:br>
            <a:r>
              <a:rPr lang="en-US" b="1" baseline="30000" dirty="0"/>
              <a:t>147 </a:t>
            </a:r>
            <a:r>
              <a:rPr lang="en-US" dirty="0"/>
              <a:t>I rise before dawn and cry for help;</a:t>
            </a:r>
            <a:br>
              <a:rPr lang="en-US" sz="3600" dirty="0"/>
            </a:br>
            <a:r>
              <a:rPr lang="en-US" dirty="0"/>
              <a:t>    I have put my hope in your word.</a:t>
            </a:r>
            <a:br>
              <a:rPr lang="en-US" sz="3600" dirty="0"/>
            </a:br>
            <a:r>
              <a:rPr lang="en-US" b="1" baseline="30000" dirty="0"/>
              <a:t>148</a:t>
            </a:r>
            <a:r>
              <a:rPr lang="en-US" b="1" baseline="30000" dirty="0">
                <a:highlight>
                  <a:srgbClr val="FFFF00"/>
                </a:highlight>
              </a:rPr>
              <a:t> </a:t>
            </a:r>
            <a:r>
              <a:rPr lang="en-US" dirty="0">
                <a:highlight>
                  <a:srgbClr val="FFFF00"/>
                </a:highlight>
              </a:rPr>
              <a:t>My eyes stay open through the watches of the night,</a:t>
            </a:r>
            <a:br>
              <a:rPr lang="en-US" sz="3600" dirty="0">
                <a:highlight>
                  <a:srgbClr val="FFFF00"/>
                </a:highlight>
              </a:rPr>
            </a:br>
            <a:r>
              <a:rPr lang="en-US" dirty="0">
                <a:highlight>
                  <a:srgbClr val="FFFF00"/>
                </a:highlight>
              </a:rPr>
              <a:t>    that I may meditate on your promises.</a:t>
            </a:r>
            <a:br>
              <a:rPr lang="en-US" sz="3600" dirty="0">
                <a:highlight>
                  <a:srgbClr val="FFFF00"/>
                </a:highlight>
              </a:rPr>
            </a:br>
            <a:r>
              <a:rPr lang="en-US" b="1" baseline="30000" dirty="0">
                <a:highlight>
                  <a:srgbClr val="FFFF00"/>
                </a:highlight>
              </a:rPr>
              <a:t>149 </a:t>
            </a:r>
            <a:r>
              <a:rPr lang="en-US" dirty="0">
                <a:highlight>
                  <a:srgbClr val="FFFF00"/>
                </a:highlight>
              </a:rPr>
              <a:t>Hear my voice in accordance with your love;</a:t>
            </a:r>
            <a:br>
              <a:rPr lang="en-US" sz="3600" dirty="0">
                <a:highlight>
                  <a:srgbClr val="FFFF00"/>
                </a:highlight>
              </a:rPr>
            </a:br>
            <a:r>
              <a:rPr lang="en-US" dirty="0">
                <a:highlight>
                  <a:srgbClr val="FFFF00"/>
                </a:highlight>
              </a:rPr>
              <a:t>    preserve my life, </a:t>
            </a:r>
            <a:r>
              <a:rPr lang="en-US" cap="small" dirty="0">
                <a:highlight>
                  <a:srgbClr val="FFFF00"/>
                </a:highlight>
              </a:rPr>
              <a:t>Lord</a:t>
            </a:r>
            <a:r>
              <a:rPr lang="en-US" dirty="0">
                <a:highlight>
                  <a:srgbClr val="FFFF00"/>
                </a:highlight>
              </a:rPr>
              <a:t>, according to your laws.</a:t>
            </a:r>
            <a:br>
              <a:rPr lang="en-US" sz="3600" dirty="0">
                <a:highlight>
                  <a:srgbClr val="FFFF00"/>
                </a:highlight>
              </a:rPr>
            </a:br>
            <a:r>
              <a:rPr lang="en-US" b="1" baseline="30000" dirty="0"/>
              <a:t>150 </a:t>
            </a:r>
            <a:r>
              <a:rPr lang="en-US" dirty="0"/>
              <a:t>Those who devise wicked schemes are near,</a:t>
            </a:r>
            <a:br>
              <a:rPr lang="en-US" sz="3600" dirty="0"/>
            </a:br>
            <a:r>
              <a:rPr lang="en-US" dirty="0"/>
              <a:t>    but they are far from your law.</a:t>
            </a:r>
            <a:br>
              <a:rPr lang="en-US" sz="3600" dirty="0"/>
            </a:br>
            <a:r>
              <a:rPr lang="en-US" b="1" baseline="30000" dirty="0"/>
              <a:t>151 </a:t>
            </a:r>
            <a:r>
              <a:rPr lang="en-US" dirty="0">
                <a:highlight>
                  <a:srgbClr val="FFFF00"/>
                </a:highlight>
              </a:rPr>
              <a:t>Yet you are near, </a:t>
            </a:r>
            <a:r>
              <a:rPr lang="en-US" cap="small" dirty="0">
                <a:highlight>
                  <a:srgbClr val="FFFF00"/>
                </a:highlight>
              </a:rPr>
              <a:t>Lord</a:t>
            </a:r>
            <a:r>
              <a:rPr lang="en-US" dirty="0">
                <a:highlight>
                  <a:srgbClr val="FFFF00"/>
                </a:highlight>
              </a:rPr>
              <a:t>,</a:t>
            </a:r>
            <a:br>
              <a:rPr lang="en-US" sz="3600" dirty="0">
                <a:highlight>
                  <a:srgbClr val="FFFF00"/>
                </a:highlight>
              </a:rPr>
            </a:br>
            <a:r>
              <a:rPr lang="en-US" dirty="0">
                <a:highlight>
                  <a:srgbClr val="FFFF00"/>
                </a:highlight>
              </a:rPr>
              <a:t>    and all your commands are true.</a:t>
            </a:r>
            <a:br>
              <a:rPr lang="en-US" sz="3600" dirty="0">
                <a:highlight>
                  <a:srgbClr val="FFFF00"/>
                </a:highlight>
              </a:rPr>
            </a:br>
            <a:r>
              <a:rPr lang="en-US" b="1" baseline="30000" dirty="0">
                <a:highlight>
                  <a:srgbClr val="FFFF00"/>
                </a:highlight>
              </a:rPr>
              <a:t>152 </a:t>
            </a:r>
            <a:r>
              <a:rPr lang="en-US" dirty="0">
                <a:highlight>
                  <a:srgbClr val="FFFF00"/>
                </a:highlight>
              </a:rPr>
              <a:t>Long ago I learned from your statutes</a:t>
            </a:r>
            <a:br>
              <a:rPr lang="en-US" sz="3600" dirty="0">
                <a:highlight>
                  <a:srgbClr val="FFFF00"/>
                </a:highlight>
              </a:rPr>
            </a:br>
            <a:r>
              <a:rPr lang="en-US" dirty="0">
                <a:highlight>
                  <a:srgbClr val="FFFF00"/>
                </a:highlight>
              </a:rPr>
              <a:t>    that you established them to last forever.</a:t>
            </a:r>
            <a:endParaRPr lang="en-US" sz="3600" dirty="0">
              <a:effectLst/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623927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43744-4CD8-BD05-1D5D-518C9E1F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/>
          <a:lstStyle/>
          <a:p>
            <a:pPr algn="ctr"/>
            <a:r>
              <a:rPr lang="en-US" b="1" dirty="0"/>
              <a:t>Introduction to Psalm 119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7E140-35C7-CF70-3874-F294461AE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rmAutofit/>
          </a:bodyPr>
          <a:lstStyle/>
          <a:p>
            <a:r>
              <a:rPr lang="en-US" sz="3200" dirty="0"/>
              <a:t>Longest of the Psalms ( takes about 15 minutes to read)</a:t>
            </a:r>
          </a:p>
          <a:p>
            <a:r>
              <a:rPr lang="en-US" sz="3200" dirty="0"/>
              <a:t>176 verses and 315 lines</a:t>
            </a:r>
          </a:p>
          <a:p>
            <a:r>
              <a:rPr lang="en-US" sz="3200" dirty="0"/>
              <a:t>Author – unknown, most suggest David</a:t>
            </a:r>
            <a:endParaRPr lang="en-US" dirty="0"/>
          </a:p>
          <a:p>
            <a:r>
              <a:rPr lang="en-US" sz="3200" i="1" dirty="0"/>
              <a:t>What we do know about the author for fact is he Loved and understood the value of God’s word</a:t>
            </a:r>
          </a:p>
        </p:txBody>
      </p:sp>
    </p:spTree>
    <p:extLst>
      <p:ext uri="{BB962C8B-B14F-4D97-AF65-F5344CB8AC3E}">
        <p14:creationId xmlns:p14="http://schemas.microsoft.com/office/powerpoint/2010/main" val="945423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43744-4CD8-BD05-1D5D-518C9E1F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/>
          <a:lstStyle/>
          <a:p>
            <a:pPr algn="ctr"/>
            <a:r>
              <a:rPr lang="en-US" b="1" dirty="0"/>
              <a:t>Theme of Psalm 119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7E140-35C7-CF70-3874-F294461AE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rmAutofit/>
          </a:bodyPr>
          <a:lstStyle/>
          <a:p>
            <a:r>
              <a:rPr lang="en-US" sz="3600" dirty="0"/>
              <a:t>The importance of God’s word</a:t>
            </a:r>
          </a:p>
          <a:p>
            <a:r>
              <a:rPr lang="en-US" sz="3600" dirty="0"/>
              <a:t>The many qualities of God’s word</a:t>
            </a:r>
          </a:p>
          <a:p>
            <a:r>
              <a:rPr lang="en-US" sz="3600" dirty="0"/>
              <a:t>We are to</a:t>
            </a:r>
          </a:p>
          <a:p>
            <a:pPr lvl="1"/>
            <a:r>
              <a:rPr lang="en-US" sz="3200" dirty="0"/>
              <a:t>Seek</a:t>
            </a:r>
          </a:p>
          <a:p>
            <a:pPr lvl="1"/>
            <a:r>
              <a:rPr lang="en-US" sz="3200" dirty="0"/>
              <a:t>Learn</a:t>
            </a:r>
          </a:p>
          <a:p>
            <a:pPr lvl="1"/>
            <a:r>
              <a:rPr lang="en-US" sz="3200" dirty="0"/>
              <a:t>Desire</a:t>
            </a:r>
          </a:p>
          <a:p>
            <a:pPr lvl="1"/>
            <a:r>
              <a:rPr lang="en-US" sz="3200" dirty="0"/>
              <a:t>Delight</a:t>
            </a:r>
          </a:p>
          <a:p>
            <a:pPr lvl="1"/>
            <a:r>
              <a:rPr lang="en-US" sz="3200" dirty="0"/>
              <a:t>Meditate etc. on God’s word</a:t>
            </a:r>
          </a:p>
          <a:p>
            <a:pPr lvl="1"/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08714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43744-4CD8-BD05-1D5D-518C9E1F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/>
          <a:lstStyle/>
          <a:p>
            <a:pPr algn="ctr"/>
            <a:r>
              <a:rPr lang="en-US" b="1" dirty="0"/>
              <a:t>The 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7E140-35C7-CF70-3874-F294461AE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rmAutofit/>
          </a:bodyPr>
          <a:lstStyle/>
          <a:p>
            <a:r>
              <a:rPr lang="en-US" i="1" dirty="0">
                <a:latin typeface="Helvetica" pitchFamily="2" charset="0"/>
              </a:rPr>
              <a:t>“only one to three of the verses lack some reference to God’s word”</a:t>
            </a:r>
          </a:p>
          <a:p>
            <a:r>
              <a:rPr lang="en-US" i="1" dirty="0">
                <a:effectLst/>
                <a:latin typeface="Helvetica" pitchFamily="2" charset="0"/>
              </a:rPr>
              <a:t>“Here we have set forth in inexhaustible fullness what the word of God is to a man and how a man is to behave himself in relation to it”</a:t>
            </a:r>
          </a:p>
          <a:p>
            <a:r>
              <a:rPr lang="en-US" i="1" dirty="0">
                <a:latin typeface="Helvetica" pitchFamily="2" charset="0"/>
              </a:rPr>
              <a:t>It is not something we should just be “interested” in learning.</a:t>
            </a:r>
          </a:p>
          <a:p>
            <a:pPr lvl="1"/>
            <a:r>
              <a:rPr lang="en-US" i="1" dirty="0">
                <a:effectLst/>
                <a:latin typeface="Helvetica" pitchFamily="2" charset="0"/>
              </a:rPr>
              <a:t>“The psalmist emphasizes throughout how the law or teaching of God must be sought, learned, and obeyed so that a man can find happiness, peace and well being”</a:t>
            </a:r>
            <a:endParaRPr lang="en-US" i="1" dirty="0">
              <a:latin typeface="Helvetica" pitchFamily="2" charset="0"/>
            </a:endParaRPr>
          </a:p>
          <a:p>
            <a:r>
              <a:rPr lang="en-US" i="1" dirty="0">
                <a:effectLst/>
                <a:latin typeface="Helvetica" pitchFamily="2" charset="0"/>
              </a:rPr>
              <a:t>We are to walk according to the Law of the Lord</a:t>
            </a:r>
          </a:p>
        </p:txBody>
      </p:sp>
    </p:spTree>
    <p:extLst>
      <p:ext uri="{BB962C8B-B14F-4D97-AF65-F5344CB8AC3E}">
        <p14:creationId xmlns:p14="http://schemas.microsoft.com/office/powerpoint/2010/main" val="366040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43744-4CD8-BD05-1D5D-518C9E1F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How We Need to View God’s Word!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7E140-35C7-CF70-3874-F294461AE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effectLst/>
              </a:rPr>
              <a:t>Vs 1: Blessed are those whose ways are blameless</a:t>
            </a:r>
            <a:r>
              <a:rPr lang="en-US" dirty="0"/>
              <a:t>, who WALK according to the LAW of the LORD</a:t>
            </a:r>
          </a:p>
          <a:p>
            <a:pPr>
              <a:spcBef>
                <a:spcPts val="0"/>
              </a:spcBef>
            </a:pPr>
            <a:r>
              <a:rPr lang="en-US" dirty="0">
                <a:effectLst/>
              </a:rPr>
              <a:t>Vs 47: for I DELIGHT in your COMMANDS because I LOVE THEM</a:t>
            </a:r>
          </a:p>
          <a:p>
            <a:pPr>
              <a:spcBef>
                <a:spcPts val="0"/>
              </a:spcBef>
            </a:pPr>
            <a:r>
              <a:rPr lang="en-US" dirty="0"/>
              <a:t>Vs 77: Let your COMPASSION come to me that I may LIVE, for your LAW is my DELIGHT</a:t>
            </a:r>
          </a:p>
          <a:p>
            <a:pPr>
              <a:spcBef>
                <a:spcPts val="0"/>
              </a:spcBef>
            </a:pPr>
            <a:r>
              <a:rPr lang="en-US" dirty="0"/>
              <a:t>Vs 97: Oh, how I LOVE your LAW! I MEDITATE on it all day long.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The Psalmist understands… Do we?</a:t>
            </a:r>
          </a:p>
          <a:p>
            <a:pPr>
              <a:spcBef>
                <a:spcPts val="0"/>
              </a:spcBef>
            </a:pPr>
            <a:r>
              <a:rPr lang="en-US" dirty="0"/>
              <a:t>John 1:1 Jesus is the Word</a:t>
            </a:r>
          </a:p>
          <a:p>
            <a:pPr>
              <a:spcBef>
                <a:spcPts val="0"/>
              </a:spcBef>
            </a:pPr>
            <a:r>
              <a:rPr lang="en-US" dirty="0"/>
              <a:t>John 14:8-13 We can’t pick and chose what we Love. All of it or none of it.</a:t>
            </a:r>
          </a:p>
        </p:txBody>
      </p:sp>
    </p:spTree>
    <p:extLst>
      <p:ext uri="{BB962C8B-B14F-4D97-AF65-F5344CB8AC3E}">
        <p14:creationId xmlns:p14="http://schemas.microsoft.com/office/powerpoint/2010/main" val="4287792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43744-4CD8-BD05-1D5D-518C9E1F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The Way to Understand Correctly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7E140-35C7-CF70-3874-F294461AE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>
                <a:cs typeface="Times New Roman" panose="02020603050405020304" pitchFamily="18" charset="0"/>
              </a:rPr>
              <a:t>“written for people who view their life I this world as a foreigner, they NEED God’s word to direct their way.”</a:t>
            </a:r>
          </a:p>
          <a:p>
            <a:pPr>
              <a:spcBef>
                <a:spcPts val="0"/>
              </a:spcBef>
            </a:pPr>
            <a:r>
              <a:rPr lang="en-US" sz="2400" dirty="0">
                <a:cs typeface="Times New Roman" panose="02020603050405020304" pitchFamily="18" charset="0"/>
              </a:rPr>
              <a:t>We must LOVE God’s word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cs typeface="Times New Roman" panose="02020603050405020304" pitchFamily="18" charset="0"/>
              </a:rPr>
              <a:t>“Psalms 119 is probably the greatest expression of love for God’s law to be found in the OT”</a:t>
            </a:r>
          </a:p>
          <a:p>
            <a:pPr>
              <a:spcBef>
                <a:spcPts val="0"/>
              </a:spcBef>
            </a:pPr>
            <a:r>
              <a:rPr lang="en-US" sz="2400" dirty="0">
                <a:cs typeface="Times New Roman" panose="02020603050405020304" pitchFamily="18" charset="0"/>
              </a:rPr>
              <a:t>Scripture Synonyms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cs typeface="Times New Roman" panose="02020603050405020304" pitchFamily="18" charset="0"/>
              </a:rPr>
              <a:t>Law 25x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cs typeface="Times New Roman" panose="02020603050405020304" pitchFamily="18" charset="0"/>
              </a:rPr>
              <a:t>Word 24x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cs typeface="Times New Roman" panose="02020603050405020304" pitchFamily="18" charset="0"/>
              </a:rPr>
              <a:t>Rulings or ordinances 23x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cs typeface="Times New Roman" panose="02020603050405020304" pitchFamily="18" charset="0"/>
              </a:rPr>
              <a:t>Testimonies 23x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cs typeface="Times New Roman" panose="02020603050405020304" pitchFamily="18" charset="0"/>
              </a:rPr>
              <a:t>Commandments 22x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cs typeface="Times New Roman" panose="02020603050405020304" pitchFamily="18" charset="0"/>
              </a:rPr>
              <a:t>Decrees or statues 21x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cs typeface="Times New Roman" panose="02020603050405020304" pitchFamily="18" charset="0"/>
              </a:rPr>
              <a:t>Precepts or charges 21x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cs typeface="Times New Roman" panose="02020603050405020304" pitchFamily="18" charset="0"/>
              </a:rPr>
              <a:t>Sayings, promises 19x</a:t>
            </a:r>
          </a:p>
          <a:p>
            <a:pPr lvl="1">
              <a:spcBef>
                <a:spcPts val="0"/>
              </a:spcBef>
            </a:pPr>
            <a:endParaRPr lang="en-US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920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43744-4CD8-BD05-1D5D-518C9E1F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Acrostic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7E140-35C7-CF70-3874-F294461AE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i="1" dirty="0">
                <a:effectLst/>
              </a:rPr>
              <a:t>Alphabetic style</a:t>
            </a:r>
            <a:endParaRPr lang="en-US" sz="2400" i="1" dirty="0"/>
          </a:p>
          <a:p>
            <a:pPr>
              <a:spcBef>
                <a:spcPts val="0"/>
              </a:spcBef>
            </a:pPr>
            <a:r>
              <a:rPr lang="en-US" sz="2400" i="1" dirty="0">
                <a:effectLst/>
              </a:rPr>
              <a:t>Purpose for writing this way </a:t>
            </a:r>
          </a:p>
          <a:p>
            <a:pPr lvl="1">
              <a:spcBef>
                <a:spcPts val="0"/>
              </a:spcBef>
            </a:pPr>
            <a:r>
              <a:rPr lang="en-US" sz="2000" i="1" dirty="0"/>
              <a:t>Aid memorization</a:t>
            </a:r>
          </a:p>
          <a:p>
            <a:pPr lvl="1">
              <a:spcBef>
                <a:spcPts val="0"/>
              </a:spcBef>
            </a:pPr>
            <a:r>
              <a:rPr lang="en-US" sz="2000" i="1" dirty="0">
                <a:effectLst/>
              </a:rPr>
              <a:t>Serve as a structural hint that the message is comprehensive, covering the topic from “A to Z”</a:t>
            </a:r>
          </a:p>
          <a:p>
            <a:pPr>
              <a:spcBef>
                <a:spcPts val="0"/>
              </a:spcBef>
            </a:pPr>
            <a:r>
              <a:rPr lang="en-US" sz="2400" i="1" dirty="0"/>
              <a:t>Each Letter has 8 verse to it, only 22 groups of 8 verses.</a:t>
            </a:r>
          </a:p>
          <a:p>
            <a:pPr>
              <a:spcBef>
                <a:spcPts val="0"/>
              </a:spcBef>
            </a:pPr>
            <a:r>
              <a:rPr lang="en-US" sz="2400" i="1" dirty="0"/>
              <a:t>Easy to read and each grouping has a complete meaning and purpose.</a:t>
            </a:r>
          </a:p>
          <a:p>
            <a:pPr>
              <a:spcBef>
                <a:spcPts val="0"/>
              </a:spcBef>
            </a:pPr>
            <a:r>
              <a:rPr lang="en-US" sz="2400" i="1" dirty="0"/>
              <a:t>Read them in the groups of 8 is much easier.</a:t>
            </a:r>
          </a:p>
        </p:txBody>
      </p:sp>
    </p:spTree>
    <p:extLst>
      <p:ext uri="{BB962C8B-B14F-4D97-AF65-F5344CB8AC3E}">
        <p14:creationId xmlns:p14="http://schemas.microsoft.com/office/powerpoint/2010/main" val="4065597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43744-4CD8-BD05-1D5D-518C9E1F3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Hebrew Alphabet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7E140-35C7-CF70-3874-F294461AE34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i="1" dirty="0">
                <a:effectLst/>
                <a:highlight>
                  <a:srgbClr val="FFFF00"/>
                </a:highlight>
              </a:rPr>
              <a:t>Aleph v 1-8</a:t>
            </a:r>
          </a:p>
          <a:p>
            <a:pPr>
              <a:spcBef>
                <a:spcPts val="0"/>
              </a:spcBef>
            </a:pPr>
            <a:r>
              <a:rPr lang="en-US" i="1" dirty="0">
                <a:highlight>
                  <a:srgbClr val="FFFF00"/>
                </a:highlight>
              </a:rPr>
              <a:t>Beth v 9-16</a:t>
            </a:r>
          </a:p>
          <a:p>
            <a:pPr>
              <a:spcBef>
                <a:spcPts val="0"/>
              </a:spcBef>
            </a:pPr>
            <a:r>
              <a:rPr lang="en-US" i="1" dirty="0">
                <a:effectLst/>
                <a:highlight>
                  <a:srgbClr val="FFFF00"/>
                </a:highlight>
              </a:rPr>
              <a:t>Gimel v 17-24</a:t>
            </a:r>
          </a:p>
          <a:p>
            <a:pPr>
              <a:spcBef>
                <a:spcPts val="0"/>
              </a:spcBef>
            </a:pPr>
            <a:r>
              <a:rPr lang="en-US" i="1" dirty="0"/>
              <a:t>Daleth v 25-32</a:t>
            </a:r>
          </a:p>
          <a:p>
            <a:pPr>
              <a:spcBef>
                <a:spcPts val="0"/>
              </a:spcBef>
            </a:pPr>
            <a:r>
              <a:rPr lang="en-US" i="1" dirty="0">
                <a:effectLst/>
              </a:rPr>
              <a:t>He v 33-40</a:t>
            </a:r>
          </a:p>
          <a:p>
            <a:pPr>
              <a:spcBef>
                <a:spcPts val="0"/>
              </a:spcBef>
            </a:pPr>
            <a:r>
              <a:rPr lang="en-US" i="1" dirty="0">
                <a:highlight>
                  <a:srgbClr val="FFFF00"/>
                </a:highlight>
              </a:rPr>
              <a:t>Waw v 41-48</a:t>
            </a:r>
          </a:p>
          <a:p>
            <a:pPr>
              <a:spcBef>
                <a:spcPts val="0"/>
              </a:spcBef>
            </a:pPr>
            <a:r>
              <a:rPr lang="en-US" i="1" dirty="0">
                <a:effectLst/>
              </a:rPr>
              <a:t>Zayin v 49-56</a:t>
            </a:r>
          </a:p>
          <a:p>
            <a:pPr>
              <a:spcBef>
                <a:spcPts val="0"/>
              </a:spcBef>
            </a:pPr>
            <a:r>
              <a:rPr lang="en-US" i="1" dirty="0" err="1"/>
              <a:t>Heth</a:t>
            </a:r>
            <a:r>
              <a:rPr lang="en-US" i="1" dirty="0"/>
              <a:t> v 57-64	</a:t>
            </a:r>
          </a:p>
          <a:p>
            <a:pPr>
              <a:spcBef>
                <a:spcPts val="0"/>
              </a:spcBef>
            </a:pPr>
            <a:r>
              <a:rPr lang="en-US" i="1" dirty="0" err="1">
                <a:effectLst/>
                <a:highlight>
                  <a:srgbClr val="FFFF00"/>
                </a:highlight>
              </a:rPr>
              <a:t>Teth</a:t>
            </a:r>
            <a:r>
              <a:rPr lang="en-US" i="1" dirty="0">
                <a:effectLst/>
                <a:highlight>
                  <a:srgbClr val="FFFF00"/>
                </a:highlight>
              </a:rPr>
              <a:t> v 65-72</a:t>
            </a:r>
          </a:p>
          <a:p>
            <a:pPr>
              <a:spcBef>
                <a:spcPts val="0"/>
              </a:spcBef>
            </a:pPr>
            <a:r>
              <a:rPr lang="en-US" i="1" dirty="0"/>
              <a:t>Yodh v 73-80</a:t>
            </a:r>
          </a:p>
          <a:p>
            <a:pPr>
              <a:spcBef>
                <a:spcPts val="0"/>
              </a:spcBef>
            </a:pPr>
            <a:r>
              <a:rPr lang="en-US" i="1" dirty="0">
                <a:effectLst/>
                <a:highlight>
                  <a:srgbClr val="FFFF00"/>
                </a:highlight>
              </a:rPr>
              <a:t>Kaph v 81-88</a:t>
            </a:r>
          </a:p>
          <a:p>
            <a:pPr>
              <a:spcBef>
                <a:spcPts val="0"/>
              </a:spcBef>
            </a:pPr>
            <a:endParaRPr lang="en-US" sz="1100" i="1" dirty="0">
              <a:effectLst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F817B2-D3B8-0243-2E1B-67F75BA35E0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Lamedh</a:t>
            </a: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v 89-96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i="1" dirty="0">
                <a:solidFill>
                  <a:prstClr val="black"/>
                </a:solidFill>
                <a:highlight>
                  <a:srgbClr val="FFFF00"/>
                </a:highlight>
                <a:latin typeface="Calibri" panose="020F0502020204030204"/>
              </a:rPr>
              <a:t>Mem v 97-104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Nun v 105-112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i="1" dirty="0">
                <a:solidFill>
                  <a:prstClr val="black"/>
                </a:solidFill>
                <a:latin typeface="Calibri" panose="020F0502020204030204"/>
              </a:rPr>
              <a:t>Samekh v 113-120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Ayin v 121-128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i="1" dirty="0">
                <a:solidFill>
                  <a:prstClr val="black"/>
                </a:solidFill>
                <a:latin typeface="Calibri" panose="020F0502020204030204"/>
              </a:rPr>
              <a:t>Pe v 129-136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Tsadhe</a:t>
            </a:r>
            <a:r>
              <a:rPr lang="en-US" i="1" dirty="0">
                <a:solidFill>
                  <a:prstClr val="black"/>
                </a:solidFill>
                <a:latin typeface="Calibri" panose="020F0502020204030204"/>
              </a:rPr>
              <a:t> v 137-144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Qoph v 145-152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i="1" dirty="0" err="1">
                <a:solidFill>
                  <a:prstClr val="black"/>
                </a:solidFill>
                <a:latin typeface="Calibri" panose="020F0502020204030204"/>
              </a:rPr>
              <a:t>Resh</a:t>
            </a:r>
            <a:r>
              <a:rPr lang="en-US" i="1" dirty="0">
                <a:solidFill>
                  <a:prstClr val="black"/>
                </a:solidFill>
                <a:latin typeface="Calibri" panose="020F0502020204030204"/>
              </a:rPr>
              <a:t> v 153-160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Sin/shin v 161-168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i="1" dirty="0">
                <a:solidFill>
                  <a:prstClr val="black"/>
                </a:solidFill>
                <a:latin typeface="Calibri" panose="020F0502020204030204"/>
              </a:rPr>
              <a:t>Taw v 169-176</a:t>
            </a:r>
            <a:endParaRPr kumimoji="0" lang="en-US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1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233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43744-4CD8-BD05-1D5D-518C9E1F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>
            <a:noAutofit/>
          </a:bodyPr>
          <a:lstStyle/>
          <a:p>
            <a:pPr algn="ctr"/>
            <a:r>
              <a:rPr lang="en-US" b="1" dirty="0"/>
              <a:t>Aleph 1-8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7E140-35C7-CF70-3874-F294461AE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  <a:latin typeface="system-ui"/>
              </a:rPr>
              <a:t>Blessed are those whose ways are blameless,</a:t>
            </a:r>
            <a:br>
              <a:rPr lang="en-US" sz="2400" dirty="0">
                <a:highlight>
                  <a:srgbClr val="FFFF00"/>
                </a:highlight>
              </a:rPr>
            </a:b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</a:rPr>
              <a:t>    </a:t>
            </a: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  <a:latin typeface="system-ui"/>
              </a:rPr>
              <a:t>who walk according to the law of the </a:t>
            </a:r>
            <a:r>
              <a:rPr lang="en-US" sz="2400" cap="small" dirty="0">
                <a:solidFill>
                  <a:srgbClr val="000000"/>
                </a:solidFill>
                <a:highlight>
                  <a:srgbClr val="FFFF00"/>
                </a:highlight>
                <a:latin typeface="system-ui"/>
              </a:rPr>
              <a:t>Lord</a:t>
            </a: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  <a:latin typeface="system-ui"/>
              </a:rPr>
              <a:t>.</a:t>
            </a:r>
            <a:br>
              <a:rPr lang="en-US" sz="2400" dirty="0">
                <a:highlight>
                  <a:srgbClr val="FFFF00"/>
                </a:highlight>
              </a:rPr>
            </a:br>
            <a:r>
              <a:rPr lang="en-US" sz="2400" b="1" baseline="30000" dirty="0">
                <a:solidFill>
                  <a:srgbClr val="000000"/>
                </a:solidFill>
                <a:highlight>
                  <a:srgbClr val="FFFF00"/>
                </a:highlight>
                <a:latin typeface="system-ui"/>
              </a:rPr>
              <a:t>2 </a:t>
            </a: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  <a:latin typeface="system-ui"/>
              </a:rPr>
              <a:t>Blessed are those who keep his statutes</a:t>
            </a:r>
            <a:br>
              <a:rPr lang="en-US" sz="2400" dirty="0">
                <a:highlight>
                  <a:srgbClr val="FFFF00"/>
                </a:highlight>
              </a:rPr>
            </a:b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</a:rPr>
              <a:t>    </a:t>
            </a: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  <a:latin typeface="system-ui"/>
              </a:rPr>
              <a:t>and seek him with all their heart—</a:t>
            </a:r>
            <a:br>
              <a:rPr lang="en-US" sz="2400" dirty="0">
                <a:highlight>
                  <a:srgbClr val="FFFF00"/>
                </a:highlight>
              </a:rPr>
            </a:br>
            <a:r>
              <a:rPr lang="en-US" sz="2400" b="1" baseline="30000" dirty="0">
                <a:solidFill>
                  <a:srgbClr val="000000"/>
                </a:solidFill>
                <a:highlight>
                  <a:srgbClr val="FFFF00"/>
                </a:highlight>
                <a:latin typeface="system-ui"/>
              </a:rPr>
              <a:t>3 </a:t>
            </a: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  <a:latin typeface="system-ui"/>
              </a:rPr>
              <a:t>they do no wrong</a:t>
            </a:r>
            <a:br>
              <a:rPr lang="en-US" sz="2400" dirty="0">
                <a:highlight>
                  <a:srgbClr val="FFFF00"/>
                </a:highlight>
              </a:rPr>
            </a:b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</a:rPr>
              <a:t>    </a:t>
            </a: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  <a:latin typeface="system-ui"/>
              </a:rPr>
              <a:t>but follow his ways.</a:t>
            </a:r>
            <a:br>
              <a:rPr lang="en-US" sz="2400" dirty="0">
                <a:highlight>
                  <a:srgbClr val="FFFF00"/>
                </a:highlight>
              </a:rPr>
            </a:br>
            <a:r>
              <a:rPr lang="en-US" sz="2400" b="1" baseline="30000" dirty="0">
                <a:solidFill>
                  <a:srgbClr val="000000"/>
                </a:solidFill>
                <a:latin typeface="system-ui"/>
              </a:rPr>
              <a:t>4 </a:t>
            </a:r>
            <a:r>
              <a:rPr lang="en-US" sz="2400" dirty="0">
                <a:solidFill>
                  <a:srgbClr val="000000"/>
                </a:solidFill>
                <a:latin typeface="system-ui"/>
              </a:rPr>
              <a:t>You have laid down precepts</a:t>
            </a:r>
            <a:br>
              <a:rPr lang="en-US" sz="2400" dirty="0"/>
            </a:b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    </a:t>
            </a:r>
            <a:r>
              <a:rPr lang="en-US" sz="2400" dirty="0">
                <a:solidFill>
                  <a:srgbClr val="000000"/>
                </a:solidFill>
                <a:latin typeface="system-ui"/>
              </a:rPr>
              <a:t>that are to be fully obeyed.</a:t>
            </a:r>
            <a:br>
              <a:rPr lang="en-US" sz="2400" dirty="0"/>
            </a:br>
            <a:r>
              <a:rPr lang="en-US" sz="2400" b="1" baseline="30000" dirty="0">
                <a:solidFill>
                  <a:srgbClr val="000000"/>
                </a:solidFill>
                <a:latin typeface="system-ui"/>
              </a:rPr>
              <a:t>5 </a:t>
            </a: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  <a:latin typeface="system-ui"/>
              </a:rPr>
              <a:t>Oh, that my ways were steadfast</a:t>
            </a:r>
            <a:br>
              <a:rPr lang="en-US" sz="2400" dirty="0">
                <a:highlight>
                  <a:srgbClr val="FFFF00"/>
                </a:highlight>
              </a:rPr>
            </a:b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</a:rPr>
              <a:t>    </a:t>
            </a: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  <a:latin typeface="system-ui"/>
              </a:rPr>
              <a:t>in obeying your decrees!</a:t>
            </a:r>
            <a:br>
              <a:rPr lang="en-US" sz="2400" dirty="0">
                <a:highlight>
                  <a:srgbClr val="FFFF00"/>
                </a:highlight>
              </a:rPr>
            </a:br>
            <a:r>
              <a:rPr lang="en-US" sz="2400" b="1" baseline="30000" dirty="0">
                <a:solidFill>
                  <a:srgbClr val="000000"/>
                </a:solidFill>
                <a:highlight>
                  <a:srgbClr val="FFFF00"/>
                </a:highlight>
                <a:latin typeface="system-ui"/>
              </a:rPr>
              <a:t>6 </a:t>
            </a: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  <a:latin typeface="system-ui"/>
              </a:rPr>
              <a:t>Then I would not be put to shame</a:t>
            </a:r>
            <a:br>
              <a:rPr lang="en-US" sz="2400" dirty="0">
                <a:highlight>
                  <a:srgbClr val="FFFF00"/>
                </a:highlight>
              </a:rPr>
            </a:b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</a:rPr>
              <a:t>    </a:t>
            </a: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  <a:latin typeface="system-ui"/>
              </a:rPr>
              <a:t>when I consider all your commands.</a:t>
            </a:r>
            <a:br>
              <a:rPr lang="en-US" sz="2400" dirty="0">
                <a:highlight>
                  <a:srgbClr val="FFFF00"/>
                </a:highlight>
              </a:rPr>
            </a:br>
            <a:r>
              <a:rPr lang="en-US" sz="2400" b="1" baseline="30000" dirty="0">
                <a:solidFill>
                  <a:srgbClr val="000000"/>
                </a:solidFill>
                <a:latin typeface="system-ui"/>
              </a:rPr>
              <a:t>7 </a:t>
            </a:r>
            <a:r>
              <a:rPr lang="en-US" sz="2400" dirty="0">
                <a:solidFill>
                  <a:srgbClr val="000000"/>
                </a:solidFill>
                <a:latin typeface="system-ui"/>
              </a:rPr>
              <a:t>I will praise you with an upright heart</a:t>
            </a:r>
            <a:br>
              <a:rPr lang="en-US" sz="2400" dirty="0"/>
            </a:b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    </a:t>
            </a:r>
            <a:r>
              <a:rPr lang="en-US" sz="2400" dirty="0">
                <a:solidFill>
                  <a:srgbClr val="000000"/>
                </a:solidFill>
                <a:latin typeface="system-ui"/>
              </a:rPr>
              <a:t>as I learn your righteous laws.</a:t>
            </a:r>
            <a:br>
              <a:rPr lang="en-US" sz="2400" dirty="0"/>
            </a:br>
            <a:r>
              <a:rPr lang="en-US" sz="2400" b="1" baseline="30000" dirty="0">
                <a:solidFill>
                  <a:srgbClr val="000000"/>
                </a:solidFill>
                <a:latin typeface="system-ui"/>
              </a:rPr>
              <a:t>8 </a:t>
            </a:r>
            <a:r>
              <a:rPr lang="en-US" sz="2400" dirty="0">
                <a:solidFill>
                  <a:srgbClr val="000000"/>
                </a:solidFill>
                <a:latin typeface="system-ui"/>
              </a:rPr>
              <a:t>I will obey your decrees;</a:t>
            </a:r>
            <a:br>
              <a:rPr lang="en-US" sz="2400" dirty="0"/>
            </a:b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    </a:t>
            </a:r>
            <a:r>
              <a:rPr lang="en-US" sz="2400" dirty="0">
                <a:solidFill>
                  <a:srgbClr val="000000"/>
                </a:solidFill>
                <a:latin typeface="system-ui"/>
              </a:rPr>
              <a:t>do not utterly forsake me</a:t>
            </a:r>
            <a:endParaRPr lang="en-US" sz="2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70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1609</TotalTime>
  <Words>1760</Words>
  <Application>Microsoft Office PowerPoint</Application>
  <PresentationFormat>Widescreen</PresentationFormat>
  <Paragraphs>90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Helvetica</vt:lpstr>
      <vt:lpstr>system-ui</vt:lpstr>
      <vt:lpstr>Times New Roman</vt:lpstr>
      <vt:lpstr>Office Theme</vt:lpstr>
      <vt:lpstr>Lesson 12 Psalm 119: The Word of God from A to Z</vt:lpstr>
      <vt:lpstr>Introduction to Psalm 119</vt:lpstr>
      <vt:lpstr>Theme of Psalm 119</vt:lpstr>
      <vt:lpstr>The Word</vt:lpstr>
      <vt:lpstr>How We Need to View God’s Word!</vt:lpstr>
      <vt:lpstr>The Way to Understand Correctly</vt:lpstr>
      <vt:lpstr>Acrostic Style</vt:lpstr>
      <vt:lpstr>Hebrew Alphabet</vt:lpstr>
      <vt:lpstr>Aleph 1-8</vt:lpstr>
      <vt:lpstr>Beth 9-16</vt:lpstr>
      <vt:lpstr>Gimel 17-24</vt:lpstr>
      <vt:lpstr>Waw 41-48</vt:lpstr>
      <vt:lpstr>Teth 65-72</vt:lpstr>
      <vt:lpstr>Kaph 81-88</vt:lpstr>
      <vt:lpstr>Mem 97-104</vt:lpstr>
      <vt:lpstr>Qoph 145-152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 Introduction to the Book of Psalms</dc:title>
  <dc:creator>Jeremiah Cox</dc:creator>
  <cp:lastModifiedBy>Mary Kate Boles</cp:lastModifiedBy>
  <cp:revision>5</cp:revision>
  <dcterms:created xsi:type="dcterms:W3CDTF">2023-12-02T19:14:04Z</dcterms:created>
  <dcterms:modified xsi:type="dcterms:W3CDTF">2024-01-31T03:39:03Z</dcterms:modified>
</cp:coreProperties>
</file>