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1"/>
  </p:normalViewPr>
  <p:slideViewPr>
    <p:cSldViewPr snapToGrid="0">
      <p:cViewPr varScale="1">
        <p:scale>
          <a:sx n="102" d="100"/>
          <a:sy n="102" d="100"/>
        </p:scale>
        <p:origin x="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2/14/24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2/14/24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2/14/24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749449"/>
            <a:ext cx="5065486" cy="2387600"/>
          </a:xfrm>
        </p:spPr>
        <p:txBody>
          <a:bodyPr>
            <a:normAutofit/>
          </a:bodyPr>
          <a:lstStyle/>
          <a:p>
            <a:r>
              <a:rPr lang="en-US" sz="4800" i="1" dirty="0"/>
              <a:t>Lesson 14</a:t>
            </a:r>
            <a:br>
              <a:rPr lang="en-US" dirty="0"/>
            </a:br>
            <a:r>
              <a:rPr lang="en-US" sz="5400" b="1" dirty="0"/>
              <a:t>The Hallelujah or Praise Psalms</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62AC396-8FF2-820B-23EC-EFC0ACC285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843CCD-CFBA-D3F1-9033-C6CAA797C2F3}"/>
              </a:ext>
            </a:extLst>
          </p:cNvPr>
          <p:cNvSpPr>
            <a:spLocks noGrp="1"/>
          </p:cNvSpPr>
          <p:nvPr>
            <p:ph type="title"/>
          </p:nvPr>
        </p:nvSpPr>
        <p:spPr>
          <a:xfrm>
            <a:off x="1756227" y="0"/>
            <a:ext cx="8815740" cy="1325563"/>
          </a:xfrm>
        </p:spPr>
        <p:txBody>
          <a:bodyPr>
            <a:normAutofit fontScale="90000"/>
          </a:bodyPr>
          <a:lstStyle/>
          <a:p>
            <a:pPr algn="ctr"/>
            <a:r>
              <a:rPr lang="en-US" sz="5400" b="1" dirty="0"/>
              <a:t>Major Themes in Psalms of Praise</a:t>
            </a:r>
          </a:p>
        </p:txBody>
      </p:sp>
      <p:sp>
        <p:nvSpPr>
          <p:cNvPr id="3" name="Content Placeholder 2">
            <a:extLst>
              <a:ext uri="{FF2B5EF4-FFF2-40B4-BE49-F238E27FC236}">
                <a16:creationId xmlns:a16="http://schemas.microsoft.com/office/drawing/2014/main" id="{F502E4E6-DBE3-3819-F4E5-3455B0FCA41F}"/>
              </a:ext>
            </a:extLst>
          </p:cNvPr>
          <p:cNvSpPr>
            <a:spLocks noGrp="1"/>
          </p:cNvSpPr>
          <p:nvPr>
            <p:ph idx="1"/>
          </p:nvPr>
        </p:nvSpPr>
        <p:spPr>
          <a:xfrm>
            <a:off x="419099" y="1840139"/>
            <a:ext cx="11353800" cy="4531632"/>
          </a:xfrm>
        </p:spPr>
        <p:txBody>
          <a:bodyPr>
            <a:noAutofit/>
          </a:bodyPr>
          <a:lstStyle/>
          <a:p>
            <a:pPr lvl="0"/>
            <a:r>
              <a:rPr lang="en-US" sz="3200" b="1" dirty="0"/>
              <a:t>Praise of God during harvest </a:t>
            </a:r>
            <a:r>
              <a:rPr lang="en-US" sz="3200" dirty="0"/>
              <a:t>– Psalms 65 and 145</a:t>
            </a:r>
          </a:p>
          <a:p>
            <a:pPr lvl="1"/>
            <a:r>
              <a:rPr lang="en-US" sz="3200" i="1" dirty="0"/>
              <a:t>“The eyes of all look expectantly to You, And You give them their food in due season. You open Your hand And satisfy the desire of every living thing.” (Psalm 145:15-16)</a:t>
            </a:r>
            <a:endParaRPr lang="en-US" sz="3200" dirty="0"/>
          </a:p>
          <a:p>
            <a:pPr lvl="0"/>
            <a:r>
              <a:rPr lang="en-US" sz="3200" b="1" dirty="0"/>
              <a:t>Praise of God looking to His action in history </a:t>
            </a:r>
            <a:r>
              <a:rPr lang="en-US" sz="3200" dirty="0"/>
              <a:t>– Psalms 105, 106, 114, 135, and 136</a:t>
            </a:r>
          </a:p>
          <a:p>
            <a:pPr lvl="1"/>
            <a:r>
              <a:rPr lang="en-US" sz="3200" i="1" dirty="0"/>
              <a:t>“‘Oh, give thanks to the LORD! Call upon His name; Make known His deeds among the peoples!” (Psalm 105:1)</a:t>
            </a:r>
            <a:endParaRPr lang="en-US" sz="3200" dirty="0"/>
          </a:p>
        </p:txBody>
      </p:sp>
    </p:spTree>
    <p:extLst>
      <p:ext uri="{BB962C8B-B14F-4D97-AF65-F5344CB8AC3E}">
        <p14:creationId xmlns:p14="http://schemas.microsoft.com/office/powerpoint/2010/main" val="1585857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A449E00-35EF-B805-48DC-1F17E09737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58B8C-9731-C58B-A56D-A60B37F8F4A2}"/>
              </a:ext>
            </a:extLst>
          </p:cNvPr>
          <p:cNvSpPr>
            <a:spLocks noGrp="1"/>
          </p:cNvSpPr>
          <p:nvPr>
            <p:ph type="title"/>
          </p:nvPr>
        </p:nvSpPr>
        <p:spPr>
          <a:xfrm>
            <a:off x="1756227" y="0"/>
            <a:ext cx="8815740" cy="1325563"/>
          </a:xfrm>
        </p:spPr>
        <p:txBody>
          <a:bodyPr>
            <a:normAutofit fontScale="90000"/>
          </a:bodyPr>
          <a:lstStyle/>
          <a:p>
            <a:pPr algn="ctr"/>
            <a:r>
              <a:rPr lang="en-US" sz="5400" b="1" dirty="0"/>
              <a:t>Major Themes in Psalms of Praise</a:t>
            </a:r>
          </a:p>
        </p:txBody>
      </p:sp>
      <p:sp>
        <p:nvSpPr>
          <p:cNvPr id="3" name="Content Placeholder 2">
            <a:extLst>
              <a:ext uri="{FF2B5EF4-FFF2-40B4-BE49-F238E27FC236}">
                <a16:creationId xmlns:a16="http://schemas.microsoft.com/office/drawing/2014/main" id="{33CF7D81-74D2-C39E-EE53-AA264F9FA388}"/>
              </a:ext>
            </a:extLst>
          </p:cNvPr>
          <p:cNvSpPr>
            <a:spLocks noGrp="1"/>
          </p:cNvSpPr>
          <p:nvPr>
            <p:ph idx="1"/>
          </p:nvPr>
        </p:nvSpPr>
        <p:spPr>
          <a:xfrm>
            <a:off x="419099" y="1840139"/>
            <a:ext cx="11353800" cy="4531632"/>
          </a:xfrm>
        </p:spPr>
        <p:txBody>
          <a:bodyPr>
            <a:noAutofit/>
          </a:bodyPr>
          <a:lstStyle/>
          <a:p>
            <a:pPr lvl="0"/>
            <a:r>
              <a:rPr lang="en-US" sz="3200" b="1" dirty="0"/>
              <a:t>Praise of God as He is approached in wors</a:t>
            </a:r>
            <a:r>
              <a:rPr lang="en-US" sz="3200" dirty="0"/>
              <a:t>hip – Psalms 24, 95, and 100</a:t>
            </a:r>
          </a:p>
          <a:p>
            <a:pPr lvl="1"/>
            <a:r>
              <a:rPr lang="en-US" sz="3200" i="1" dirty="0"/>
              <a:t>“Oh come, let us worship and bow down; Let us kneel before the LORD our Maker. For He is our God, And we are the people of His pasture, And the sheep of His hand.” (Psalm 95:6-7)</a:t>
            </a:r>
            <a:r>
              <a:rPr lang="en-US" sz="3200" dirty="0"/>
              <a:t> </a:t>
            </a:r>
            <a:endParaRPr lang="en-US" sz="3200" i="1" dirty="0"/>
          </a:p>
        </p:txBody>
      </p:sp>
    </p:spTree>
    <p:extLst>
      <p:ext uri="{BB962C8B-B14F-4D97-AF65-F5344CB8AC3E}">
        <p14:creationId xmlns:p14="http://schemas.microsoft.com/office/powerpoint/2010/main" val="693352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B7648ED-23CA-49C8-FFF6-94660B2DD9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EFF37C-DA72-7E5D-8C93-F159B1A7AAB9}"/>
              </a:ext>
            </a:extLst>
          </p:cNvPr>
          <p:cNvSpPr>
            <a:spLocks noGrp="1"/>
          </p:cNvSpPr>
          <p:nvPr>
            <p:ph type="title"/>
          </p:nvPr>
        </p:nvSpPr>
        <p:spPr>
          <a:xfrm>
            <a:off x="1756227" y="0"/>
            <a:ext cx="8815740" cy="1325563"/>
          </a:xfrm>
        </p:spPr>
        <p:txBody>
          <a:bodyPr>
            <a:normAutofit/>
          </a:bodyPr>
          <a:lstStyle/>
          <a:p>
            <a:pPr algn="ctr"/>
            <a:r>
              <a:rPr lang="en-US" sz="5400" b="1" dirty="0"/>
              <a:t>The Hallelujah Psalms</a:t>
            </a:r>
          </a:p>
        </p:txBody>
      </p:sp>
      <p:sp>
        <p:nvSpPr>
          <p:cNvPr id="3" name="Content Placeholder 2">
            <a:extLst>
              <a:ext uri="{FF2B5EF4-FFF2-40B4-BE49-F238E27FC236}">
                <a16:creationId xmlns:a16="http://schemas.microsoft.com/office/drawing/2014/main" id="{9FB8437D-E895-87F5-B674-AEA208E0F45E}"/>
              </a:ext>
            </a:extLst>
          </p:cNvPr>
          <p:cNvSpPr>
            <a:spLocks noGrp="1"/>
          </p:cNvSpPr>
          <p:nvPr>
            <p:ph idx="1"/>
          </p:nvPr>
        </p:nvSpPr>
        <p:spPr>
          <a:xfrm>
            <a:off x="419099" y="1840139"/>
            <a:ext cx="11353800" cy="4531632"/>
          </a:xfrm>
        </p:spPr>
        <p:txBody>
          <a:bodyPr>
            <a:noAutofit/>
          </a:bodyPr>
          <a:lstStyle/>
          <a:p>
            <a:pPr marL="0" lvl="0" indent="0" algn="ctr">
              <a:buNone/>
            </a:pPr>
            <a:r>
              <a:rPr lang="en-US" sz="4000" i="1" dirty="0"/>
              <a:t>Psalms 106,  111, 112, 113, 135, 146-150</a:t>
            </a:r>
          </a:p>
          <a:p>
            <a:pPr lvl="0"/>
            <a:r>
              <a:rPr lang="en-US" sz="3600" i="1" dirty="0"/>
              <a:t>Psalm 106 </a:t>
            </a:r>
            <a:r>
              <a:rPr lang="en-US" sz="3600" dirty="0"/>
              <a:t>– What things did God do that makes Him worthy of praise? What are laudable characteristics of God?</a:t>
            </a:r>
          </a:p>
          <a:p>
            <a:pPr lvl="0"/>
            <a:r>
              <a:rPr lang="en-US" sz="3600" i="1" dirty="0"/>
              <a:t>Psalm 111 </a:t>
            </a:r>
            <a:r>
              <a:rPr lang="en-US" sz="3600" dirty="0"/>
              <a:t>– What are six things for which God is praised?</a:t>
            </a:r>
          </a:p>
          <a:p>
            <a:r>
              <a:rPr lang="en-US" sz="3600" i="1" dirty="0"/>
              <a:t>Psalm 148 </a:t>
            </a:r>
            <a:r>
              <a:rPr lang="en-US" sz="3600" dirty="0"/>
              <a:t>– What do you think the Psalmist is trying to say? </a:t>
            </a:r>
            <a:endParaRPr lang="en-US" sz="3200" i="1" dirty="0"/>
          </a:p>
        </p:txBody>
      </p:sp>
    </p:spTree>
    <p:extLst>
      <p:ext uri="{BB962C8B-B14F-4D97-AF65-F5344CB8AC3E}">
        <p14:creationId xmlns:p14="http://schemas.microsoft.com/office/powerpoint/2010/main" val="18057484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E9830B4B-7652-92BB-EE4F-56FA1A7568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E03CBD-DBE4-4ED2-9527-FCB3D524D260}"/>
              </a:ext>
            </a:extLst>
          </p:cNvPr>
          <p:cNvSpPr>
            <a:spLocks noGrp="1"/>
          </p:cNvSpPr>
          <p:nvPr>
            <p:ph type="title"/>
          </p:nvPr>
        </p:nvSpPr>
        <p:spPr>
          <a:xfrm>
            <a:off x="1756227" y="0"/>
            <a:ext cx="8815740" cy="1325563"/>
          </a:xfrm>
        </p:spPr>
        <p:txBody>
          <a:bodyPr>
            <a:normAutofit/>
          </a:bodyPr>
          <a:lstStyle/>
          <a:p>
            <a:pPr algn="ctr"/>
            <a:r>
              <a:rPr lang="en-US" sz="5400" b="1" dirty="0"/>
              <a:t>Other Praise Psalms</a:t>
            </a:r>
          </a:p>
        </p:txBody>
      </p:sp>
      <p:sp>
        <p:nvSpPr>
          <p:cNvPr id="3" name="Content Placeholder 2">
            <a:extLst>
              <a:ext uri="{FF2B5EF4-FFF2-40B4-BE49-F238E27FC236}">
                <a16:creationId xmlns:a16="http://schemas.microsoft.com/office/drawing/2014/main" id="{AB9AF249-8A10-9990-2E44-46FA95C6C8CC}"/>
              </a:ext>
            </a:extLst>
          </p:cNvPr>
          <p:cNvSpPr>
            <a:spLocks noGrp="1"/>
          </p:cNvSpPr>
          <p:nvPr>
            <p:ph idx="1"/>
          </p:nvPr>
        </p:nvSpPr>
        <p:spPr>
          <a:xfrm>
            <a:off x="419099" y="1840139"/>
            <a:ext cx="11353800" cy="4531632"/>
          </a:xfrm>
        </p:spPr>
        <p:txBody>
          <a:bodyPr>
            <a:noAutofit/>
          </a:bodyPr>
          <a:lstStyle/>
          <a:p>
            <a:pPr lvl="0"/>
            <a:r>
              <a:rPr lang="en-US" sz="3600" i="1" dirty="0"/>
              <a:t>Psalm 8</a:t>
            </a:r>
            <a:r>
              <a:rPr lang="en-US" sz="3600" dirty="0"/>
              <a:t> – What do you see as the focus of the psalmist’s praise? (</a:t>
            </a:r>
            <a:r>
              <a:rPr lang="en-US" sz="3600" i="1" dirty="0"/>
              <a:t>cf. Hebrews 2:5-9</a:t>
            </a:r>
            <a:r>
              <a:rPr lang="en-US" sz="3600" dirty="0"/>
              <a:t>)</a:t>
            </a:r>
          </a:p>
          <a:p>
            <a:pPr lvl="0"/>
            <a:r>
              <a:rPr lang="en-US" sz="3600" i="1" dirty="0"/>
              <a:t>Psalm 36 </a:t>
            </a:r>
            <a:r>
              <a:rPr lang="en-US" sz="3600" dirty="0"/>
              <a:t>– What is contrasted that brings forth praise of God?</a:t>
            </a:r>
          </a:p>
          <a:p>
            <a:pPr lvl="0"/>
            <a:r>
              <a:rPr lang="en-US" sz="3600" i="1" dirty="0"/>
              <a:t>Psalm 117</a:t>
            </a:r>
            <a:r>
              <a:rPr lang="en-US" sz="3600" dirty="0"/>
              <a:t> – a call for Gentiles to praise God. (</a:t>
            </a:r>
            <a:r>
              <a:rPr lang="en-US" sz="3600" i="1" dirty="0"/>
              <a:t>cf. Romans 15:7-13</a:t>
            </a:r>
            <a:r>
              <a:rPr lang="en-US" sz="3600" dirty="0"/>
              <a:t>)</a:t>
            </a:r>
          </a:p>
          <a:p>
            <a:r>
              <a:rPr lang="en-US" sz="3600" i="1" dirty="0"/>
              <a:t>Psalm 136 </a:t>
            </a:r>
            <a:r>
              <a:rPr lang="en-US" sz="3600" dirty="0"/>
              <a:t>– What repeated statement accomplishes the purpose of this Psalm? </a:t>
            </a:r>
            <a:endParaRPr lang="en-US" sz="3600" i="1" dirty="0"/>
          </a:p>
        </p:txBody>
      </p:sp>
    </p:spTree>
    <p:extLst>
      <p:ext uri="{BB962C8B-B14F-4D97-AF65-F5344CB8AC3E}">
        <p14:creationId xmlns:p14="http://schemas.microsoft.com/office/powerpoint/2010/main" val="188155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marL="0" indent="0">
              <a:buNone/>
            </a:pPr>
            <a:r>
              <a:rPr lang="en-US" sz="3600" b="1" dirty="0"/>
              <a:t>Hallelujah – </a:t>
            </a:r>
            <a:r>
              <a:rPr lang="en-US" sz="3600" i="1" dirty="0" err="1"/>
              <a:t>hâlal</a:t>
            </a:r>
            <a:r>
              <a:rPr lang="en-US" sz="3600" dirty="0"/>
              <a:t> (praise) </a:t>
            </a:r>
            <a:r>
              <a:rPr lang="en-US" sz="3600" i="1" dirty="0" err="1"/>
              <a:t>yâh</a:t>
            </a:r>
            <a:r>
              <a:rPr lang="en-US" sz="3600" dirty="0"/>
              <a:t> (contraction for </a:t>
            </a:r>
            <a:r>
              <a:rPr lang="en-US" sz="3600" i="1" dirty="0" err="1"/>
              <a:t>yhwh</a:t>
            </a:r>
            <a:r>
              <a:rPr lang="en-US" sz="3600" dirty="0"/>
              <a:t>, the proper name of God, “LORD”) (</a:t>
            </a:r>
            <a:r>
              <a:rPr lang="en-US" sz="3600" i="1" dirty="0"/>
              <a:t>cf. Psalm 150:1</a:t>
            </a:r>
            <a:r>
              <a:rPr lang="en-US" sz="3600" dirty="0"/>
              <a:t>)</a:t>
            </a:r>
          </a:p>
          <a:p>
            <a:r>
              <a:rPr lang="en-US" sz="3600" dirty="0"/>
              <a:t>“This being a major component of worship, these psalms can be most useful in accomplishing Christian worship today.” (pg. 56)</a:t>
            </a:r>
          </a:p>
          <a:p>
            <a:r>
              <a:rPr lang="en-US" sz="3600" i="1" dirty="0"/>
              <a:t>Ephesians 5:19; Colossians 3:16; James 5:13; Hebrews 13:15</a:t>
            </a:r>
          </a:p>
          <a:p>
            <a:pPr lvl="1"/>
            <a:r>
              <a:rPr lang="en-US" sz="3600" dirty="0"/>
              <a:t>Hymn</a:t>
            </a:r>
            <a:r>
              <a:rPr lang="en-US" sz="3600" i="1" dirty="0"/>
              <a:t> – </a:t>
            </a:r>
            <a:r>
              <a:rPr lang="en-US" sz="3600" i="1" dirty="0" err="1"/>
              <a:t>hymnos</a:t>
            </a:r>
            <a:r>
              <a:rPr lang="en-US" sz="3600" dirty="0"/>
              <a:t> – “a song of praise addressed to God”</a:t>
            </a:r>
            <a:endParaRPr lang="en-US" sz="3600" i="1" dirty="0"/>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A41D0C1-F65C-C3A2-3943-85B2F76093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8F300-EBE0-CAC5-5AF8-0AA5DDFCFB17}"/>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FEBB77E6-C788-66D3-1221-D56EBBC79AE9}"/>
              </a:ext>
            </a:extLst>
          </p:cNvPr>
          <p:cNvSpPr>
            <a:spLocks noGrp="1"/>
          </p:cNvSpPr>
          <p:nvPr>
            <p:ph idx="1"/>
          </p:nvPr>
        </p:nvSpPr>
        <p:spPr>
          <a:xfrm>
            <a:off x="419099" y="1840139"/>
            <a:ext cx="11353800" cy="4531632"/>
          </a:xfrm>
        </p:spPr>
        <p:txBody>
          <a:bodyPr>
            <a:noAutofit/>
          </a:bodyPr>
          <a:lstStyle/>
          <a:p>
            <a:pPr marL="0" indent="0">
              <a:buNone/>
            </a:pPr>
            <a:r>
              <a:rPr lang="en-US" sz="3400" dirty="0"/>
              <a:t>“Sigmund Mowinckel has written, ‘The core of the hymn of praise is the consciousness of the poet and congregation that they are standing face to face with the Lord Himself, meeting the Almighty, holy and merciful God in His own place, and worshipping Him with praise and adoration . . . to express what the congregation is seeing and feeling, and to increase His glory in the world.’” (pg. 56)</a:t>
            </a:r>
          </a:p>
          <a:p>
            <a:r>
              <a:rPr lang="en-US" sz="3600" dirty="0"/>
              <a:t>An exercise toward godliness – </a:t>
            </a:r>
            <a:r>
              <a:rPr lang="en-US" sz="3600" i="1" dirty="0"/>
              <a:t>1 Timothy 4:7; 6:11</a:t>
            </a:r>
          </a:p>
          <a:p>
            <a:r>
              <a:rPr lang="en-US" sz="3600" dirty="0"/>
              <a:t>Benefit in blessing God – </a:t>
            </a:r>
            <a:r>
              <a:rPr lang="en-US" sz="3600" i="1" dirty="0"/>
              <a:t>Ephesians 1:3-14</a:t>
            </a:r>
          </a:p>
        </p:txBody>
      </p:sp>
    </p:spTree>
    <p:extLst>
      <p:ext uri="{BB962C8B-B14F-4D97-AF65-F5344CB8AC3E}">
        <p14:creationId xmlns:p14="http://schemas.microsoft.com/office/powerpoint/2010/main" val="3575403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3836E13F-2FAA-BA6A-E4FC-EAD735C2A4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C425EE-C138-AE07-F3BC-416980551E85}"/>
              </a:ext>
            </a:extLst>
          </p:cNvPr>
          <p:cNvSpPr>
            <a:spLocks noGrp="1"/>
          </p:cNvSpPr>
          <p:nvPr>
            <p:ph type="title"/>
          </p:nvPr>
        </p:nvSpPr>
        <p:spPr>
          <a:xfrm>
            <a:off x="1756227" y="0"/>
            <a:ext cx="8815740" cy="1325563"/>
          </a:xfrm>
        </p:spPr>
        <p:txBody>
          <a:bodyPr>
            <a:normAutofit/>
          </a:bodyPr>
          <a:lstStyle/>
          <a:p>
            <a:pPr algn="ctr"/>
            <a:r>
              <a:rPr lang="en-US" sz="5400" b="1" dirty="0"/>
              <a:t>5 Hebrew Words for Praise</a:t>
            </a:r>
          </a:p>
        </p:txBody>
      </p:sp>
      <p:sp>
        <p:nvSpPr>
          <p:cNvPr id="3" name="Content Placeholder 2">
            <a:extLst>
              <a:ext uri="{FF2B5EF4-FFF2-40B4-BE49-F238E27FC236}">
                <a16:creationId xmlns:a16="http://schemas.microsoft.com/office/drawing/2014/main" id="{939E2EDD-F0A2-38AB-459F-EBDCF8183871}"/>
              </a:ext>
            </a:extLst>
          </p:cNvPr>
          <p:cNvSpPr>
            <a:spLocks noGrp="1"/>
          </p:cNvSpPr>
          <p:nvPr>
            <p:ph idx="1"/>
          </p:nvPr>
        </p:nvSpPr>
        <p:spPr>
          <a:xfrm>
            <a:off x="419099" y="1840139"/>
            <a:ext cx="11353800" cy="4531632"/>
          </a:xfrm>
        </p:spPr>
        <p:txBody>
          <a:bodyPr>
            <a:noAutofit/>
          </a:bodyPr>
          <a:lstStyle/>
          <a:p>
            <a:r>
              <a:rPr lang="en-US" sz="3000" b="1" dirty="0"/>
              <a:t>Hallel</a:t>
            </a:r>
            <a:r>
              <a:rPr lang="en-US" sz="3000" dirty="0"/>
              <a:t> – “to praise, celebrate, glory, sing (praise), boast.” (Nelson’s Expository Dictionary of the Old Testament) (</a:t>
            </a:r>
            <a:r>
              <a:rPr lang="en-US" sz="3000" i="1" dirty="0"/>
              <a:t>cf. Psalm 18:3; 96:4-6</a:t>
            </a:r>
            <a:r>
              <a:rPr lang="en-US" sz="3000" dirty="0"/>
              <a:t>)</a:t>
            </a:r>
          </a:p>
          <a:p>
            <a:r>
              <a:rPr lang="en-US" sz="3000" b="1" dirty="0" err="1"/>
              <a:t>Yadah</a:t>
            </a:r>
            <a:r>
              <a:rPr lang="en-US" sz="3000" dirty="0"/>
              <a:t> – ““to give thanks, laud, praise.” (Nelson’s Expository Dictionary of the Old Testament)</a:t>
            </a:r>
            <a:r>
              <a:rPr lang="en-US" sz="3000" i="1" dirty="0"/>
              <a:t> (cf. Psalm 18:48-49; 30:11-12)</a:t>
            </a:r>
          </a:p>
          <a:p>
            <a:r>
              <a:rPr lang="en-US" sz="3000" b="1" dirty="0"/>
              <a:t>Barak</a:t>
            </a:r>
            <a:r>
              <a:rPr lang="en-US" sz="3000" dirty="0"/>
              <a:t> – “to kneel, bless, be blessed, curse.” (Nelson’s Expository Dictionary of the Old Testament) (</a:t>
            </a:r>
            <a:r>
              <a:rPr lang="en-US" sz="3000" i="1" dirty="0"/>
              <a:t>cf. Psalm 28:6-8</a:t>
            </a:r>
            <a:r>
              <a:rPr lang="en-US" sz="3000" dirty="0"/>
              <a:t>)</a:t>
            </a:r>
          </a:p>
          <a:p>
            <a:r>
              <a:rPr lang="en-US" sz="3000" b="1" dirty="0" err="1"/>
              <a:t>Shabach</a:t>
            </a:r>
            <a:r>
              <a:rPr lang="en-US" sz="3000" dirty="0"/>
              <a:t> – “properly, to address in a loud tone, i.e. (specifically) loud” (STRONG) (</a:t>
            </a:r>
            <a:r>
              <a:rPr lang="en-US" sz="3000" i="1" dirty="0"/>
              <a:t>cf. Psalm 145:4-5</a:t>
            </a:r>
            <a:r>
              <a:rPr lang="en-US" sz="3000" dirty="0"/>
              <a:t>)</a:t>
            </a:r>
          </a:p>
          <a:p>
            <a:r>
              <a:rPr lang="en-US" sz="3000" b="1" dirty="0"/>
              <a:t>Gil</a:t>
            </a:r>
            <a:r>
              <a:rPr lang="en-US" sz="3000" dirty="0"/>
              <a:t> – “to leap for joy, to rejoice” (</a:t>
            </a:r>
            <a:r>
              <a:rPr lang="en-US" sz="3000" dirty="0" err="1"/>
              <a:t>Gesenius</a:t>
            </a:r>
            <a:r>
              <a:rPr lang="en-US" sz="3000" dirty="0"/>
              <a:t>’ Hebrew-Chaldee Lexicon) (</a:t>
            </a:r>
            <a:r>
              <a:rPr lang="en-US" sz="3000" i="1" dirty="0"/>
              <a:t>cf. Psalm 14:7; 16:7-9</a:t>
            </a:r>
            <a:r>
              <a:rPr lang="en-US" sz="3000" dirty="0"/>
              <a:t>)</a:t>
            </a:r>
          </a:p>
        </p:txBody>
      </p:sp>
    </p:spTree>
    <p:extLst>
      <p:ext uri="{BB962C8B-B14F-4D97-AF65-F5344CB8AC3E}">
        <p14:creationId xmlns:p14="http://schemas.microsoft.com/office/powerpoint/2010/main" val="3112308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2A98E56-B86F-6B91-9884-9366725018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7BE5AE-0168-7EE1-47B9-50F7292711C6}"/>
              </a:ext>
            </a:extLst>
          </p:cNvPr>
          <p:cNvSpPr>
            <a:spLocks noGrp="1"/>
          </p:cNvSpPr>
          <p:nvPr>
            <p:ph type="title"/>
          </p:nvPr>
        </p:nvSpPr>
        <p:spPr>
          <a:xfrm>
            <a:off x="1756227" y="0"/>
            <a:ext cx="8815740" cy="1325563"/>
          </a:xfrm>
        </p:spPr>
        <p:txBody>
          <a:bodyPr>
            <a:normAutofit fontScale="90000"/>
          </a:bodyPr>
          <a:lstStyle/>
          <a:p>
            <a:pPr algn="ctr"/>
            <a:r>
              <a:rPr lang="en-US" sz="5400" b="1" dirty="0"/>
              <a:t>Place of Praise Hymns in the Book of Psalms</a:t>
            </a:r>
          </a:p>
        </p:txBody>
      </p:sp>
      <p:sp>
        <p:nvSpPr>
          <p:cNvPr id="3" name="Content Placeholder 2">
            <a:extLst>
              <a:ext uri="{FF2B5EF4-FFF2-40B4-BE49-F238E27FC236}">
                <a16:creationId xmlns:a16="http://schemas.microsoft.com/office/drawing/2014/main" id="{2221E4E3-7E0F-8786-2D19-499AED38B96A}"/>
              </a:ext>
            </a:extLst>
          </p:cNvPr>
          <p:cNvSpPr>
            <a:spLocks noGrp="1"/>
          </p:cNvSpPr>
          <p:nvPr>
            <p:ph idx="1"/>
          </p:nvPr>
        </p:nvSpPr>
        <p:spPr>
          <a:xfrm>
            <a:off x="419099" y="1840139"/>
            <a:ext cx="11353800" cy="4531632"/>
          </a:xfrm>
        </p:spPr>
        <p:txBody>
          <a:bodyPr>
            <a:noAutofit/>
          </a:bodyPr>
          <a:lstStyle/>
          <a:p>
            <a:pPr lvl="0"/>
            <a:r>
              <a:rPr lang="en-US" sz="3600" dirty="0"/>
              <a:t>“C. Hassell Bullock observes, ‘The emotional disposition of the Psalter alternates between praise and lament, but the nature of the Psalter is such that the power of gravitation is in the direction of praise.’” (pg. 56)</a:t>
            </a:r>
          </a:p>
          <a:p>
            <a:pPr lvl="0"/>
            <a:r>
              <a:rPr lang="en-US" sz="3600" i="1" dirty="0"/>
              <a:t>James 5:13 </a:t>
            </a:r>
            <a:r>
              <a:rPr lang="en-US" sz="3600" dirty="0"/>
              <a:t>encapsulates this concept.</a:t>
            </a:r>
          </a:p>
          <a:p>
            <a:pPr lvl="0"/>
            <a:r>
              <a:rPr lang="en-US" sz="3600" dirty="0"/>
              <a:t>Cheerful – </a:t>
            </a:r>
            <a:r>
              <a:rPr lang="en-US" sz="3600" i="1" dirty="0" err="1"/>
              <a:t>euthymeo</a:t>
            </a:r>
            <a:r>
              <a:rPr lang="en-US" sz="3600" i="1" dirty="0"/>
              <a:t>̄</a:t>
            </a:r>
            <a:r>
              <a:rPr lang="en-US" sz="3600" dirty="0"/>
              <a:t> – </a:t>
            </a:r>
            <a:r>
              <a:rPr lang="en-US" sz="3600" i="1" dirty="0" err="1"/>
              <a:t>eu</a:t>
            </a:r>
            <a:r>
              <a:rPr lang="en-US" sz="3600" dirty="0"/>
              <a:t>, “well,” </a:t>
            </a:r>
            <a:r>
              <a:rPr lang="en-US" sz="3600" i="1" dirty="0" err="1"/>
              <a:t>thumos</a:t>
            </a:r>
            <a:r>
              <a:rPr lang="en-US" sz="3600" dirty="0"/>
              <a:t>, “mind or passion” (VINE) (</a:t>
            </a:r>
            <a:r>
              <a:rPr lang="en-US" sz="3600" i="1" dirty="0"/>
              <a:t>cf. Acts 27:22, 25</a:t>
            </a:r>
            <a:r>
              <a:rPr lang="en-US" sz="3600" dirty="0"/>
              <a:t>)</a:t>
            </a:r>
          </a:p>
        </p:txBody>
      </p:sp>
    </p:spTree>
    <p:extLst>
      <p:ext uri="{BB962C8B-B14F-4D97-AF65-F5344CB8AC3E}">
        <p14:creationId xmlns:p14="http://schemas.microsoft.com/office/powerpoint/2010/main" val="1569005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03413A14-F245-3568-C9B3-8C42723970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2CFC94-6BE6-1684-1457-89116ED15558}"/>
              </a:ext>
            </a:extLst>
          </p:cNvPr>
          <p:cNvSpPr>
            <a:spLocks noGrp="1"/>
          </p:cNvSpPr>
          <p:nvPr>
            <p:ph type="title"/>
          </p:nvPr>
        </p:nvSpPr>
        <p:spPr>
          <a:xfrm>
            <a:off x="1756227" y="0"/>
            <a:ext cx="8815740" cy="1325563"/>
          </a:xfrm>
        </p:spPr>
        <p:txBody>
          <a:bodyPr>
            <a:normAutofit/>
          </a:bodyPr>
          <a:lstStyle/>
          <a:p>
            <a:pPr algn="ctr"/>
            <a:r>
              <a:rPr lang="en-US" sz="5400" b="1" dirty="0"/>
              <a:t>Importance of Praising God</a:t>
            </a:r>
          </a:p>
        </p:txBody>
      </p:sp>
      <p:sp>
        <p:nvSpPr>
          <p:cNvPr id="3" name="Content Placeholder 2">
            <a:extLst>
              <a:ext uri="{FF2B5EF4-FFF2-40B4-BE49-F238E27FC236}">
                <a16:creationId xmlns:a16="http://schemas.microsoft.com/office/drawing/2014/main" id="{BC356440-FBDA-C938-523A-EFC4F6843C2B}"/>
              </a:ext>
            </a:extLst>
          </p:cNvPr>
          <p:cNvSpPr>
            <a:spLocks noGrp="1"/>
          </p:cNvSpPr>
          <p:nvPr>
            <p:ph idx="1"/>
          </p:nvPr>
        </p:nvSpPr>
        <p:spPr>
          <a:xfrm>
            <a:off x="419099" y="1840139"/>
            <a:ext cx="11353800" cy="4531632"/>
          </a:xfrm>
        </p:spPr>
        <p:txBody>
          <a:bodyPr>
            <a:noAutofit/>
          </a:bodyPr>
          <a:lstStyle/>
          <a:p>
            <a:pPr lvl="0"/>
            <a:r>
              <a:rPr lang="en-US" sz="3600" dirty="0"/>
              <a:t>We are called to praise God – </a:t>
            </a:r>
            <a:r>
              <a:rPr lang="en-US" sz="3600" i="1" dirty="0"/>
              <a:t>1 Corinthians 10:13; Ecclesiastes 12:13; Psalm 69:30-31</a:t>
            </a:r>
          </a:p>
          <a:p>
            <a:pPr lvl="0"/>
            <a:r>
              <a:rPr lang="en-US" sz="3600" dirty="0"/>
              <a:t>Praise of God elevates God, and humbles self – </a:t>
            </a:r>
            <a:r>
              <a:rPr lang="en-US" sz="3600" i="1" dirty="0"/>
              <a:t>James 4:6, 10; Psalm 50:12-15</a:t>
            </a:r>
          </a:p>
          <a:p>
            <a:pPr lvl="0"/>
            <a:r>
              <a:rPr lang="en-US" sz="3600" dirty="0"/>
              <a:t>Praise of God increases our awareness and awe of God – </a:t>
            </a:r>
            <a:r>
              <a:rPr lang="en-US" sz="3600" i="1" dirty="0"/>
              <a:t>Judges 2:10-12; Psalm 100</a:t>
            </a:r>
          </a:p>
          <a:p>
            <a:pPr lvl="0"/>
            <a:r>
              <a:rPr lang="en-US" sz="3600" dirty="0"/>
              <a:t>Praise of God fulfills our created purpose – </a:t>
            </a:r>
            <a:r>
              <a:rPr lang="en-US" sz="3600" i="1" dirty="0"/>
              <a:t>Psalm 139:14; Romans 1:20-23</a:t>
            </a:r>
          </a:p>
        </p:txBody>
      </p:sp>
    </p:spTree>
    <p:extLst>
      <p:ext uri="{BB962C8B-B14F-4D97-AF65-F5344CB8AC3E}">
        <p14:creationId xmlns:p14="http://schemas.microsoft.com/office/powerpoint/2010/main" val="2613208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0B48B17-AAE3-A384-6CA6-A46CCBF51F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06A85A-1539-61B1-CC30-41438C27B9CE}"/>
              </a:ext>
            </a:extLst>
          </p:cNvPr>
          <p:cNvSpPr>
            <a:spLocks noGrp="1"/>
          </p:cNvSpPr>
          <p:nvPr>
            <p:ph type="title"/>
          </p:nvPr>
        </p:nvSpPr>
        <p:spPr>
          <a:xfrm>
            <a:off x="1756227" y="0"/>
            <a:ext cx="8815740" cy="1325563"/>
          </a:xfrm>
        </p:spPr>
        <p:txBody>
          <a:bodyPr>
            <a:normAutofit fontScale="90000"/>
          </a:bodyPr>
          <a:lstStyle/>
          <a:p>
            <a:pPr algn="ctr"/>
            <a:r>
              <a:rPr lang="en-US" sz="5400" b="1" dirty="0"/>
              <a:t>The Content of Praise is Important</a:t>
            </a:r>
          </a:p>
        </p:txBody>
      </p:sp>
      <p:sp>
        <p:nvSpPr>
          <p:cNvPr id="3" name="Content Placeholder 2">
            <a:extLst>
              <a:ext uri="{FF2B5EF4-FFF2-40B4-BE49-F238E27FC236}">
                <a16:creationId xmlns:a16="http://schemas.microsoft.com/office/drawing/2014/main" id="{1EBFC18E-0066-1B76-147C-EF5DB81E6A38}"/>
              </a:ext>
            </a:extLst>
          </p:cNvPr>
          <p:cNvSpPr>
            <a:spLocks noGrp="1"/>
          </p:cNvSpPr>
          <p:nvPr>
            <p:ph idx="1"/>
          </p:nvPr>
        </p:nvSpPr>
        <p:spPr>
          <a:xfrm>
            <a:off x="419099" y="1840139"/>
            <a:ext cx="11353800" cy="4531632"/>
          </a:xfrm>
        </p:spPr>
        <p:txBody>
          <a:bodyPr>
            <a:noAutofit/>
          </a:bodyPr>
          <a:lstStyle/>
          <a:p>
            <a:pPr marL="0" lvl="0" indent="0">
              <a:buNone/>
            </a:pPr>
            <a:r>
              <a:rPr lang="en-US" sz="4000" b="1" dirty="0"/>
              <a:t>Two Major Categories of Praise Psalms</a:t>
            </a:r>
          </a:p>
          <a:p>
            <a:r>
              <a:rPr lang="en-US" sz="3600" b="1" dirty="0"/>
              <a:t>Declarative</a:t>
            </a:r>
            <a:r>
              <a:rPr lang="en-US" sz="3600" dirty="0"/>
              <a:t> – generic invitation to praise the Lord without much details as to why. (</a:t>
            </a:r>
            <a:r>
              <a:rPr lang="en-US" sz="3600" i="1" dirty="0"/>
              <a:t>cf. Psalm 150:1; 134:1; 100:1; 33:1</a:t>
            </a:r>
            <a:r>
              <a:rPr lang="en-US" sz="3600" dirty="0"/>
              <a:t>)</a:t>
            </a:r>
          </a:p>
          <a:p>
            <a:r>
              <a:rPr lang="en-US" sz="3600" b="1" dirty="0"/>
              <a:t>Descriptive</a:t>
            </a:r>
            <a:r>
              <a:rPr lang="en-US" sz="3600" dirty="0"/>
              <a:t> – details the cause for praise. (</a:t>
            </a:r>
            <a:r>
              <a:rPr lang="en-US" sz="3600" i="1" dirty="0"/>
              <a:t>cf. Psalm 103</a:t>
            </a:r>
            <a:r>
              <a:rPr lang="en-US" sz="3600" dirty="0"/>
              <a:t>)</a:t>
            </a:r>
          </a:p>
          <a:p>
            <a:r>
              <a:rPr lang="en-US" sz="3600" dirty="0"/>
              <a:t>Our praise may include declarative language, but must exceed it – </a:t>
            </a:r>
            <a:r>
              <a:rPr lang="en-US" sz="3600" i="1" dirty="0"/>
              <a:t>cf. 1 Peter 1:9, 12</a:t>
            </a:r>
          </a:p>
          <a:p>
            <a:pPr lvl="0"/>
            <a:endParaRPr lang="en-US" sz="3600" i="1" dirty="0"/>
          </a:p>
        </p:txBody>
      </p:sp>
    </p:spTree>
    <p:extLst>
      <p:ext uri="{BB962C8B-B14F-4D97-AF65-F5344CB8AC3E}">
        <p14:creationId xmlns:p14="http://schemas.microsoft.com/office/powerpoint/2010/main" val="518892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9464183-6A93-7507-82D8-5AD183BE32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9FD904-9C40-5F92-345A-DBB51858CD0D}"/>
              </a:ext>
            </a:extLst>
          </p:cNvPr>
          <p:cNvSpPr>
            <a:spLocks noGrp="1"/>
          </p:cNvSpPr>
          <p:nvPr>
            <p:ph type="title"/>
          </p:nvPr>
        </p:nvSpPr>
        <p:spPr>
          <a:xfrm>
            <a:off x="1756227" y="0"/>
            <a:ext cx="8815740" cy="1325563"/>
          </a:xfrm>
        </p:spPr>
        <p:txBody>
          <a:bodyPr>
            <a:normAutofit fontScale="90000"/>
          </a:bodyPr>
          <a:lstStyle/>
          <a:p>
            <a:pPr algn="ctr"/>
            <a:r>
              <a:rPr lang="en-US" sz="5400" b="1" dirty="0"/>
              <a:t>General Form of the Praise Psalms</a:t>
            </a:r>
          </a:p>
        </p:txBody>
      </p:sp>
      <p:sp>
        <p:nvSpPr>
          <p:cNvPr id="3" name="Content Placeholder 2">
            <a:extLst>
              <a:ext uri="{FF2B5EF4-FFF2-40B4-BE49-F238E27FC236}">
                <a16:creationId xmlns:a16="http://schemas.microsoft.com/office/drawing/2014/main" id="{77C57762-3CC5-E391-E961-C2EF194DABC4}"/>
              </a:ext>
            </a:extLst>
          </p:cNvPr>
          <p:cNvSpPr>
            <a:spLocks noGrp="1"/>
          </p:cNvSpPr>
          <p:nvPr>
            <p:ph idx="1"/>
          </p:nvPr>
        </p:nvSpPr>
        <p:spPr>
          <a:xfrm>
            <a:off x="419099" y="1840139"/>
            <a:ext cx="11353800" cy="4531632"/>
          </a:xfrm>
        </p:spPr>
        <p:txBody>
          <a:bodyPr>
            <a:noAutofit/>
          </a:bodyPr>
          <a:lstStyle/>
          <a:p>
            <a:pPr marL="514350" lvl="0" indent="-514350">
              <a:buFont typeface="+mj-lt"/>
              <a:buAutoNum type="arabicPeriod"/>
            </a:pPr>
            <a:r>
              <a:rPr lang="en-US" sz="3200" b="1" dirty="0"/>
              <a:t>An exhortation or call to praise or worship.</a:t>
            </a:r>
          </a:p>
          <a:p>
            <a:pPr lvl="1"/>
            <a:r>
              <a:rPr lang="en-US" sz="3200" i="1" dirty="0"/>
              <a:t>“Praise the LORD, all you Gentiles! Laud Him, all you peoples!” (Psalm 117:1)</a:t>
            </a:r>
          </a:p>
          <a:p>
            <a:pPr marL="514350" lvl="0" indent="-514350">
              <a:buFont typeface="+mj-lt"/>
              <a:buAutoNum type="arabicPeriod" startAt="2"/>
            </a:pPr>
            <a:r>
              <a:rPr lang="en-US" sz="3200" b="1" dirty="0"/>
              <a:t>Main body of the hymn.</a:t>
            </a:r>
          </a:p>
          <a:p>
            <a:pPr lvl="1"/>
            <a:r>
              <a:rPr lang="en-US" sz="3200" i="1" dirty="0"/>
              <a:t>“For His merciful kindness is great toward us, And the truth of the LORD endures forever.” (Psalm 117:2a)</a:t>
            </a:r>
          </a:p>
          <a:p>
            <a:pPr marL="514350" lvl="0" indent="-514350">
              <a:buFont typeface="+mj-lt"/>
              <a:buAutoNum type="arabicPeriod" startAt="3"/>
            </a:pPr>
            <a:r>
              <a:rPr lang="en-US" sz="3200" b="1" dirty="0"/>
              <a:t>Conclusion</a:t>
            </a:r>
          </a:p>
          <a:p>
            <a:pPr lvl="1"/>
            <a:r>
              <a:rPr lang="en-US" sz="3200" i="1" dirty="0"/>
              <a:t>“Praise the LORD!” (Psalm 117:2b) </a:t>
            </a:r>
          </a:p>
        </p:txBody>
      </p:sp>
    </p:spTree>
    <p:extLst>
      <p:ext uri="{BB962C8B-B14F-4D97-AF65-F5344CB8AC3E}">
        <p14:creationId xmlns:p14="http://schemas.microsoft.com/office/powerpoint/2010/main" val="2046784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EC6CCAC-ECC2-7E0A-49CD-8F7D1B862E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549EC4-F4B7-3950-4D31-0EFF4E869087}"/>
              </a:ext>
            </a:extLst>
          </p:cNvPr>
          <p:cNvSpPr>
            <a:spLocks noGrp="1"/>
          </p:cNvSpPr>
          <p:nvPr>
            <p:ph type="title"/>
          </p:nvPr>
        </p:nvSpPr>
        <p:spPr>
          <a:xfrm>
            <a:off x="1756227" y="0"/>
            <a:ext cx="8815740" cy="1325563"/>
          </a:xfrm>
        </p:spPr>
        <p:txBody>
          <a:bodyPr>
            <a:normAutofit fontScale="90000"/>
          </a:bodyPr>
          <a:lstStyle/>
          <a:p>
            <a:pPr algn="ctr"/>
            <a:r>
              <a:rPr lang="en-US" sz="5400" b="1" dirty="0"/>
              <a:t>Major Themes in Psalms of Praise</a:t>
            </a:r>
          </a:p>
        </p:txBody>
      </p:sp>
      <p:sp>
        <p:nvSpPr>
          <p:cNvPr id="3" name="Content Placeholder 2">
            <a:extLst>
              <a:ext uri="{FF2B5EF4-FFF2-40B4-BE49-F238E27FC236}">
                <a16:creationId xmlns:a16="http://schemas.microsoft.com/office/drawing/2014/main" id="{470E1E41-C7FB-7E33-C5F1-A682315086C1}"/>
              </a:ext>
            </a:extLst>
          </p:cNvPr>
          <p:cNvSpPr>
            <a:spLocks noGrp="1"/>
          </p:cNvSpPr>
          <p:nvPr>
            <p:ph idx="1"/>
          </p:nvPr>
        </p:nvSpPr>
        <p:spPr>
          <a:xfrm>
            <a:off x="419099" y="1840139"/>
            <a:ext cx="11353800" cy="4531632"/>
          </a:xfrm>
        </p:spPr>
        <p:txBody>
          <a:bodyPr>
            <a:noAutofit/>
          </a:bodyPr>
          <a:lstStyle/>
          <a:p>
            <a:pPr lvl="0"/>
            <a:r>
              <a:rPr lang="en-US" sz="3200" b="1" dirty="0"/>
              <a:t>Praise of God as Creator </a:t>
            </a:r>
            <a:r>
              <a:rPr lang="en-US" sz="3200" dirty="0"/>
              <a:t>– Psalms 8, 19a, 33, 104, and 136</a:t>
            </a:r>
          </a:p>
          <a:p>
            <a:pPr lvl="1"/>
            <a:r>
              <a:rPr lang="en-US" sz="3200" i="1" dirty="0"/>
              <a:t>“The heavens declare the glory of God; And the firmament shows His handiwork.” (Psalm 19:1)</a:t>
            </a:r>
            <a:endParaRPr lang="en-US" sz="3200" dirty="0"/>
          </a:p>
          <a:p>
            <a:pPr lvl="0"/>
            <a:r>
              <a:rPr lang="en-US" sz="3200" b="1" dirty="0"/>
              <a:t>Praise of God as King </a:t>
            </a:r>
            <a:r>
              <a:rPr lang="en-US" sz="3200" dirty="0"/>
              <a:t>– Psalms 47, 93, 96, 97, 98, 99</a:t>
            </a:r>
          </a:p>
          <a:p>
            <a:pPr lvl="1"/>
            <a:r>
              <a:rPr lang="en-US" sz="3200" i="1" dirty="0"/>
              <a:t>“Oh, clap your hands, all you peoples! Shout to God with the voice of triumph! For the LORD Most High is awesome; He is a great King over all the earth… Sing praises to God, sing praises! Sing praises to our King, sing praises!” (Psalm 47:1-2, 6)</a:t>
            </a:r>
            <a:endParaRPr lang="en-US" sz="3200" dirty="0"/>
          </a:p>
        </p:txBody>
      </p:sp>
    </p:spTree>
    <p:extLst>
      <p:ext uri="{BB962C8B-B14F-4D97-AF65-F5344CB8AC3E}">
        <p14:creationId xmlns:p14="http://schemas.microsoft.com/office/powerpoint/2010/main" val="392333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TotalTime>
  <Words>1060</Words>
  <Application>Microsoft Macintosh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Lesson 14 The Hallelujah or Praise Psalms</vt:lpstr>
      <vt:lpstr>Introduction</vt:lpstr>
      <vt:lpstr>Introduction</vt:lpstr>
      <vt:lpstr>5 Hebrew Words for Praise</vt:lpstr>
      <vt:lpstr>Place of Praise Hymns in the Book of Psalms</vt:lpstr>
      <vt:lpstr>Importance of Praising God</vt:lpstr>
      <vt:lpstr>The Content of Praise is Important</vt:lpstr>
      <vt:lpstr>General Form of the Praise Psalms</vt:lpstr>
      <vt:lpstr>Major Themes in Psalms of Praise</vt:lpstr>
      <vt:lpstr>Major Themes in Psalms of Praise</vt:lpstr>
      <vt:lpstr>Major Themes in Psalms of Praise</vt:lpstr>
      <vt:lpstr>The Hallelujah Psalms</vt:lpstr>
      <vt:lpstr>Other Praise Psalms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39</cp:revision>
  <dcterms:created xsi:type="dcterms:W3CDTF">2023-12-02T19:14:04Z</dcterms:created>
  <dcterms:modified xsi:type="dcterms:W3CDTF">2024-02-14T22:15:03Z</dcterms:modified>
</cp:coreProperties>
</file>