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Grid="0" snapToObjects="1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FDF91-2A3D-4B49-A1EF-AACE38CD27E3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196BD-1479-104D-9FC4-0FAE8A4EE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4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196BD-1479-104D-9FC4-0FAE8A4EEF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10AB-C498-0C42-BD6D-C4BD9BBD2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CD01F-DD7C-524E-A154-438D372BB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8072-EA8E-3B47-B46A-7E3B4315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7416-1E43-5947-AD9C-27E65407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5EB68-08F0-6343-A46B-136C505C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1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35F3-23E7-254C-A880-81291D4D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83CD7-49B2-854F-B483-E0CAD1467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704E9-420B-BE41-8E85-2F1B520F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E2603-75AA-8747-A630-E0C83142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25B6C-2712-5244-9BFB-97325FB6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A37C9-0282-A240-93EF-A7F9BFF0E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8B90D-354F-824E-8F91-7E9573777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003B-CA31-3F4A-81CC-D4207E1E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F503F-95A2-9B49-ADF7-7FBCEDF8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28612-8B63-974D-9492-9CC18C7E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8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7D12-5003-0046-A9F2-A2739994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02D1A-CD5A-2A4B-86FF-0138998D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5F3CF-45BC-FE48-BDD6-8B5AC047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A6625-1605-F040-AD66-555606F5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AEE9-9824-644A-B1B7-AFCF3E5B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11B1-1C13-8745-AC46-E023756C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AC070-680D-2643-A8D7-F84CE25E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185EE-13B2-A543-AADC-AE36CD82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39176-08E6-5E4D-8801-F7498F85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1C7E-532D-5341-B463-5BBC5BD1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2561-C8D2-5843-BCBF-CC72611D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670F2-A2A4-CE49-937A-0EAAA04C5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7860D-9D6B-084E-81E3-C66FCBB50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51485-E35F-194F-A9D6-3D3BDB98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254D4-E328-C74D-BF22-01238367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5FD6-5120-014B-8CFA-5412D1D7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EAEA-FD50-FB40-BACE-D6C50109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D413-402F-B841-B5AB-E4F19C22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8EF41-82A0-8D42-8A7B-998EABFF8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8E281-C694-5743-B29D-5CFFC0998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C6F64-5CB4-9745-9164-BC6830E45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E267A-1E91-674E-A8B7-1D624E08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EBBA2-5FC4-D94C-9A87-333551C4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3B6AB-3C48-D446-9F45-8D31D6C7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D3E9-364F-D942-8C5B-8F0F2A8E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C8DDE-8D85-7542-8A1B-E978357C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4F0DF-D869-B347-8DE5-38AF4CBC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B54DD-B380-1342-9390-FD19290E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2F0CF-6A28-1042-B42B-9CFF5A1E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50E59-3A0F-8745-931A-16289A24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08B46-6B33-EB46-A731-521D61D2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397-D78A-1E44-8503-346ABA7F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D237A-2497-E142-A2C9-D9180F938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5D05A-0A14-2F44-9399-12AD25DF1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3B6B3-AB84-8C4D-AD62-211C0486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B813D-5B12-B849-8DB4-F5E9E53C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5054B-C75E-354B-8F4F-D73B7B79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28F2-5204-BC46-8A9E-63547B1A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02119-6572-6847-9A0C-B580B9BFA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DA128-67B5-AB43-855F-B248B84B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07955-2C8C-E643-AA3F-21BD4514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1B95B-C9D0-EA46-AA64-FC582568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55C8B-4696-7045-8864-CA21CAA1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46EF4-5B4E-3640-B8C4-158561AF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1F5AC-08CF-6341-A7F6-2D6FA3EE3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508B9-8A95-5D4E-A8CD-A9B6CFDBA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2E9E2-0CA5-6D47-8EFA-5173E61D029D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EFF05-9AA1-A54E-A858-69E9C42D7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ECA8B-3C75-5A4D-9C2C-DFEEE3AC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47FF-BC53-004A-8191-1EC90C2B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0B72-E8CA-9F4A-98C4-38CD95F1D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74B83D-81BC-AC44-9C33-9BF80C4C5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9025" y="5916619"/>
            <a:ext cx="5105400" cy="7127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Philippians 4:13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C07889-5386-534A-8ADD-1F7164BA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1474790"/>
            <a:ext cx="6248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Paul Wasn’t a Philosopher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Philippians 4:13 </a:t>
            </a:r>
            <a:r>
              <a:rPr lang="en-US" sz="3600" dirty="0">
                <a:solidFill>
                  <a:schemeClr val="bg1"/>
                </a:solidFill>
              </a:rPr>
              <a:t>is not a philosophical statement.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1 Corinthians 1:17, 20; 2:1-5 </a:t>
            </a:r>
            <a:r>
              <a:rPr lang="en-US" sz="3600" dirty="0">
                <a:solidFill>
                  <a:schemeClr val="bg1"/>
                </a:solidFill>
              </a:rPr>
              <a:t>– preached, not man’s wisdom, but Christ.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Colossians 2:4-5, 8-10 </a:t>
            </a:r>
            <a:r>
              <a:rPr lang="en-US" sz="3600" dirty="0">
                <a:solidFill>
                  <a:schemeClr val="bg1"/>
                </a:solidFill>
              </a:rPr>
              <a:t>– philosophical living discouraged, faith demanded.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A192E6-E129-BD40-92FF-037BC0A96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31511"/>
            <a:ext cx="1051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Paul Wasn’t a Philosopher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Spiritual Success Requires Faith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A faith failure – </a:t>
            </a:r>
            <a:r>
              <a:rPr lang="en-US" sz="3600" dirty="0">
                <a:solidFill>
                  <a:srgbClr val="FFC000"/>
                </a:solidFill>
              </a:rPr>
              <a:t>Matthew 17:14-21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A request of an increase of faith – </a:t>
            </a:r>
            <a:r>
              <a:rPr lang="en-US" sz="3600" dirty="0">
                <a:solidFill>
                  <a:srgbClr val="FFC000"/>
                </a:solidFill>
              </a:rPr>
              <a:t>Luke 17:5-6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Romans 10:17 </a:t>
            </a:r>
            <a:r>
              <a:rPr lang="en-US" sz="3600" dirty="0">
                <a:solidFill>
                  <a:schemeClr val="bg1"/>
                </a:solidFill>
              </a:rPr>
              <a:t>– faith comes from God’s word.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2 Timothy 3:16-17 </a:t>
            </a:r>
            <a:r>
              <a:rPr lang="en-US" sz="3600" dirty="0">
                <a:solidFill>
                  <a:schemeClr val="bg1"/>
                </a:solidFill>
              </a:rPr>
              <a:t>– God’s word equips us to do His will.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Ephesians 2:10; Romans 6:13 </a:t>
            </a:r>
            <a:r>
              <a:rPr lang="en-US" sz="3600" dirty="0">
                <a:solidFill>
                  <a:schemeClr val="bg1"/>
                </a:solidFill>
              </a:rPr>
              <a:t>– We are God’s instruments.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10F9A7C-2D76-784D-81E2-FAFEFD2A0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31511"/>
            <a:ext cx="1051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9D50F-5976-D164-949C-99F375AC1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9" y="-162177"/>
            <a:ext cx="10178381" cy="20528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Knowing, but Not Knowing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Such strength received </a:t>
            </a:r>
            <a:r>
              <a:rPr lang="en-US" sz="3600" i="1" dirty="0">
                <a:solidFill>
                  <a:schemeClr val="bg1"/>
                </a:solidFill>
              </a:rPr>
              <a:t>“through Christ” </a:t>
            </a:r>
            <a:r>
              <a:rPr lang="en-US" sz="3600" dirty="0">
                <a:solidFill>
                  <a:schemeClr val="bg1"/>
                </a:solidFill>
              </a:rPr>
              <a:t>involves more than mere knowledge of His will. It requires being united with Him in all things. It is allowing Christ to take over.</a:t>
            </a:r>
          </a:p>
          <a:p>
            <a:r>
              <a:rPr lang="en-US" sz="3600" dirty="0">
                <a:solidFill>
                  <a:schemeClr val="bg1"/>
                </a:solidFill>
              </a:rPr>
              <a:t>EX: </a:t>
            </a:r>
            <a:r>
              <a:rPr lang="en-US" sz="3600" dirty="0">
                <a:solidFill>
                  <a:srgbClr val="FFC000"/>
                </a:solidFill>
              </a:rPr>
              <a:t>1 Corinthians 8:1-3 </a:t>
            </a:r>
            <a:r>
              <a:rPr lang="en-US" sz="3600" dirty="0">
                <a:solidFill>
                  <a:schemeClr val="bg1"/>
                </a:solidFill>
              </a:rPr>
              <a:t>– knows nothing.</a:t>
            </a:r>
          </a:p>
          <a:p>
            <a:r>
              <a:rPr lang="en-US" sz="3600" dirty="0">
                <a:solidFill>
                  <a:schemeClr val="bg1"/>
                </a:solidFill>
              </a:rPr>
              <a:t>The strength needed to </a:t>
            </a:r>
            <a:r>
              <a:rPr lang="en-US" sz="3600" i="1" dirty="0">
                <a:solidFill>
                  <a:schemeClr val="bg1"/>
                </a:solidFill>
              </a:rPr>
              <a:t>“do all things” </a:t>
            </a:r>
            <a:r>
              <a:rPr lang="en-US" sz="3600" dirty="0">
                <a:solidFill>
                  <a:schemeClr val="bg1"/>
                </a:solidFill>
              </a:rPr>
              <a:t>is found when we let Christ take over our lives – </a:t>
            </a:r>
            <a:r>
              <a:rPr lang="en-US" sz="3600" dirty="0">
                <a:solidFill>
                  <a:srgbClr val="FFC000"/>
                </a:solidFill>
              </a:rPr>
              <a:t>Matthew 11:29; Galatians 2:20</a:t>
            </a:r>
          </a:p>
        </p:txBody>
      </p:sp>
    </p:spTree>
    <p:extLst>
      <p:ext uri="{BB962C8B-B14F-4D97-AF65-F5344CB8AC3E}">
        <p14:creationId xmlns:p14="http://schemas.microsoft.com/office/powerpoint/2010/main" val="18890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rgbClr val="FFC000"/>
                </a:solidFill>
              </a:rPr>
              <a:t>Knowing, but Not Knowing</a:t>
            </a:r>
          </a:p>
          <a:p>
            <a:pPr marL="0" indent="0">
              <a:buNone/>
            </a:pPr>
            <a:r>
              <a:rPr lang="en-US" sz="4300" b="1" dirty="0">
                <a:solidFill>
                  <a:schemeClr val="bg1"/>
                </a:solidFill>
              </a:rPr>
              <a:t>Unity with Christ is Essential </a:t>
            </a:r>
            <a:r>
              <a:rPr lang="en-US" sz="4300" dirty="0">
                <a:solidFill>
                  <a:schemeClr val="bg1"/>
                </a:solidFill>
              </a:rPr>
              <a:t>(</a:t>
            </a:r>
            <a:r>
              <a:rPr lang="en-US" sz="4300" dirty="0">
                <a:solidFill>
                  <a:srgbClr val="FFC000"/>
                </a:solidFill>
              </a:rPr>
              <a:t>Philippians 4</a:t>
            </a:r>
            <a:r>
              <a:rPr lang="en-US" sz="4300" dirty="0">
                <a:solidFill>
                  <a:schemeClr val="bg1"/>
                </a:solidFill>
              </a:rPr>
              <a:t>)</a:t>
            </a:r>
          </a:p>
          <a:p>
            <a:r>
              <a:rPr lang="en-US" sz="3900" dirty="0">
                <a:solidFill>
                  <a:schemeClr val="bg1"/>
                </a:solidFill>
              </a:rPr>
              <a:t>Heavenly Citizenship – </a:t>
            </a:r>
            <a:r>
              <a:rPr lang="en-US" sz="3900" dirty="0">
                <a:solidFill>
                  <a:srgbClr val="FFC000"/>
                </a:solidFill>
              </a:rPr>
              <a:t>3:20-4:1</a:t>
            </a:r>
          </a:p>
          <a:p>
            <a:r>
              <a:rPr lang="en-US" sz="3900" dirty="0">
                <a:solidFill>
                  <a:schemeClr val="bg1"/>
                </a:solidFill>
              </a:rPr>
              <a:t>Joy in Matters Pertaining to the Lord – (</a:t>
            </a:r>
            <a:r>
              <a:rPr lang="en-US" sz="3900" dirty="0">
                <a:solidFill>
                  <a:srgbClr val="FFC000"/>
                </a:solidFill>
              </a:rPr>
              <a:t>v. 4</a:t>
            </a:r>
            <a:r>
              <a:rPr lang="en-US" sz="3900" dirty="0">
                <a:solidFill>
                  <a:schemeClr val="bg1"/>
                </a:solidFill>
              </a:rPr>
              <a:t>)</a:t>
            </a:r>
          </a:p>
          <a:p>
            <a:r>
              <a:rPr lang="en-US" sz="3900" dirty="0">
                <a:solidFill>
                  <a:schemeClr val="bg1"/>
                </a:solidFill>
              </a:rPr>
              <a:t>Forbearance with Others in Anticipation of His Coming –       (</a:t>
            </a:r>
            <a:r>
              <a:rPr lang="en-US" sz="3900" dirty="0">
                <a:solidFill>
                  <a:srgbClr val="FFC000"/>
                </a:solidFill>
              </a:rPr>
              <a:t>v. 5</a:t>
            </a:r>
            <a:r>
              <a:rPr lang="en-US" sz="3900" dirty="0">
                <a:solidFill>
                  <a:schemeClr val="bg1"/>
                </a:solidFill>
              </a:rPr>
              <a:t>)</a:t>
            </a:r>
          </a:p>
          <a:p>
            <a:r>
              <a:rPr lang="en-US" sz="3900" dirty="0">
                <a:solidFill>
                  <a:schemeClr val="bg1"/>
                </a:solidFill>
              </a:rPr>
              <a:t>Prayerful Living – (</a:t>
            </a:r>
            <a:r>
              <a:rPr lang="en-US" sz="3900" dirty="0">
                <a:solidFill>
                  <a:srgbClr val="FFC000"/>
                </a:solidFill>
              </a:rPr>
              <a:t>vv. 6-7</a:t>
            </a:r>
            <a:r>
              <a:rPr lang="en-US" sz="3900" dirty="0">
                <a:solidFill>
                  <a:schemeClr val="bg1"/>
                </a:solidFill>
              </a:rPr>
              <a:t>)</a:t>
            </a:r>
          </a:p>
          <a:p>
            <a:r>
              <a:rPr lang="en-US" sz="3900" dirty="0">
                <a:solidFill>
                  <a:schemeClr val="bg1"/>
                </a:solidFill>
              </a:rPr>
              <a:t>Meditation On and Doing the Things of the Lord– (</a:t>
            </a:r>
            <a:r>
              <a:rPr lang="en-US" sz="3900" dirty="0">
                <a:solidFill>
                  <a:srgbClr val="FFC000"/>
                </a:solidFill>
              </a:rPr>
              <a:t>vv. 8-9</a:t>
            </a:r>
            <a:r>
              <a:rPr lang="en-US" sz="3900" dirty="0">
                <a:solidFill>
                  <a:schemeClr val="bg1"/>
                </a:solidFill>
              </a:rPr>
              <a:t>)</a:t>
            </a:r>
          </a:p>
          <a:p>
            <a:r>
              <a:rPr lang="en-US" sz="3900" dirty="0">
                <a:solidFill>
                  <a:schemeClr val="bg1"/>
                </a:solidFill>
              </a:rPr>
              <a:t>Joy in Spiritual Matters of the Lord – (</a:t>
            </a:r>
            <a:r>
              <a:rPr lang="en-US" sz="3900" dirty="0">
                <a:solidFill>
                  <a:srgbClr val="FFC000"/>
                </a:solidFill>
              </a:rPr>
              <a:t>vv. 10, 14-20</a:t>
            </a:r>
            <a:r>
              <a:rPr lang="en-US" sz="39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84CCC-E1D1-2A08-7DA2-98B3F1B8D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9" y="-162177"/>
            <a:ext cx="10178381" cy="20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True Commitment is the Key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rgbClr val="FFC000"/>
                </a:solidFill>
              </a:rPr>
              <a:t>Mark 8:34-37 </a:t>
            </a:r>
            <a:r>
              <a:rPr lang="en-US" sz="3600" dirty="0">
                <a:solidFill>
                  <a:schemeClr val="bg1"/>
                </a:solidFill>
              </a:rPr>
              <a:t>– We must value the things of Christ above all else, even our own lives.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Jesus is essentially telling us to “put all our eggs in one basket.”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AC4147-34BA-A942-B252-B92A716B8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5250"/>
            <a:ext cx="1051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True Commitment is the Key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Paul Could Do because He Was Committed 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He was not a casual Christian.</a:t>
            </a:r>
          </a:p>
          <a:p>
            <a:r>
              <a:rPr lang="en-US" sz="3600" dirty="0">
                <a:solidFill>
                  <a:schemeClr val="bg1"/>
                </a:solidFill>
              </a:rPr>
              <a:t>He counted all things loss to gain Christ – </a:t>
            </a:r>
            <a:r>
              <a:rPr lang="en-US" sz="3600" dirty="0">
                <a:solidFill>
                  <a:srgbClr val="FFC000"/>
                </a:solidFill>
              </a:rPr>
              <a:t>Philippians 3:7-8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5DD7986-93C6-2F46-BD4E-C70A59AD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5250"/>
            <a:ext cx="1051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74B83D-81BC-AC44-9C33-9BF80C4C5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9025" y="5916619"/>
            <a:ext cx="5105400" cy="7127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Philippians 4:13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C07889-5386-534A-8ADD-1F7164BA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1474790"/>
            <a:ext cx="6248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328</Words>
  <Application>Microsoft Macintosh PowerPoint</Application>
  <PresentationFormat>Widescreen</PresentationFormat>
  <Paragraphs>33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Do...</dc:title>
  <dc:creator>Jeremiah Cox</dc:creator>
  <cp:lastModifiedBy>Jeremiah Cox</cp:lastModifiedBy>
  <cp:revision>18</cp:revision>
  <dcterms:created xsi:type="dcterms:W3CDTF">2019-02-18T18:50:55Z</dcterms:created>
  <dcterms:modified xsi:type="dcterms:W3CDTF">2024-02-17T16:59:31Z</dcterms:modified>
</cp:coreProperties>
</file>