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0" r:id="rId8"/>
    <p:sldId id="267" r:id="rId9"/>
    <p:sldId id="261" r:id="rId10"/>
    <p:sldId id="268" r:id="rId11"/>
    <p:sldId id="269" r:id="rId12"/>
    <p:sldId id="270" r:id="rId13"/>
    <p:sldId id="271" r:id="rId14"/>
    <p:sldId id="272" r:id="rId15"/>
    <p:sldId id="273" r:id="rId16"/>
    <p:sldId id="274" r:id="rId17"/>
    <p:sldId id="275"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2/17/2024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2/17/2024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4155849"/>
            <a:ext cx="5065486" cy="2387600"/>
          </a:xfrm>
        </p:spPr>
        <p:txBody>
          <a:bodyPr>
            <a:normAutofit fontScale="90000"/>
          </a:bodyPr>
          <a:lstStyle/>
          <a:p>
            <a:r>
              <a:rPr lang="en-US" sz="4900" i="1" dirty="0"/>
              <a:t>Lesson 15</a:t>
            </a:r>
            <a:br>
              <a:rPr lang="en-US" dirty="0"/>
            </a:br>
            <a:r>
              <a:rPr lang="en-US" dirty="0"/>
              <a:t>The </a:t>
            </a:r>
            <a:r>
              <a:rPr lang="en-US" b="1" dirty="0"/>
              <a:t>Psalms of </a:t>
            </a:r>
            <a:br>
              <a:rPr lang="en-US" b="1" dirty="0"/>
            </a:br>
            <a:r>
              <a:rPr lang="en-US" b="1" dirty="0"/>
              <a:t>Thanksgiving</a:t>
            </a:r>
          </a:p>
        </p:txBody>
      </p:sp>
    </p:spTree>
    <p:extLst>
      <p:ext uri="{BB962C8B-B14F-4D97-AF65-F5344CB8AC3E}">
        <p14:creationId xmlns:p14="http://schemas.microsoft.com/office/powerpoint/2010/main" val="1913518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marL="0" indent="0">
              <a:spcBef>
                <a:spcPts val="0"/>
              </a:spcBef>
              <a:buNone/>
            </a:pPr>
            <a:endParaRPr lang="en-US" sz="3200" i="1" dirty="0">
              <a:effectLst/>
            </a:endParaRPr>
          </a:p>
          <a:p>
            <a:pPr marL="685800" lvl="3">
              <a:spcBef>
                <a:spcPts val="0"/>
              </a:spcBef>
            </a:pPr>
            <a:r>
              <a:rPr lang="en-US" sz="3200" dirty="0"/>
              <a:t>V6 No doubt the cases of David has led thousands to seek the Lord with hopeful courage.</a:t>
            </a:r>
          </a:p>
          <a:p>
            <a:pPr marL="685800" lvl="3">
              <a:spcBef>
                <a:spcPts val="0"/>
              </a:spcBef>
            </a:pPr>
            <a:r>
              <a:rPr lang="en-US" sz="3200" dirty="0"/>
              <a:t>V7 Observe that the same man who in the fourth verse was oppressed by the presence of God, here finds a shelter in Him. See what honest confession and full forgiveness will do.</a:t>
            </a:r>
            <a:endParaRPr lang="en-US" sz="3200" dirty="0">
              <a:effectLst/>
            </a:endParaRPr>
          </a:p>
          <a:p>
            <a:pPr marL="457200" lvl="3" indent="0">
              <a:spcBef>
                <a:spcPts val="0"/>
              </a:spcBef>
              <a:buNone/>
            </a:pPr>
            <a:endParaRPr lang="en-US" sz="3200" dirty="0">
              <a:effectLst/>
            </a:endParaRPr>
          </a:p>
        </p:txBody>
      </p:sp>
    </p:spTree>
    <p:extLst>
      <p:ext uri="{BB962C8B-B14F-4D97-AF65-F5344CB8AC3E}">
        <p14:creationId xmlns:p14="http://schemas.microsoft.com/office/powerpoint/2010/main" val="3596657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marL="685800" lvl="3">
              <a:spcBef>
                <a:spcPts val="0"/>
              </a:spcBef>
            </a:pPr>
            <a:r>
              <a:rPr lang="en-US" sz="3200" dirty="0"/>
              <a:t>V 8 As servants take their cue form the master’s eye, and a nod or wink is all that they require, so should we obey the slightest hints of our master, not needing thunderbolts to startle our sluggishness, be being controlled by whispers and love-touches. It is well for us to be the sheep of his pasture, following the guidance of his wisdom.</a:t>
            </a:r>
            <a:endParaRPr lang="en-US" sz="3200" dirty="0">
              <a:effectLst/>
            </a:endParaRPr>
          </a:p>
        </p:txBody>
      </p:sp>
    </p:spTree>
    <p:extLst>
      <p:ext uri="{BB962C8B-B14F-4D97-AF65-F5344CB8AC3E}">
        <p14:creationId xmlns:p14="http://schemas.microsoft.com/office/powerpoint/2010/main" val="1900396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marL="685800" lvl="3">
              <a:spcBef>
                <a:spcPts val="0"/>
              </a:spcBef>
            </a:pPr>
            <a:r>
              <a:rPr lang="en-US" sz="3200" dirty="0"/>
              <a:t>V 9 Understanding separates man from brute – let us not act as if we were devoid of it. Men should take counsel and advice, and be ready to run where wisdom points.</a:t>
            </a:r>
          </a:p>
          <a:p>
            <a:pPr marL="685800" lvl="3">
              <a:spcBef>
                <a:spcPts val="0"/>
              </a:spcBef>
            </a:pPr>
            <a:r>
              <a:rPr lang="en-US" sz="3200" dirty="0">
                <a:effectLst/>
              </a:rPr>
              <a:t>V10 He who sows sin will reap sorrow in heavy sheaves. Sorrows of conscience, of disappointment, of terror, are the sinner’s sure heritage in time and then for ever sorrows of remorse and despair.</a:t>
            </a:r>
          </a:p>
          <a:p>
            <a:pPr marL="685800" lvl="3">
              <a:spcBef>
                <a:spcPts val="0"/>
              </a:spcBef>
            </a:pPr>
            <a:r>
              <a:rPr lang="en-US" sz="3200" dirty="0"/>
              <a:t>Faith is here laced at the opposite of wickedness: The wicked have a hive of wasps around them, many sorrows, but we have a swarm of bees storing honey for us.</a:t>
            </a:r>
            <a:endParaRPr lang="en-US" sz="3200" dirty="0">
              <a:effectLst/>
            </a:endParaRPr>
          </a:p>
        </p:txBody>
      </p:sp>
    </p:spTree>
    <p:extLst>
      <p:ext uri="{BB962C8B-B14F-4D97-AF65-F5344CB8AC3E}">
        <p14:creationId xmlns:p14="http://schemas.microsoft.com/office/powerpoint/2010/main" val="2397882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dirty="0">
                <a:effectLst/>
                <a:cs typeface="Times New Roman" panose="02020603050405020304" pitchFamily="18" charset="0"/>
              </a:rPr>
              <a:t>V11 Happiness in not only our privilege but our duty. Truly we serve a generous God; he makes part of our obedience to be joyful. How natural does it seem that a man blest with forgiveness should be glad.</a:t>
            </a:r>
            <a:endParaRPr lang="en-US" sz="3200" dirty="0">
              <a:effectLst/>
            </a:endParaRPr>
          </a:p>
        </p:txBody>
      </p:sp>
    </p:spTree>
    <p:extLst>
      <p:ext uri="{BB962C8B-B14F-4D97-AF65-F5344CB8AC3E}">
        <p14:creationId xmlns:p14="http://schemas.microsoft.com/office/powerpoint/2010/main" val="3075134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Question #5</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endParaRPr lang="en-US" sz="2400" dirty="0">
              <a:cs typeface="Times New Roman" panose="02020603050405020304" pitchFamily="18" charset="0"/>
            </a:endParaRPr>
          </a:p>
          <a:p>
            <a:pPr algn="ctr">
              <a:spcBef>
                <a:spcPts val="0"/>
              </a:spcBef>
            </a:pPr>
            <a:r>
              <a:rPr lang="en-US" sz="6000" dirty="0">
                <a:cs typeface="Times New Roman" panose="02020603050405020304" pitchFamily="18" charset="0"/>
              </a:rPr>
              <a:t>Who do you believe benefits from giving of thanks?</a:t>
            </a:r>
          </a:p>
        </p:txBody>
      </p:sp>
    </p:spTree>
    <p:extLst>
      <p:ext uri="{BB962C8B-B14F-4D97-AF65-F5344CB8AC3E}">
        <p14:creationId xmlns:p14="http://schemas.microsoft.com/office/powerpoint/2010/main" val="40507097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Question #6</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endParaRPr lang="en-US" sz="2400" dirty="0">
              <a:cs typeface="Times New Roman" panose="02020603050405020304" pitchFamily="18" charset="0"/>
            </a:endParaRPr>
          </a:p>
          <a:p>
            <a:pPr algn="ctr">
              <a:spcBef>
                <a:spcPts val="0"/>
              </a:spcBef>
            </a:pPr>
            <a:r>
              <a:rPr lang="en-US" sz="6000" dirty="0">
                <a:cs typeface="Times New Roman" panose="02020603050405020304" pitchFamily="18" charset="0"/>
              </a:rPr>
              <a:t>What difference do you see between praise and thanks? </a:t>
            </a:r>
          </a:p>
        </p:txBody>
      </p:sp>
    </p:spTree>
    <p:extLst>
      <p:ext uri="{BB962C8B-B14F-4D97-AF65-F5344CB8AC3E}">
        <p14:creationId xmlns:p14="http://schemas.microsoft.com/office/powerpoint/2010/main" val="771217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dirty="0">
                <a:cs typeface="Times New Roman" panose="02020603050405020304" pitchFamily="18" charset="0"/>
              </a:rPr>
              <a:t>We have many things to be thankful for. Non more important than forgiveness.  Do we thank God for this or are we like the 9 lepers who went on after being healed and never gave thanks?</a:t>
            </a:r>
            <a:endParaRPr lang="en-US" sz="3200" dirty="0">
              <a:effectLst/>
            </a:endParaRPr>
          </a:p>
        </p:txBody>
      </p:sp>
    </p:spTree>
    <p:extLst>
      <p:ext uri="{BB962C8B-B14F-4D97-AF65-F5344CB8AC3E}">
        <p14:creationId xmlns:p14="http://schemas.microsoft.com/office/powerpoint/2010/main" val="4250321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6600" dirty="0">
                <a:cs typeface="Times New Roman" panose="02020603050405020304" pitchFamily="18" charset="0"/>
              </a:rPr>
              <a:t>What are you grateful for?</a:t>
            </a:r>
            <a:endParaRPr lang="en-US" sz="6600" dirty="0">
              <a:effectLst/>
            </a:endParaRPr>
          </a:p>
        </p:txBody>
      </p:sp>
    </p:spTree>
    <p:extLst>
      <p:ext uri="{BB962C8B-B14F-4D97-AF65-F5344CB8AC3E}">
        <p14:creationId xmlns:p14="http://schemas.microsoft.com/office/powerpoint/2010/main" val="323248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Response to God</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r>
              <a:rPr lang="en-US" sz="3200" dirty="0"/>
              <a:t>Author ‘most significant response a man can make to God is that of gratitude and thanksgiving</a:t>
            </a:r>
          </a:p>
          <a:p>
            <a:r>
              <a:rPr lang="en-US" sz="3200" dirty="0"/>
              <a:t>Laments are during crisis: Thanksgiving after the crisis.</a:t>
            </a:r>
          </a:p>
          <a:p>
            <a:pPr lvl="1"/>
            <a:r>
              <a:rPr lang="en-US" sz="2800" dirty="0"/>
              <a:t>Heart moves from complaint to trust to thanksgiving.</a:t>
            </a:r>
          </a:p>
          <a:p>
            <a:pPr lvl="1"/>
            <a:r>
              <a:rPr lang="en-US" sz="2800" dirty="0"/>
              <a:t>“remembering the crisis is vital to thanksgiving.</a:t>
            </a:r>
          </a:p>
          <a:p>
            <a:r>
              <a:rPr lang="en-US" sz="3200" dirty="0"/>
              <a:t>Difference between gratitude and thanksgiving.</a:t>
            </a:r>
            <a:endParaRPr lang="en-US" sz="3200" i="1" dirty="0"/>
          </a:p>
          <a:p>
            <a:pPr lvl="1"/>
            <a:r>
              <a:rPr lang="en-US" sz="2800" dirty="0"/>
              <a:t>The outward, verbal expression of that attitude.</a:t>
            </a:r>
          </a:p>
          <a:p>
            <a:r>
              <a:rPr lang="en-US" dirty="0"/>
              <a:t>Give Thanks: 80 times in 39 verses BLB</a:t>
            </a:r>
          </a:p>
        </p:txBody>
      </p:sp>
    </p:spTree>
    <p:extLst>
      <p:ext uri="{BB962C8B-B14F-4D97-AF65-F5344CB8AC3E}">
        <p14:creationId xmlns:p14="http://schemas.microsoft.com/office/powerpoint/2010/main" val="94542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Question #2</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lgn="ctr">
              <a:spcBef>
                <a:spcPts val="0"/>
              </a:spcBef>
            </a:pPr>
            <a:endParaRPr lang="en-US" sz="6000" b="1" dirty="0">
              <a:cs typeface="Times New Roman" panose="02020603050405020304" pitchFamily="18" charset="0"/>
            </a:endParaRPr>
          </a:p>
          <a:p>
            <a:pPr algn="ctr">
              <a:spcBef>
                <a:spcPts val="0"/>
              </a:spcBef>
            </a:pPr>
            <a:endParaRPr lang="en-US" sz="6000" b="1" dirty="0">
              <a:cs typeface="Times New Roman" panose="02020603050405020304" pitchFamily="18" charset="0"/>
            </a:endParaRPr>
          </a:p>
          <a:p>
            <a:pPr algn="ctr">
              <a:spcBef>
                <a:spcPts val="0"/>
              </a:spcBef>
            </a:pPr>
            <a:r>
              <a:rPr lang="en-US" sz="6000" b="1" dirty="0">
                <a:cs typeface="Times New Roman" panose="02020603050405020304" pitchFamily="18" charset="0"/>
              </a:rPr>
              <a:t>What is thanksgiving (define it)?</a:t>
            </a:r>
            <a:endParaRPr lang="en-US" sz="6000" dirty="0">
              <a:effectLst/>
              <a:cs typeface="Times New Roman" panose="02020603050405020304" pitchFamily="18" charset="0"/>
            </a:endParaRPr>
          </a:p>
        </p:txBody>
      </p:sp>
    </p:spTree>
    <p:extLst>
      <p:ext uri="{BB962C8B-B14F-4D97-AF65-F5344CB8AC3E}">
        <p14:creationId xmlns:p14="http://schemas.microsoft.com/office/powerpoint/2010/main" val="223923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Importance of Thanksgiving </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lnSpcReduction="10000"/>
          </a:bodyPr>
          <a:lstStyle/>
          <a:p>
            <a:r>
              <a:rPr lang="en-US" sz="3600" dirty="0"/>
              <a:t> It is a central element of worship, for without it, one focuses only on self and not upon God.</a:t>
            </a:r>
            <a:endParaRPr lang="en-US" sz="3600" i="1" dirty="0"/>
          </a:p>
          <a:p>
            <a:r>
              <a:rPr lang="en-US" sz="3600" dirty="0"/>
              <a:t>Further, out of the expression of gratitude grows love for and respect for God.</a:t>
            </a:r>
            <a:endParaRPr lang="en-US" sz="3600" b="1" dirty="0"/>
          </a:p>
          <a:p>
            <a:r>
              <a:rPr lang="en-US" sz="3600" dirty="0"/>
              <a:t>And, from that love emanates obedience, trust, and faith.</a:t>
            </a:r>
          </a:p>
          <a:p>
            <a:r>
              <a:rPr lang="en-US" sz="3600" dirty="0"/>
              <a:t>Teaches us to pray and express our emotions.</a:t>
            </a:r>
          </a:p>
          <a:p>
            <a:r>
              <a:rPr lang="en-US" sz="3600" dirty="0"/>
              <a:t>Contentment comes from a thankful heart.</a:t>
            </a:r>
          </a:p>
          <a:p>
            <a:r>
              <a:rPr lang="en-US" sz="3600" dirty="0"/>
              <a:t>God has repeatedly commanded active giving of thanks.</a:t>
            </a:r>
          </a:p>
          <a:p>
            <a:endParaRPr lang="en-US" sz="3200" dirty="0"/>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lstStyle/>
          <a:p>
            <a:pPr algn="ctr"/>
            <a:r>
              <a:rPr lang="en-US" b="1" dirty="0"/>
              <a:t>Form of Typical Thanksgiving Psalms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r>
              <a:rPr lang="en-US" sz="3200" dirty="0">
                <a:latin typeface="Helvetica" pitchFamily="2" charset="0"/>
              </a:rPr>
              <a:t>Introduction: A call to worship, or blessing: stated intention to thank God.</a:t>
            </a:r>
            <a:endParaRPr lang="en-US" sz="3200" dirty="0">
              <a:effectLst/>
              <a:latin typeface="Helvetica" pitchFamily="2" charset="0"/>
            </a:endParaRPr>
          </a:p>
          <a:p>
            <a:r>
              <a:rPr lang="en-US" sz="3200" dirty="0">
                <a:latin typeface="Helvetica" pitchFamily="2" charset="0"/>
              </a:rPr>
              <a:t>A restatement or narrative of an individual or national lament.</a:t>
            </a:r>
          </a:p>
          <a:p>
            <a:r>
              <a:rPr lang="en-US" sz="3200" dirty="0">
                <a:effectLst/>
                <a:latin typeface="Helvetica" pitchFamily="2" charset="0"/>
              </a:rPr>
              <a:t>An account of God’s salvation or deliverance.</a:t>
            </a:r>
          </a:p>
          <a:p>
            <a:r>
              <a:rPr lang="en-US" sz="3200" dirty="0">
                <a:latin typeface="Helvetica" pitchFamily="2" charset="0"/>
              </a:rPr>
              <a:t>Conclusion Praise of God and/or a further call to worship.</a:t>
            </a:r>
            <a:endParaRPr lang="en-US" sz="3200" dirty="0">
              <a:effectLst/>
              <a:latin typeface="Helvetica" pitchFamily="2" charset="0"/>
            </a:endParaRPr>
          </a:p>
        </p:txBody>
      </p:sp>
    </p:spTree>
    <p:extLst>
      <p:ext uri="{BB962C8B-B14F-4D97-AF65-F5344CB8AC3E}">
        <p14:creationId xmlns:p14="http://schemas.microsoft.com/office/powerpoint/2010/main" val="366040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Question #3</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endParaRPr lang="en-US" sz="2400" dirty="0">
              <a:cs typeface="Times New Roman" panose="02020603050405020304" pitchFamily="18" charset="0"/>
            </a:endParaRPr>
          </a:p>
          <a:p>
            <a:pPr algn="ctr">
              <a:spcBef>
                <a:spcPts val="0"/>
              </a:spcBef>
            </a:pPr>
            <a:r>
              <a:rPr lang="en-US" sz="6000" dirty="0">
                <a:cs typeface="Times New Roman" panose="02020603050405020304" pitchFamily="18" charset="0"/>
              </a:rPr>
              <a:t>What is the difference between gratitude and thanksgiving?</a:t>
            </a:r>
          </a:p>
        </p:txBody>
      </p:sp>
    </p:spTree>
    <p:extLst>
      <p:ext uri="{BB962C8B-B14F-4D97-AF65-F5344CB8AC3E}">
        <p14:creationId xmlns:p14="http://schemas.microsoft.com/office/powerpoint/2010/main" val="37777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The Nature of These Psalms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dirty="0">
                <a:ea typeface="Calibri" panose="020F0502020204030204" pitchFamily="34" charset="0"/>
                <a:cs typeface="Times New Roman" panose="02020603050405020304" pitchFamily="18" charset="0"/>
              </a:rPr>
              <a:t>Usually focus upon a particular benefit or blessing or answer to prayer bestowed on an individual or the whole congregation.</a:t>
            </a:r>
            <a:endParaRPr lang="en-US" sz="3200" dirty="0">
              <a:effectLst/>
              <a:ea typeface="Calibri" panose="020F0502020204030204" pitchFamily="34" charset="0"/>
              <a:cs typeface="Times New Roman" panose="02020603050405020304" pitchFamily="18" charset="0"/>
            </a:endParaRPr>
          </a:p>
          <a:p>
            <a:pPr marL="457200" lvl="1" indent="0">
              <a:spcBef>
                <a:spcPts val="0"/>
              </a:spcBef>
              <a:buNone/>
            </a:pPr>
            <a:endParaRPr lang="en-US" sz="3200" dirty="0">
              <a:ea typeface="Calibri" panose="020F0502020204030204" pitchFamily="34" charset="0"/>
              <a:cs typeface="Times New Roman" panose="02020603050405020304" pitchFamily="18" charset="0"/>
            </a:endParaRPr>
          </a:p>
          <a:p>
            <a:pPr marL="457200" lvl="1" indent="0">
              <a:spcBef>
                <a:spcPts val="0"/>
              </a:spcBef>
              <a:buNone/>
            </a:pPr>
            <a:endParaRPr lang="en-US" sz="3200" dirty="0">
              <a:effectLst/>
              <a:ea typeface="Calibri" panose="020F0502020204030204" pitchFamily="34" charset="0"/>
              <a:cs typeface="Times New Roman" panose="02020603050405020304" pitchFamily="18" charset="0"/>
            </a:endParaRPr>
          </a:p>
          <a:p>
            <a:pPr>
              <a:spcBef>
                <a:spcPts val="0"/>
              </a:spcBef>
            </a:pPr>
            <a:r>
              <a:rPr lang="en-US" sz="3200" dirty="0">
                <a:cs typeface="Times New Roman" panose="02020603050405020304" pitchFamily="18" charset="0"/>
              </a:rPr>
              <a:t>Seek to give honor and praise to God for some definite benefit, while simultaneously thanking Him. And, they also seek to declare His honor before others, imploring them to likewise praise the Lord.</a:t>
            </a:r>
            <a:endParaRPr lang="en-US" sz="3200" dirty="0">
              <a:effectLst/>
            </a:endParaRPr>
          </a:p>
        </p:txBody>
      </p:sp>
    </p:spTree>
    <p:extLst>
      <p:ext uri="{BB962C8B-B14F-4D97-AF65-F5344CB8AC3E}">
        <p14:creationId xmlns:p14="http://schemas.microsoft.com/office/powerpoint/2010/main" val="4287792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Question #4</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endParaRPr lang="en-US" sz="2400" dirty="0">
              <a:cs typeface="Times New Roman" panose="02020603050405020304" pitchFamily="18" charset="0"/>
            </a:endParaRPr>
          </a:p>
          <a:p>
            <a:pPr algn="ctr">
              <a:spcBef>
                <a:spcPts val="0"/>
              </a:spcBef>
            </a:pPr>
            <a:r>
              <a:rPr lang="en-US" sz="6000" dirty="0">
                <a:cs typeface="Times New Roman" panose="02020603050405020304" pitchFamily="18" charset="0"/>
              </a:rPr>
              <a:t>Is thanksgiving an integral part of worship?</a:t>
            </a:r>
          </a:p>
        </p:txBody>
      </p:sp>
    </p:spTree>
    <p:extLst>
      <p:ext uri="{BB962C8B-B14F-4D97-AF65-F5344CB8AC3E}">
        <p14:creationId xmlns:p14="http://schemas.microsoft.com/office/powerpoint/2010/main" val="13902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b="1" dirty="0"/>
              <a:t>Individual Psalms of Thanks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rmAutofit/>
          </a:bodyPr>
          <a:lstStyle/>
          <a:p>
            <a:pPr>
              <a:spcBef>
                <a:spcPts val="0"/>
              </a:spcBef>
            </a:pPr>
            <a:r>
              <a:rPr lang="en-US" sz="3200" dirty="0">
                <a:cs typeface="Times New Roman" panose="02020603050405020304" pitchFamily="18" charset="0"/>
              </a:rPr>
              <a:t>Psalm 32 </a:t>
            </a:r>
            <a:endParaRPr lang="en-US" sz="3200" i="1" dirty="0">
              <a:effectLst/>
            </a:endParaRPr>
          </a:p>
          <a:p>
            <a:pPr marL="685800" lvl="3">
              <a:spcBef>
                <a:spcPts val="0"/>
              </a:spcBef>
            </a:pPr>
            <a:r>
              <a:rPr lang="en-US" sz="3000" dirty="0">
                <a:effectLst/>
              </a:rPr>
              <a:t>V1 Forgiveness is no sham, and the peace it brings is not caused by playing tricks with conscience.</a:t>
            </a:r>
          </a:p>
          <a:p>
            <a:pPr marL="685800" lvl="3">
              <a:spcBef>
                <a:spcPts val="0"/>
              </a:spcBef>
            </a:pPr>
            <a:r>
              <a:rPr lang="en-US" sz="3200" dirty="0"/>
              <a:t>V3 How heavy sin was when he failed to confess: destroyed him.</a:t>
            </a:r>
            <a:endParaRPr lang="en-US" sz="3200" dirty="0">
              <a:effectLst/>
            </a:endParaRPr>
          </a:p>
          <a:p>
            <a:pPr marL="685800" lvl="3">
              <a:spcBef>
                <a:spcPts val="0"/>
              </a:spcBef>
            </a:pPr>
            <a:r>
              <a:rPr lang="en-US" sz="3200" dirty="0"/>
              <a:t>V 5 The least thing we can do, if we would be pardoned, is to acknowledge our fault. If we are too proud for this we doubly deserve punishment. A full confession  softens and humbles the heart.</a:t>
            </a:r>
            <a:endParaRPr lang="en-US" sz="3200" dirty="0">
              <a:effectLst/>
            </a:endParaRPr>
          </a:p>
        </p:txBody>
      </p:sp>
    </p:spTree>
    <p:extLst>
      <p:ext uri="{BB962C8B-B14F-4D97-AF65-F5344CB8AC3E}">
        <p14:creationId xmlns:p14="http://schemas.microsoft.com/office/powerpoint/2010/main" val="418892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764</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Helvetica</vt:lpstr>
      <vt:lpstr>Office Theme</vt:lpstr>
      <vt:lpstr>Lesson 15 The Psalms of  Thanksgiving</vt:lpstr>
      <vt:lpstr>Response to God</vt:lpstr>
      <vt:lpstr>Question #2</vt:lpstr>
      <vt:lpstr>Importance of Thanksgiving </vt:lpstr>
      <vt:lpstr>Form of Typical Thanksgiving Psalms</vt:lpstr>
      <vt:lpstr>Question #3</vt:lpstr>
      <vt:lpstr>The Nature of These Psalms</vt:lpstr>
      <vt:lpstr>Question #4</vt:lpstr>
      <vt:lpstr>Individual Psalms of Thanks</vt:lpstr>
      <vt:lpstr>Individual Psalms of Thanks</vt:lpstr>
      <vt:lpstr>Individual Psalms of Thanks</vt:lpstr>
      <vt:lpstr>Individual Psalms of Thanks</vt:lpstr>
      <vt:lpstr>Individual Psalms of Thanks</vt:lpstr>
      <vt:lpstr>Question #5</vt:lpstr>
      <vt:lpstr>Question #6</vt:lpstr>
      <vt:lpstr>Individual Psalms of Thanks</vt:lpstr>
      <vt:lpstr>Individual Psalms of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David Boles</cp:lastModifiedBy>
  <cp:revision>6</cp:revision>
  <cp:lastPrinted>2024-02-18T03:06:27Z</cp:lastPrinted>
  <dcterms:created xsi:type="dcterms:W3CDTF">2023-12-02T19:14:04Z</dcterms:created>
  <dcterms:modified xsi:type="dcterms:W3CDTF">2024-02-18T03:15:03Z</dcterms:modified>
</cp:coreProperties>
</file>