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1"/>
  </p:normalViewPr>
  <p:slideViewPr>
    <p:cSldViewPr snapToGrid="0">
      <p:cViewPr varScale="1">
        <p:scale>
          <a:sx n="102" d="100"/>
          <a:sy n="102"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F0E3-543F-51C1-A849-D8B2CEB70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6DFBD-2220-ACF7-BE43-6321947C8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596633-1B20-62BD-5861-9C6AEC2E6F01}"/>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5" name="Footer Placeholder 4">
            <a:extLst>
              <a:ext uri="{FF2B5EF4-FFF2-40B4-BE49-F238E27FC236}">
                <a16:creationId xmlns:a16="http://schemas.microsoft.com/office/drawing/2014/main" id="{529B50B5-B175-39C4-77BB-8BA976085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7C3A8-B1DC-3CAB-738A-020B96075935}"/>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37880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2905-B737-36AC-9739-9C58175324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0A7F6E-9122-FC03-34D7-2BD3BF009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74587-1394-78F8-D9E7-4E2CE020B9F9}"/>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5" name="Footer Placeholder 4">
            <a:extLst>
              <a:ext uri="{FF2B5EF4-FFF2-40B4-BE49-F238E27FC236}">
                <a16:creationId xmlns:a16="http://schemas.microsoft.com/office/drawing/2014/main" id="{7DE78688-70EC-8C0D-C4C0-7B35449B8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0A366-9C21-8FD6-687B-6098AD2015F6}"/>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12610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CC2-3528-F66D-6FFF-9DEDA2C38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8FA5A8-E607-2270-F05E-F03087199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3DEB7-FFF2-6954-6914-F06E7CE4B735}"/>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5" name="Footer Placeholder 4">
            <a:extLst>
              <a:ext uri="{FF2B5EF4-FFF2-40B4-BE49-F238E27FC236}">
                <a16:creationId xmlns:a16="http://schemas.microsoft.com/office/drawing/2014/main" id="{0A229950-825B-0438-2569-B646105B0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485F5-F36C-F1EF-0EEB-4CA7B26C59CD}"/>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332673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98BB-DA66-7DF6-8D3E-009A511CD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489FB-9DD3-2426-BA3B-040478D10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7F7A8-2136-EE56-67D8-6A6107E15AD4}"/>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5" name="Footer Placeholder 4">
            <a:extLst>
              <a:ext uri="{FF2B5EF4-FFF2-40B4-BE49-F238E27FC236}">
                <a16:creationId xmlns:a16="http://schemas.microsoft.com/office/drawing/2014/main" id="{FCA9043D-9CA7-4E21-6AD2-E6BD02CE4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A4FFF-317C-B794-B3C5-998CE15691C2}"/>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268146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C1AF-A3ED-588E-03F9-4522C5DEB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292EA2-DFA7-105A-9B83-622274AD8C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7ED69-BB68-23BD-EEA8-9F47223C2808}"/>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5" name="Footer Placeholder 4">
            <a:extLst>
              <a:ext uri="{FF2B5EF4-FFF2-40B4-BE49-F238E27FC236}">
                <a16:creationId xmlns:a16="http://schemas.microsoft.com/office/drawing/2014/main" id="{805CE6DE-98E6-0D79-9D9F-E859C8FE0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FB315-27C7-97E3-15D1-BA9D782C9F84}"/>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79440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87FA-B9D2-913A-B3AD-69D13BF2D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2D45D-0F4A-7992-0EC8-08C7BFC7FA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FB657-C361-F1D4-0DFE-B157856FA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8D159-721D-1E2B-A0EA-60244A60550B}"/>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6" name="Footer Placeholder 5">
            <a:extLst>
              <a:ext uri="{FF2B5EF4-FFF2-40B4-BE49-F238E27FC236}">
                <a16:creationId xmlns:a16="http://schemas.microsoft.com/office/drawing/2014/main" id="{FDBEF59D-537D-9751-5277-02A059F77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8C71C-FD60-553C-35E1-8246FD8EBB7F}"/>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180545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5E9B-FF8B-24A9-AAF9-960EDC1A83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FBE567-5F14-A64B-43B5-A304E4296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DCB38-D037-A7E1-387F-A33E0D819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C585A-48CF-05FB-2A3D-4D04FCF40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AB56A-DD2B-596A-FEC5-F1351B4F3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D4F442-EFA6-CB8C-B999-AF5E006332F0}"/>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8" name="Footer Placeholder 7">
            <a:extLst>
              <a:ext uri="{FF2B5EF4-FFF2-40B4-BE49-F238E27FC236}">
                <a16:creationId xmlns:a16="http://schemas.microsoft.com/office/drawing/2014/main" id="{2B91AB0D-B93E-08A8-5897-71452E1DAD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5BF35-759F-A36C-E4BF-8544E82EDFB0}"/>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36688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F520-C3BB-B346-0548-FAA5BD995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1AA2F1-3736-C3CB-EB5B-A4E3C15B515A}"/>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4" name="Footer Placeholder 3">
            <a:extLst>
              <a:ext uri="{FF2B5EF4-FFF2-40B4-BE49-F238E27FC236}">
                <a16:creationId xmlns:a16="http://schemas.microsoft.com/office/drawing/2014/main" id="{0A07A415-DCD3-AA96-7C7A-41A34AFE5B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39095-18F4-ECEE-CC9F-4F6A8F208FE1}"/>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27386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33E79-BF66-781D-7791-B00F0E638191}"/>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3" name="Footer Placeholder 2">
            <a:extLst>
              <a:ext uri="{FF2B5EF4-FFF2-40B4-BE49-F238E27FC236}">
                <a16:creationId xmlns:a16="http://schemas.microsoft.com/office/drawing/2014/main" id="{A45EDEEB-3121-D793-2378-2C6E4A4DAD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902C4-D881-B24B-F08B-5B273CEB0647}"/>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26402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A68C-E89A-1701-D6CE-076F4D819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A377-553B-8126-66CD-FFA7AC010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E2958-5021-5058-8E47-7E858CE4C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BD24BB-D876-C5AB-1447-10AB48C9F79E}"/>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6" name="Footer Placeholder 5">
            <a:extLst>
              <a:ext uri="{FF2B5EF4-FFF2-40B4-BE49-F238E27FC236}">
                <a16:creationId xmlns:a16="http://schemas.microsoft.com/office/drawing/2014/main" id="{EACAC534-9F70-5523-8A38-C1D96738E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98569-009D-B555-2DD6-2F8D8BBA12AB}"/>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9223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57B9-510E-73E8-8354-0D50C5AB5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0F526-3C79-DC11-ACA7-2E98189D1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2F587-DB65-EDB8-F01D-13CB408CA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9070A-1DD7-3F36-9845-916D5877D863}"/>
              </a:ext>
            </a:extLst>
          </p:cNvPr>
          <p:cNvSpPr>
            <a:spLocks noGrp="1"/>
          </p:cNvSpPr>
          <p:nvPr>
            <p:ph type="dt" sz="half" idx="10"/>
          </p:nvPr>
        </p:nvSpPr>
        <p:spPr/>
        <p:txBody>
          <a:bodyPr/>
          <a:lstStyle/>
          <a:p>
            <a:fld id="{FEEF4E12-70BD-5743-A86F-E57F0F8272DF}" type="datetimeFigureOut">
              <a:rPr lang="en-US" smtClean="0"/>
              <a:t>2/17/24</a:t>
            </a:fld>
            <a:endParaRPr lang="en-US"/>
          </a:p>
        </p:txBody>
      </p:sp>
      <p:sp>
        <p:nvSpPr>
          <p:cNvPr id="6" name="Footer Placeholder 5">
            <a:extLst>
              <a:ext uri="{FF2B5EF4-FFF2-40B4-BE49-F238E27FC236}">
                <a16:creationId xmlns:a16="http://schemas.microsoft.com/office/drawing/2014/main" id="{5104E02E-1B58-BCAF-5AF7-58A44D369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1739E-9D1D-1C17-EE20-77EBBEBBFCA8}"/>
              </a:ext>
            </a:extLst>
          </p:cNvPr>
          <p:cNvSpPr>
            <a:spLocks noGrp="1"/>
          </p:cNvSpPr>
          <p:nvPr>
            <p:ph type="sldNum" sz="quarter" idx="12"/>
          </p:nvPr>
        </p:nvSpPr>
        <p:spPr/>
        <p:txBody>
          <a:bodyPr/>
          <a:lstStyle/>
          <a:p>
            <a:fld id="{123D4AD5-6194-384B-981D-A7DC68B6D59A}" type="slidenum">
              <a:rPr lang="en-US" smtClean="0"/>
              <a:t>‹#›</a:t>
            </a:fld>
            <a:endParaRPr lang="en-US"/>
          </a:p>
        </p:txBody>
      </p:sp>
    </p:spTree>
    <p:extLst>
      <p:ext uri="{BB962C8B-B14F-4D97-AF65-F5344CB8AC3E}">
        <p14:creationId xmlns:p14="http://schemas.microsoft.com/office/powerpoint/2010/main" val="338543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EFF8E-40D6-04D9-4CC4-450C4A05E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89BF5-640E-8F8D-867C-C2757E58C4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2394A-BDB1-2C06-29CD-1D77964CC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EF4E12-70BD-5743-A86F-E57F0F8272DF}" type="datetimeFigureOut">
              <a:rPr lang="en-US" smtClean="0"/>
              <a:t>2/17/24</a:t>
            </a:fld>
            <a:endParaRPr lang="en-US"/>
          </a:p>
        </p:txBody>
      </p:sp>
      <p:sp>
        <p:nvSpPr>
          <p:cNvPr id="5" name="Footer Placeholder 4">
            <a:extLst>
              <a:ext uri="{FF2B5EF4-FFF2-40B4-BE49-F238E27FC236}">
                <a16:creationId xmlns:a16="http://schemas.microsoft.com/office/drawing/2014/main" id="{1CB56D9C-C7C8-9228-7D44-6EE52FE89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2DD40B-13F0-7563-2546-11C9479E0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3D4AD5-6194-384B-981D-A7DC68B6D59A}" type="slidenum">
              <a:rPr lang="en-US" smtClean="0"/>
              <a:t>‹#›</a:t>
            </a:fld>
            <a:endParaRPr lang="en-US"/>
          </a:p>
        </p:txBody>
      </p:sp>
    </p:spTree>
    <p:extLst>
      <p:ext uri="{BB962C8B-B14F-4D97-AF65-F5344CB8AC3E}">
        <p14:creationId xmlns:p14="http://schemas.microsoft.com/office/powerpoint/2010/main" val="275524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63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The Pop-Psychology of Self Love</a:t>
            </a:r>
          </a:p>
          <a:p>
            <a:pPr marL="285750" lvl="1"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“Loving Yourself: Why and How to Do It,” </a:t>
            </a:r>
            <a:r>
              <a:rPr lang="en-US" sz="3200" dirty="0" err="1">
                <a:solidFill>
                  <a:schemeClr val="bg1"/>
                </a:solidFill>
                <a:effectLst/>
                <a:ea typeface="Aptos" panose="020B0004020202020204" pitchFamily="34" charset="0"/>
                <a:cs typeface="Times New Roman" panose="02020603050405020304" pitchFamily="18" charset="0"/>
              </a:rPr>
              <a:t>Tchiki</a:t>
            </a:r>
            <a:r>
              <a:rPr lang="en-US" sz="3200" dirty="0">
                <a:solidFill>
                  <a:schemeClr val="bg1"/>
                </a:solidFill>
                <a:effectLst/>
                <a:ea typeface="Aptos" panose="020B0004020202020204" pitchFamily="34" charset="0"/>
                <a:cs typeface="Times New Roman" panose="02020603050405020304" pitchFamily="18" charset="0"/>
              </a:rPr>
              <a:t> Davis, MA, PhD (</a:t>
            </a:r>
            <a:r>
              <a:rPr lang="en-US" sz="3200" dirty="0" err="1">
                <a:solidFill>
                  <a:schemeClr val="bg1"/>
                </a:solidFill>
                <a:effectLst/>
                <a:ea typeface="Aptos" panose="020B0004020202020204" pitchFamily="34" charset="0"/>
                <a:cs typeface="Times New Roman" panose="02020603050405020304" pitchFamily="18" charset="0"/>
              </a:rPr>
              <a:t>berkeleywellbeing.com</a:t>
            </a:r>
            <a:r>
              <a:rPr lang="en-US" sz="3200" dirty="0">
                <a:solidFill>
                  <a:schemeClr val="bg1"/>
                </a:solidFill>
                <a:ea typeface="Aptos" panose="020B0004020202020204" pitchFamily="34" charset="0"/>
                <a:cs typeface="Times New Roman" panose="02020603050405020304" pitchFamily="18" charset="0"/>
              </a:rPr>
              <a:t>)</a:t>
            </a:r>
          </a:p>
          <a:p>
            <a:pPr marL="742950" lvl="2"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Quotes offered:</a:t>
            </a:r>
          </a:p>
          <a:p>
            <a:pPr marL="1200150" lvl="3"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“Owning our story and loving ourselves through that process is the bravest thing that we’ll ever do.” – </a:t>
            </a:r>
            <a:r>
              <a:rPr lang="en-US" sz="3200" dirty="0" err="1">
                <a:solidFill>
                  <a:schemeClr val="bg1"/>
                </a:solidFill>
                <a:effectLst/>
                <a:ea typeface="Aptos" panose="020B0004020202020204" pitchFamily="34" charset="0"/>
                <a:cs typeface="Times New Roman" panose="02020603050405020304" pitchFamily="18" charset="0"/>
              </a:rPr>
              <a:t>Brene</a:t>
            </a:r>
            <a:r>
              <a:rPr lang="en-US" sz="3200" dirty="0">
                <a:solidFill>
                  <a:schemeClr val="bg1"/>
                </a:solidFill>
                <a:effectLst/>
                <a:ea typeface="Aptos" panose="020B0004020202020204" pitchFamily="34" charset="0"/>
                <a:cs typeface="Times New Roman" panose="02020603050405020304" pitchFamily="18" charset="0"/>
              </a:rPr>
              <a:t> Brown</a:t>
            </a:r>
          </a:p>
          <a:p>
            <a:pPr marL="1200150" lvl="3"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“If you’re searching for that one person that will change your life, take a look in the mirror.” – Unknown</a:t>
            </a:r>
            <a:r>
              <a:rPr lang="en-US" sz="3200" dirty="0">
                <a:solidFill>
                  <a:schemeClr val="bg1"/>
                </a:solidFill>
                <a:effectLst/>
              </a:rPr>
              <a:t> </a:t>
            </a:r>
            <a:endParaRPr lang="en-US" sz="3200" dirty="0">
              <a:solidFill>
                <a:schemeClr val="bg1"/>
              </a:solidFill>
            </a:endParaRPr>
          </a:p>
        </p:txBody>
      </p:sp>
    </p:spTree>
    <p:extLst>
      <p:ext uri="{BB962C8B-B14F-4D97-AF65-F5344CB8AC3E}">
        <p14:creationId xmlns:p14="http://schemas.microsoft.com/office/powerpoint/2010/main" val="338920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The world’s view of self-love is:</a:t>
            </a:r>
          </a:p>
          <a:p>
            <a:pPr marL="285750" lvl="1" indent="-274638">
              <a:spcBef>
                <a:spcPts val="0"/>
              </a:spcBef>
            </a:pPr>
            <a:r>
              <a:rPr lang="en-US" sz="3200" b="1" dirty="0">
                <a:solidFill>
                  <a:schemeClr val="bg1"/>
                </a:solidFill>
                <a:effectLst/>
                <a:ea typeface="Aptos" panose="020B0004020202020204" pitchFamily="34" charset="0"/>
                <a:cs typeface="Times New Roman" panose="02020603050405020304" pitchFamily="18" charset="0"/>
              </a:rPr>
              <a:t>Highly subjective </a:t>
            </a:r>
            <a:r>
              <a:rPr lang="en-US" sz="3200" dirty="0">
                <a:solidFill>
                  <a:schemeClr val="bg1"/>
                </a:solidFill>
                <a:effectLst/>
                <a:ea typeface="Aptos" panose="020B0004020202020204" pitchFamily="34" charset="0"/>
                <a:cs typeface="Times New Roman" panose="02020603050405020304" pitchFamily="18" charset="0"/>
              </a:rPr>
              <a:t>(</a:t>
            </a:r>
            <a:r>
              <a:rPr lang="en-US" sz="3200" dirty="0">
                <a:solidFill>
                  <a:srgbClr val="C89F65"/>
                </a:solidFill>
                <a:effectLst/>
                <a:ea typeface="Aptos" panose="020B0004020202020204" pitchFamily="34" charset="0"/>
                <a:cs typeface="Times New Roman" panose="02020603050405020304" pitchFamily="18" charset="0"/>
              </a:rPr>
              <a:t>cf. Jeremiah 10:23; Proverbs 14:12</a:t>
            </a:r>
            <a:r>
              <a:rPr lang="en-US" sz="3200" dirty="0">
                <a:solidFill>
                  <a:schemeClr val="bg1"/>
                </a:solidFill>
                <a:effectLst/>
                <a:ea typeface="Aptos" panose="020B0004020202020204" pitchFamily="34" charset="0"/>
                <a:cs typeface="Times New Roman" panose="02020603050405020304" pitchFamily="18" charset="0"/>
              </a:rPr>
              <a:t>)</a:t>
            </a:r>
          </a:p>
          <a:p>
            <a:pPr marL="285750" lvl="1" indent="-274638">
              <a:spcBef>
                <a:spcPts val="0"/>
              </a:spcBef>
            </a:pPr>
            <a:r>
              <a:rPr lang="en-US" sz="3200" b="1" dirty="0">
                <a:solidFill>
                  <a:schemeClr val="bg1"/>
                </a:solidFill>
                <a:cs typeface="Times New Roman" panose="02020603050405020304" pitchFamily="18" charset="0"/>
              </a:rPr>
              <a:t>Insular</a:t>
            </a:r>
            <a:r>
              <a:rPr lang="en-US" sz="3200" dirty="0">
                <a:solidFill>
                  <a:schemeClr val="bg1"/>
                </a:solidFill>
                <a:cs typeface="Times New Roman" panose="02020603050405020304" pitchFamily="18" charset="0"/>
              </a:rPr>
              <a:t> – “ignorant of or uninterested in cultures, ideas, or peoples outside one's own experience” (</a:t>
            </a:r>
            <a:r>
              <a:rPr lang="en-US" sz="3200" dirty="0">
                <a:solidFill>
                  <a:srgbClr val="C89F65"/>
                </a:solidFill>
                <a:cs typeface="Times New Roman" panose="02020603050405020304" pitchFamily="18" charset="0"/>
              </a:rPr>
              <a:t>cf. Psalm 139:17, 23-24; Galatians 6:6</a:t>
            </a:r>
            <a:r>
              <a:rPr lang="en-US" sz="3200" dirty="0">
                <a:solidFill>
                  <a:schemeClr val="bg1"/>
                </a:solidFill>
                <a:cs typeface="Times New Roman" panose="02020603050405020304" pitchFamily="18" charset="0"/>
              </a:rPr>
              <a:t>)</a:t>
            </a:r>
          </a:p>
          <a:p>
            <a:pPr marL="285750" lvl="1" indent="-274638">
              <a:spcBef>
                <a:spcPts val="0"/>
              </a:spcBef>
            </a:pPr>
            <a:r>
              <a:rPr lang="en-US" sz="3200" b="1" dirty="0">
                <a:solidFill>
                  <a:schemeClr val="bg1"/>
                </a:solidFill>
                <a:cs typeface="Times New Roman" panose="02020603050405020304" pitchFamily="18" charset="0"/>
              </a:rPr>
              <a:t>Self-aggrandizing</a:t>
            </a:r>
            <a:r>
              <a:rPr lang="en-US" sz="3200" dirty="0">
                <a:solidFill>
                  <a:schemeClr val="bg1"/>
                </a:solidFill>
                <a:cs typeface="Times New Roman" panose="02020603050405020304" pitchFamily="18" charset="0"/>
              </a:rPr>
              <a:t> (</a:t>
            </a:r>
            <a:r>
              <a:rPr lang="en-US" sz="3200" dirty="0">
                <a:solidFill>
                  <a:srgbClr val="C89F65"/>
                </a:solidFill>
                <a:cs typeface="Times New Roman" panose="02020603050405020304" pitchFamily="18" charset="0"/>
              </a:rPr>
              <a:t>cf. Proverbs 6:16-17; James 4:6</a:t>
            </a:r>
            <a:r>
              <a:rPr lang="en-US" sz="3200" dirty="0">
                <a:solidFill>
                  <a:schemeClr val="bg1"/>
                </a:solidFill>
                <a:cs typeface="Times New Roman" panose="02020603050405020304" pitchFamily="18" charset="0"/>
              </a:rPr>
              <a:t>)</a:t>
            </a:r>
          </a:p>
          <a:p>
            <a:pPr marL="285750" lvl="1" indent="-274638">
              <a:spcBef>
                <a:spcPts val="0"/>
              </a:spcBef>
            </a:pPr>
            <a:r>
              <a:rPr lang="en-US" sz="3200" b="1" dirty="0">
                <a:solidFill>
                  <a:schemeClr val="bg1"/>
                </a:solidFill>
                <a:cs typeface="Times New Roman" panose="02020603050405020304" pitchFamily="18" charset="0"/>
              </a:rPr>
              <a:t>Contrary to true introspection </a:t>
            </a:r>
            <a:r>
              <a:rPr lang="en-US" sz="3200" dirty="0">
                <a:solidFill>
                  <a:schemeClr val="bg1"/>
                </a:solidFill>
                <a:cs typeface="Times New Roman" panose="02020603050405020304" pitchFamily="18" charset="0"/>
              </a:rPr>
              <a:t>(</a:t>
            </a:r>
            <a:r>
              <a:rPr lang="en-US" sz="3200" dirty="0">
                <a:solidFill>
                  <a:srgbClr val="C89F65"/>
                </a:solidFill>
                <a:cs typeface="Times New Roman" panose="02020603050405020304" pitchFamily="18" charset="0"/>
              </a:rPr>
              <a:t>cf. 2 Corinthians 13:5</a:t>
            </a:r>
            <a:r>
              <a:rPr lang="en-US" sz="3200" dirty="0">
                <a:solidFill>
                  <a:schemeClr val="bg1"/>
                </a:solidFill>
                <a:cs typeface="Times New Roman" panose="02020603050405020304" pitchFamily="18" charset="0"/>
              </a:rPr>
              <a:t>) </a:t>
            </a:r>
          </a:p>
          <a:p>
            <a:pPr marL="285750" lvl="1" indent="-274638">
              <a:spcBef>
                <a:spcPts val="0"/>
              </a:spcBef>
            </a:pPr>
            <a:r>
              <a:rPr lang="en-US" sz="3200" b="1" dirty="0">
                <a:solidFill>
                  <a:schemeClr val="bg1"/>
                </a:solidFill>
                <a:cs typeface="Times New Roman" panose="02020603050405020304" pitchFamily="18" charset="0"/>
              </a:rPr>
              <a:t>Small in aim </a:t>
            </a:r>
            <a:r>
              <a:rPr lang="en-US" sz="3200" dirty="0">
                <a:solidFill>
                  <a:schemeClr val="bg1"/>
                </a:solidFill>
                <a:cs typeface="Times New Roman" panose="02020603050405020304" pitchFamily="18" charset="0"/>
              </a:rPr>
              <a:t>(</a:t>
            </a:r>
            <a:r>
              <a:rPr lang="en-US" sz="3200" dirty="0">
                <a:solidFill>
                  <a:srgbClr val="C89F65"/>
                </a:solidFill>
                <a:cs typeface="Times New Roman" panose="02020603050405020304" pitchFamily="18" charset="0"/>
              </a:rPr>
              <a:t>cf. Mark 8:34, 36; Revelation 2:10</a:t>
            </a:r>
            <a:r>
              <a:rPr lang="en-US" sz="3200" dirty="0">
                <a:solidFill>
                  <a:schemeClr val="bg1"/>
                </a:solidFill>
                <a:cs typeface="Times New Roman" panose="02020603050405020304" pitchFamily="18" charset="0"/>
              </a:rPr>
              <a:t>)</a:t>
            </a:r>
          </a:p>
          <a:p>
            <a:pPr marL="285750" lvl="1" indent="-274638">
              <a:spcBef>
                <a:spcPts val="0"/>
              </a:spcBef>
            </a:pPr>
            <a:r>
              <a:rPr lang="en-US" sz="3200" b="1" dirty="0">
                <a:solidFill>
                  <a:schemeClr val="bg1"/>
                </a:solidFill>
                <a:cs typeface="Times New Roman" panose="02020603050405020304" pitchFamily="18" charset="0"/>
              </a:rPr>
              <a:t>Blasphemous</a:t>
            </a:r>
            <a:r>
              <a:rPr lang="en-US" sz="3200" dirty="0">
                <a:solidFill>
                  <a:schemeClr val="bg1"/>
                </a:solidFill>
                <a:cs typeface="Times New Roman" panose="02020603050405020304" pitchFamily="18" charset="0"/>
              </a:rPr>
              <a:t> (</a:t>
            </a:r>
            <a:r>
              <a:rPr lang="en-US" sz="3200" dirty="0">
                <a:solidFill>
                  <a:srgbClr val="C89F65"/>
                </a:solidFill>
                <a:cs typeface="Times New Roman" panose="02020603050405020304" pitchFamily="18" charset="0"/>
              </a:rPr>
              <a:t>cf. John 6:68-69</a:t>
            </a:r>
            <a:r>
              <a:rPr lang="en-US" sz="3200" dirty="0">
                <a:solidFill>
                  <a:schemeClr val="bg1"/>
                </a:solidFill>
                <a:cs typeface="Times New Roman" panose="02020603050405020304" pitchFamily="18" charset="0"/>
              </a:rPr>
              <a:t>)</a:t>
            </a:r>
          </a:p>
          <a:p>
            <a:pPr marL="11112" lvl="1" indent="0">
              <a:spcBef>
                <a:spcPts val="0"/>
              </a:spcBef>
              <a:buNone/>
            </a:pPr>
            <a:r>
              <a:rPr lang="en-US" sz="4000" b="1" dirty="0">
                <a:solidFill>
                  <a:schemeClr val="bg1"/>
                </a:solidFill>
                <a:cs typeface="Times New Roman" panose="02020603050405020304" pitchFamily="18" charset="0"/>
              </a:rPr>
              <a:t>Worldly Self-Love is Condemned </a:t>
            </a:r>
            <a:r>
              <a:rPr lang="en-US" sz="4000" dirty="0">
                <a:solidFill>
                  <a:schemeClr val="bg1"/>
                </a:solidFill>
                <a:cs typeface="Times New Roman" panose="02020603050405020304" pitchFamily="18" charset="0"/>
              </a:rPr>
              <a:t>(</a:t>
            </a:r>
            <a:r>
              <a:rPr lang="en-US" sz="4000" dirty="0">
                <a:solidFill>
                  <a:srgbClr val="C89F65"/>
                </a:solidFill>
                <a:cs typeface="Times New Roman" panose="02020603050405020304" pitchFamily="18" charset="0"/>
              </a:rPr>
              <a:t>2 Timothy 3:1-5</a:t>
            </a:r>
            <a:r>
              <a:rPr lang="en-US" sz="4000" dirty="0">
                <a:solidFill>
                  <a:schemeClr val="bg1"/>
                </a:solidFill>
                <a:cs typeface="Times New Roman" panose="02020603050405020304" pitchFamily="18" charset="0"/>
              </a:rPr>
              <a:t>)</a:t>
            </a:r>
            <a:endParaRPr lang="en-US" sz="4000" dirty="0">
              <a:solidFill>
                <a:schemeClr val="bg1"/>
              </a:solidFill>
            </a:endParaRPr>
          </a:p>
        </p:txBody>
      </p:sp>
    </p:spTree>
    <p:extLst>
      <p:ext uri="{BB962C8B-B14F-4D97-AF65-F5344CB8AC3E}">
        <p14:creationId xmlns:p14="http://schemas.microsoft.com/office/powerpoint/2010/main" val="38243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gold text&#10;&#10;Description automatically generated">
            <a:extLst>
              <a:ext uri="{FF2B5EF4-FFF2-40B4-BE49-F238E27FC236}">
                <a16:creationId xmlns:a16="http://schemas.microsoft.com/office/drawing/2014/main" id="{63243D55-B30F-669B-CEE7-9F286DCF10EB}"/>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2A951072-8F81-8FED-D6E3-0431542F390D}"/>
              </a:ext>
            </a:extLst>
          </p:cNvPr>
          <p:cNvSpPr>
            <a:spLocks noGrp="1"/>
          </p:cNvSpPr>
          <p:nvPr>
            <p:ph idx="1"/>
          </p:nvPr>
        </p:nvSpPr>
        <p:spPr>
          <a:xfrm>
            <a:off x="296449" y="1578278"/>
            <a:ext cx="11599101" cy="5035463"/>
          </a:xfrm>
        </p:spPr>
        <p:txBody>
          <a:bodyPr>
            <a:normAutofit lnSpcReduction="10000"/>
          </a:bodyPr>
          <a:lstStyle/>
          <a:p>
            <a:pPr marL="0" indent="0">
              <a:buNone/>
            </a:pPr>
            <a:r>
              <a:rPr lang="en-US" sz="4000" b="1" dirty="0">
                <a:solidFill>
                  <a:schemeClr val="bg1"/>
                </a:solidFill>
              </a:rPr>
              <a:t>God Commands Self-Love </a:t>
            </a:r>
            <a:r>
              <a:rPr lang="en-US" sz="3600" dirty="0">
                <a:solidFill>
                  <a:schemeClr val="bg1"/>
                </a:solidFill>
              </a:rPr>
              <a:t>(</a:t>
            </a:r>
            <a:r>
              <a:rPr lang="en-US" sz="3600" dirty="0">
                <a:solidFill>
                  <a:srgbClr val="C89F65"/>
                </a:solidFill>
              </a:rPr>
              <a:t>Matthew 22:39; Leviticus 19:18; Ephesians 5:28-29</a:t>
            </a:r>
            <a:r>
              <a:rPr lang="en-US" sz="3600" dirty="0">
                <a:solidFill>
                  <a:schemeClr val="bg1"/>
                </a:solidFill>
              </a:rPr>
              <a:t>)</a:t>
            </a:r>
          </a:p>
          <a:p>
            <a:pPr marL="0" indent="0">
              <a:buNone/>
            </a:pPr>
            <a:r>
              <a:rPr lang="en-US" sz="4000" b="1" dirty="0">
                <a:solidFill>
                  <a:schemeClr val="bg1"/>
                </a:solidFill>
              </a:rPr>
              <a:t>True self-love is rooted in faith that accepts one is made in God’s image. </a:t>
            </a:r>
            <a:r>
              <a:rPr lang="en-US" sz="4000" dirty="0">
                <a:solidFill>
                  <a:schemeClr val="bg1"/>
                </a:solidFill>
              </a:rPr>
              <a:t>(</a:t>
            </a:r>
            <a:r>
              <a:rPr lang="en-US" sz="3600" dirty="0">
                <a:solidFill>
                  <a:srgbClr val="C89F65"/>
                </a:solidFill>
              </a:rPr>
              <a:t>Genesis 1:26-27; Psalm 139:14; 8:3-9; Acts 17:26-28; Ecclesiastes 1:2; 12:6-8, 13</a:t>
            </a:r>
            <a:r>
              <a:rPr lang="en-US" sz="3600" dirty="0">
                <a:solidFill>
                  <a:schemeClr val="bg1"/>
                </a:solidFill>
              </a:rPr>
              <a:t>)</a:t>
            </a:r>
          </a:p>
          <a:p>
            <a:pPr marL="0" indent="0">
              <a:buNone/>
            </a:pPr>
            <a:r>
              <a:rPr lang="en-US" sz="4000" b="1" dirty="0">
                <a:solidFill>
                  <a:schemeClr val="bg1"/>
                </a:solidFill>
              </a:rPr>
              <a:t>True self-love is not reached through the knowledge of oneself, but through the knowledge of Christ. </a:t>
            </a:r>
            <a:r>
              <a:rPr lang="en-US" sz="3600" dirty="0">
                <a:solidFill>
                  <a:schemeClr val="bg1"/>
                </a:solidFill>
              </a:rPr>
              <a:t>(</a:t>
            </a:r>
            <a:r>
              <a:rPr lang="en-US" sz="3600" dirty="0">
                <a:solidFill>
                  <a:srgbClr val="C89F65"/>
                </a:solidFill>
              </a:rPr>
              <a:t>Jeremiah 10:23; Proverbs 14:12; Jeremiah 6:14-21; John 11:9-10; 12:35-36; Galatians 2:20</a:t>
            </a:r>
            <a:r>
              <a:rPr lang="en-US" sz="3600" dirty="0">
                <a:solidFill>
                  <a:schemeClr val="bg1"/>
                </a:solidFill>
              </a:rPr>
              <a:t>)</a:t>
            </a:r>
          </a:p>
        </p:txBody>
      </p:sp>
    </p:spTree>
    <p:extLst>
      <p:ext uri="{BB962C8B-B14F-4D97-AF65-F5344CB8AC3E}">
        <p14:creationId xmlns:p14="http://schemas.microsoft.com/office/powerpoint/2010/main" val="313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gold text&#10;&#10;Description automatically generated">
            <a:extLst>
              <a:ext uri="{FF2B5EF4-FFF2-40B4-BE49-F238E27FC236}">
                <a16:creationId xmlns:a16="http://schemas.microsoft.com/office/drawing/2014/main" id="{63243D55-B30F-669B-CEE7-9F286DCF10EB}"/>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2A951072-8F81-8FED-D6E3-0431542F390D}"/>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God Commands Self-Love </a:t>
            </a:r>
            <a:r>
              <a:rPr lang="en-US" sz="3600" dirty="0">
                <a:solidFill>
                  <a:schemeClr val="bg1"/>
                </a:solidFill>
              </a:rPr>
              <a:t>(</a:t>
            </a:r>
            <a:r>
              <a:rPr lang="en-US" sz="3600" dirty="0">
                <a:solidFill>
                  <a:srgbClr val="C89F65"/>
                </a:solidFill>
              </a:rPr>
              <a:t>Matthew 22:39; Leviticus 19:18; Ephesians 5:28-29</a:t>
            </a:r>
            <a:r>
              <a:rPr lang="en-US" sz="3600" dirty="0">
                <a:solidFill>
                  <a:schemeClr val="bg1"/>
                </a:solidFill>
              </a:rPr>
              <a:t>)</a:t>
            </a:r>
          </a:p>
          <a:p>
            <a:pPr marL="0" marR="0" lvl="0" indent="0">
              <a:spcBef>
                <a:spcPts val="0"/>
              </a:spcBef>
              <a:spcAft>
                <a:spcPts val="0"/>
              </a:spcAft>
              <a:buNone/>
            </a:pPr>
            <a:r>
              <a:rPr lang="en-US" sz="4000" b="1" dirty="0">
                <a:solidFill>
                  <a:schemeClr val="bg1"/>
                </a:solidFill>
                <a:effectLst/>
                <a:ea typeface="Aptos" panose="020B0004020202020204" pitchFamily="34" charset="0"/>
                <a:cs typeface="Times New Roman" panose="02020603050405020304" pitchFamily="18" charset="0"/>
              </a:rPr>
              <a:t>True self-love is reflected in our love for others.</a:t>
            </a:r>
            <a:r>
              <a:rPr lang="en-US" sz="4000" dirty="0">
                <a:solidFill>
                  <a:schemeClr val="bg1"/>
                </a:solidFill>
                <a:effectLst/>
                <a:ea typeface="Aptos" panose="020B0004020202020204" pitchFamily="34" charset="0"/>
                <a:cs typeface="Times New Roman" panose="02020603050405020304" pitchFamily="18" charset="0"/>
              </a:rPr>
              <a:t> </a:t>
            </a:r>
            <a:r>
              <a:rPr lang="en-US" sz="3600" dirty="0">
                <a:solidFill>
                  <a:schemeClr val="bg1"/>
                </a:solidFill>
                <a:effectLst/>
                <a:ea typeface="Aptos" panose="020B0004020202020204" pitchFamily="34" charset="0"/>
                <a:cs typeface="Times New Roman" panose="02020603050405020304" pitchFamily="18" charset="0"/>
              </a:rPr>
              <a:t>(</a:t>
            </a:r>
            <a:r>
              <a:rPr lang="en-US" sz="3600" dirty="0">
                <a:solidFill>
                  <a:srgbClr val="C89F65"/>
                </a:solidFill>
                <a:effectLst/>
                <a:ea typeface="Aptos" panose="020B0004020202020204" pitchFamily="34" charset="0"/>
                <a:cs typeface="Times New Roman" panose="02020603050405020304" pitchFamily="18" charset="0"/>
              </a:rPr>
              <a:t>Matthew 22:39; Luke 10:25-37; Romans 13:8-10</a:t>
            </a:r>
            <a:r>
              <a:rPr lang="en-US" sz="3600" dirty="0">
                <a:solidFill>
                  <a:schemeClr val="bg1"/>
                </a:solidFill>
                <a:effectLst/>
                <a:ea typeface="Aptos" panose="020B0004020202020204" pitchFamily="34" charset="0"/>
                <a:cs typeface="Times New Roman" panose="02020603050405020304" pitchFamily="18" charset="0"/>
              </a:rPr>
              <a:t>)</a:t>
            </a:r>
            <a:endParaRPr lang="en-US" sz="4000" dirty="0">
              <a:solidFill>
                <a:schemeClr val="bg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066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ook&#10;&#10;Description automatically generated">
            <a:extLst>
              <a:ext uri="{FF2B5EF4-FFF2-40B4-BE49-F238E27FC236}">
                <a16:creationId xmlns:a16="http://schemas.microsoft.com/office/drawing/2014/main" id="{DC7CA556-2B9B-1F05-7940-D9184DF064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0469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ook&#10;&#10;Description automatically generated">
            <a:extLst>
              <a:ext uri="{FF2B5EF4-FFF2-40B4-BE49-F238E27FC236}">
                <a16:creationId xmlns:a16="http://schemas.microsoft.com/office/drawing/2014/main" id="{DC7CA556-2B9B-1F05-7940-D9184DF064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3900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lstStyle/>
          <a:p>
            <a:pPr marL="0" indent="0">
              <a:buNone/>
            </a:pPr>
            <a:r>
              <a:rPr lang="en-US" sz="4000" b="1" dirty="0">
                <a:solidFill>
                  <a:schemeClr val="bg1"/>
                </a:solidFill>
              </a:rPr>
              <a:t>The Pop-Psychology of Self Love</a:t>
            </a:r>
          </a:p>
          <a:p>
            <a:r>
              <a:rPr lang="en-US" sz="3200" dirty="0">
                <a:solidFill>
                  <a:schemeClr val="bg1"/>
                </a:solidFill>
              </a:rPr>
              <a:t>Self-love – “regard for one's own well-being and happiness (chiefly considered as a desirable rather than narcissistic characteristic).” (New Oxford American Dictionary)</a:t>
            </a:r>
          </a:p>
          <a:p>
            <a:pPr marL="0" indent="0">
              <a:buNone/>
            </a:pPr>
            <a:endParaRPr lang="en-US" dirty="0">
              <a:solidFill>
                <a:schemeClr val="bg1"/>
              </a:solidFill>
            </a:endParaRPr>
          </a:p>
        </p:txBody>
      </p:sp>
    </p:spTree>
    <p:extLst>
      <p:ext uri="{BB962C8B-B14F-4D97-AF65-F5344CB8AC3E}">
        <p14:creationId xmlns:p14="http://schemas.microsoft.com/office/powerpoint/2010/main" val="403892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The Pop-Psychology of Self Love</a:t>
            </a:r>
          </a:p>
          <a:p>
            <a:r>
              <a:rPr lang="en-US" sz="3200" dirty="0">
                <a:solidFill>
                  <a:schemeClr val="bg1"/>
                </a:solidFill>
              </a:rPr>
              <a:t>“What it Really Means to Love Yourself,” John Amodeo Ph.D., MFT (</a:t>
            </a:r>
            <a:r>
              <a:rPr lang="en-US" sz="3200" dirty="0" err="1">
                <a:solidFill>
                  <a:schemeClr val="bg1"/>
                </a:solidFill>
              </a:rPr>
              <a:t>psychologytoday.com</a:t>
            </a:r>
            <a:r>
              <a:rPr lang="en-US" sz="3200" dirty="0">
                <a:solidFill>
                  <a:schemeClr val="bg1"/>
                </a:solidFill>
              </a:rPr>
              <a:t>)</a:t>
            </a:r>
          </a:p>
          <a:p>
            <a:pPr lvl="1"/>
            <a:r>
              <a:rPr lang="en-US" sz="3200" dirty="0">
                <a:solidFill>
                  <a:schemeClr val="bg1"/>
                </a:solidFill>
              </a:rPr>
              <a:t>“Self-love means finding peace within ourselves — resting comfortably within the depths of our being.”</a:t>
            </a:r>
          </a:p>
          <a:p>
            <a:pPr lvl="2"/>
            <a:r>
              <a:rPr lang="en-US" sz="3200" dirty="0">
                <a:solidFill>
                  <a:schemeClr val="bg1"/>
                </a:solidFill>
              </a:rPr>
              <a:t>“this is simply a way of being nonjudgmentally kind, present, and mindful toward whatever we happen to be experiencing.”</a:t>
            </a:r>
          </a:p>
          <a:p>
            <a:pPr lvl="2"/>
            <a:r>
              <a:rPr lang="en-US" sz="3200" dirty="0">
                <a:solidFill>
                  <a:schemeClr val="bg1"/>
                </a:solidFill>
              </a:rPr>
              <a:t>“We need to have empathy and unconditional positive regard for whatever we are experiencing inside.”</a:t>
            </a:r>
          </a:p>
        </p:txBody>
      </p:sp>
    </p:spTree>
    <p:extLst>
      <p:ext uri="{BB962C8B-B14F-4D97-AF65-F5344CB8AC3E}">
        <p14:creationId xmlns:p14="http://schemas.microsoft.com/office/powerpoint/2010/main" val="100878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The Pop-Psychology of Self Love</a:t>
            </a:r>
          </a:p>
          <a:p>
            <a:r>
              <a:rPr lang="en-US" sz="3200" dirty="0">
                <a:solidFill>
                  <a:schemeClr val="bg1"/>
                </a:solidFill>
              </a:rPr>
              <a:t>“What it Really Means to Love Yourself,” John Amodeo Ph.D., MFT (</a:t>
            </a:r>
            <a:r>
              <a:rPr lang="en-US" sz="3200" dirty="0" err="1">
                <a:solidFill>
                  <a:schemeClr val="bg1"/>
                </a:solidFill>
              </a:rPr>
              <a:t>psychologytoday.com</a:t>
            </a:r>
            <a:r>
              <a:rPr lang="en-US" sz="3200" dirty="0">
                <a:solidFill>
                  <a:schemeClr val="bg1"/>
                </a:solidFill>
              </a:rPr>
              <a:t>)</a:t>
            </a:r>
          </a:p>
          <a:p>
            <a:pPr lvl="1"/>
            <a:r>
              <a:rPr lang="en-US" sz="3200" dirty="0">
                <a:solidFill>
                  <a:schemeClr val="bg1"/>
                </a:solidFill>
              </a:rPr>
              <a:t>“This gentle way of being with ourselves is an antidote to shame. Rather than battling ourselves or trying to fix or change ourselves, we find more inner peace by simply being with our experience as it unfolds.” </a:t>
            </a:r>
          </a:p>
        </p:txBody>
      </p:sp>
    </p:spTree>
    <p:extLst>
      <p:ext uri="{BB962C8B-B14F-4D97-AF65-F5344CB8AC3E}">
        <p14:creationId xmlns:p14="http://schemas.microsoft.com/office/powerpoint/2010/main" val="201580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The Pop-Psychology of Self Love</a:t>
            </a:r>
          </a:p>
          <a:p>
            <a:pPr marL="285750" lvl="1"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“What Self-Love Truly Means and Ways to Cultivate It,” </a:t>
            </a:r>
            <a:r>
              <a:rPr lang="en-US" sz="3200" dirty="0" err="1">
                <a:solidFill>
                  <a:schemeClr val="bg1"/>
                </a:solidFill>
                <a:effectLst/>
                <a:ea typeface="Aptos" panose="020B0004020202020204" pitchFamily="34" charset="0"/>
                <a:cs typeface="Times New Roman" panose="02020603050405020304" pitchFamily="18" charset="0"/>
              </a:rPr>
              <a:t>Allaya</a:t>
            </a:r>
            <a:r>
              <a:rPr lang="en-US" sz="3200" dirty="0">
                <a:solidFill>
                  <a:schemeClr val="bg1"/>
                </a:solidFill>
                <a:effectLst/>
                <a:ea typeface="Aptos" panose="020B0004020202020204" pitchFamily="34" charset="0"/>
                <a:cs typeface="Times New Roman" panose="02020603050405020304" pitchFamily="18" charset="0"/>
              </a:rPr>
              <a:t> Cooks-Campbell (</a:t>
            </a:r>
            <a:r>
              <a:rPr lang="en-US" sz="3200" dirty="0" err="1">
                <a:solidFill>
                  <a:schemeClr val="bg1"/>
                </a:solidFill>
                <a:effectLst/>
                <a:ea typeface="Aptos" panose="020B0004020202020204" pitchFamily="34" charset="0"/>
                <a:cs typeface="Times New Roman" panose="02020603050405020304" pitchFamily="18" charset="0"/>
              </a:rPr>
              <a:t>betterup.com</a:t>
            </a:r>
            <a:r>
              <a:rPr lang="en-US" sz="3200" dirty="0">
                <a:solidFill>
                  <a:schemeClr val="bg1"/>
                </a:solidFill>
                <a:effectLst/>
                <a:ea typeface="Aptos" panose="020B0004020202020204" pitchFamily="34" charset="0"/>
                <a:cs typeface="Times New Roman" panose="02020603050405020304" pitchFamily="18" charset="0"/>
              </a:rPr>
              <a:t>)</a:t>
            </a:r>
          </a:p>
          <a:p>
            <a:pPr marL="696913" lvl="2">
              <a:spcBef>
                <a:spcPts val="0"/>
              </a:spcBef>
            </a:pPr>
            <a:r>
              <a:rPr lang="en-US" sz="3200" dirty="0">
                <a:solidFill>
                  <a:schemeClr val="bg1"/>
                </a:solidFill>
                <a:effectLst/>
                <a:ea typeface="Aptos" panose="020B0004020202020204" pitchFamily="34" charset="0"/>
                <a:cs typeface="Times New Roman" panose="02020603050405020304" pitchFamily="18" charset="0"/>
              </a:rPr>
              <a:t>“Contrary to what you might’ve heard growing up, fishing for compliments isn’t a bad thing.”</a:t>
            </a:r>
          </a:p>
          <a:p>
            <a:pPr lvl="1"/>
            <a:r>
              <a:rPr lang="en-US" sz="3200" dirty="0">
                <a:solidFill>
                  <a:schemeClr val="bg1"/>
                </a:solidFill>
                <a:effectLst/>
                <a:ea typeface="Aptos" panose="020B0004020202020204" pitchFamily="34" charset="0"/>
                <a:cs typeface="Times New Roman" panose="02020603050405020304" pitchFamily="18" charset="0"/>
              </a:rPr>
              <a:t>“One wonderful habit I got from a course…was to respond [to a compliment] with ‘Thank you, it’s true.’”</a:t>
            </a:r>
            <a:r>
              <a:rPr lang="en-US" sz="3200" dirty="0">
                <a:solidFill>
                  <a:schemeClr val="bg1"/>
                </a:solidFill>
                <a:effectLst/>
              </a:rPr>
              <a:t> </a:t>
            </a:r>
            <a:r>
              <a:rPr lang="en-US" sz="3200" dirty="0">
                <a:solidFill>
                  <a:schemeClr val="bg1"/>
                </a:solidFill>
              </a:rPr>
              <a:t> </a:t>
            </a:r>
          </a:p>
        </p:txBody>
      </p:sp>
    </p:spTree>
    <p:extLst>
      <p:ext uri="{BB962C8B-B14F-4D97-AF65-F5344CB8AC3E}">
        <p14:creationId xmlns:p14="http://schemas.microsoft.com/office/powerpoint/2010/main" val="258231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lnSpcReduction="10000"/>
          </a:bodyPr>
          <a:lstStyle/>
          <a:p>
            <a:pPr marL="0" indent="0">
              <a:buNone/>
            </a:pPr>
            <a:r>
              <a:rPr lang="en-US" sz="4000" b="1" dirty="0">
                <a:solidFill>
                  <a:schemeClr val="bg1"/>
                </a:solidFill>
              </a:rPr>
              <a:t>The Pop-Psychology of Self Love</a:t>
            </a:r>
          </a:p>
          <a:p>
            <a:pPr marL="285750" lvl="1"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“What Self-Love Truly Means and Ways to Cultivate It,” </a:t>
            </a:r>
            <a:r>
              <a:rPr lang="en-US" sz="3200" dirty="0" err="1">
                <a:solidFill>
                  <a:schemeClr val="bg1"/>
                </a:solidFill>
                <a:effectLst/>
                <a:ea typeface="Aptos" panose="020B0004020202020204" pitchFamily="34" charset="0"/>
                <a:cs typeface="Times New Roman" panose="02020603050405020304" pitchFamily="18" charset="0"/>
              </a:rPr>
              <a:t>Allaya</a:t>
            </a:r>
            <a:r>
              <a:rPr lang="en-US" sz="3200" dirty="0">
                <a:solidFill>
                  <a:schemeClr val="bg1"/>
                </a:solidFill>
                <a:effectLst/>
                <a:ea typeface="Aptos" panose="020B0004020202020204" pitchFamily="34" charset="0"/>
                <a:cs typeface="Times New Roman" panose="02020603050405020304" pitchFamily="18" charset="0"/>
              </a:rPr>
              <a:t> Cooks-Campbell (</a:t>
            </a:r>
            <a:r>
              <a:rPr lang="en-US" sz="3200" dirty="0" err="1">
                <a:solidFill>
                  <a:schemeClr val="bg1"/>
                </a:solidFill>
                <a:effectLst/>
                <a:ea typeface="Aptos" panose="020B0004020202020204" pitchFamily="34" charset="0"/>
                <a:cs typeface="Times New Roman" panose="02020603050405020304" pitchFamily="18" charset="0"/>
              </a:rPr>
              <a:t>betterup.com</a:t>
            </a:r>
            <a:r>
              <a:rPr lang="en-US" sz="3200" dirty="0">
                <a:solidFill>
                  <a:schemeClr val="bg1"/>
                </a:solidFill>
                <a:effectLst/>
                <a:ea typeface="Aptos" panose="020B0004020202020204" pitchFamily="34" charset="0"/>
                <a:cs typeface="Times New Roman" panose="02020603050405020304" pitchFamily="18" charset="0"/>
              </a:rPr>
              <a:t>)</a:t>
            </a:r>
          </a:p>
          <a:p>
            <a:pPr marL="696913" lvl="2">
              <a:spcBef>
                <a:spcPts val="0"/>
              </a:spcBef>
            </a:pPr>
            <a:r>
              <a:rPr lang="en-US" sz="3200" dirty="0">
                <a:solidFill>
                  <a:schemeClr val="bg1"/>
                </a:solidFill>
                <a:effectLst/>
                <a:ea typeface="Aptos" panose="020B0004020202020204" pitchFamily="34" charset="0"/>
                <a:cs typeface="Times New Roman" panose="02020603050405020304" pitchFamily="18" charset="0"/>
              </a:rPr>
              <a:t>“The way you speak to yourself significantly influences your self-perception and overall well-being. Incorporating positive self-talk and affirmations into your daily routine is a powerful strategy for enhancing self-love.”</a:t>
            </a:r>
          </a:p>
          <a:p>
            <a:pPr marL="1154113" lvl="3">
              <a:spcBef>
                <a:spcPts val="0"/>
              </a:spcBef>
            </a:pPr>
            <a:r>
              <a:rPr lang="en-US" sz="3000" dirty="0">
                <a:solidFill>
                  <a:schemeClr val="bg1"/>
                </a:solidFill>
                <a:effectLst/>
                <a:ea typeface="Aptos" panose="020B0004020202020204" pitchFamily="34" charset="0"/>
                <a:cs typeface="Times New Roman" panose="02020603050405020304" pitchFamily="18" charset="0"/>
              </a:rPr>
              <a:t>“Replace negative statements with positive affirmations that emphasize your strengths, capabilities, and inherent worth.”</a:t>
            </a:r>
          </a:p>
          <a:p>
            <a:pPr marL="1154113" lvl="3">
              <a:spcBef>
                <a:spcPts val="0"/>
              </a:spcBef>
            </a:pPr>
            <a:r>
              <a:rPr lang="en-US" sz="3000" dirty="0">
                <a:solidFill>
                  <a:schemeClr val="bg1"/>
                </a:solidFill>
                <a:effectLst/>
                <a:ea typeface="Aptos" panose="020B0004020202020204" pitchFamily="34" charset="0"/>
                <a:cs typeface="Times New Roman" panose="02020603050405020304" pitchFamily="18" charset="0"/>
              </a:rPr>
              <a:t>“Additionally, surround yourself with positive influences, whether through supportive friends, motivational literature, or affirming podcasts.” </a:t>
            </a:r>
            <a:r>
              <a:rPr lang="en-US" sz="3000" dirty="0">
                <a:solidFill>
                  <a:schemeClr val="bg1"/>
                </a:solidFill>
                <a:effectLst/>
              </a:rPr>
              <a:t> </a:t>
            </a:r>
            <a:r>
              <a:rPr lang="en-US" sz="3000" dirty="0">
                <a:solidFill>
                  <a:schemeClr val="bg1"/>
                </a:solidFill>
              </a:rPr>
              <a:t> </a:t>
            </a:r>
          </a:p>
        </p:txBody>
      </p:sp>
    </p:spTree>
    <p:extLst>
      <p:ext uri="{BB962C8B-B14F-4D97-AF65-F5344CB8AC3E}">
        <p14:creationId xmlns:p14="http://schemas.microsoft.com/office/powerpoint/2010/main" val="28127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a:bodyPr>
          <a:lstStyle/>
          <a:p>
            <a:pPr marL="0" indent="0">
              <a:buNone/>
            </a:pPr>
            <a:r>
              <a:rPr lang="en-US" sz="4000" b="1" dirty="0">
                <a:solidFill>
                  <a:schemeClr val="bg1"/>
                </a:solidFill>
              </a:rPr>
              <a:t>The Pop-Psychology of Self Love</a:t>
            </a:r>
          </a:p>
          <a:p>
            <a:pPr marL="285750" lvl="1"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“What Self-Love Truly Means and Ways to Cultivate It,” </a:t>
            </a:r>
            <a:r>
              <a:rPr lang="en-US" sz="3200" dirty="0" err="1">
                <a:solidFill>
                  <a:schemeClr val="bg1"/>
                </a:solidFill>
                <a:effectLst/>
                <a:ea typeface="Aptos" panose="020B0004020202020204" pitchFamily="34" charset="0"/>
                <a:cs typeface="Times New Roman" panose="02020603050405020304" pitchFamily="18" charset="0"/>
              </a:rPr>
              <a:t>Allaya</a:t>
            </a:r>
            <a:r>
              <a:rPr lang="en-US" sz="3200" dirty="0">
                <a:solidFill>
                  <a:schemeClr val="bg1"/>
                </a:solidFill>
                <a:effectLst/>
                <a:ea typeface="Aptos" panose="020B0004020202020204" pitchFamily="34" charset="0"/>
                <a:cs typeface="Times New Roman" panose="02020603050405020304" pitchFamily="18" charset="0"/>
              </a:rPr>
              <a:t> Cooks-Campbell (</a:t>
            </a:r>
            <a:r>
              <a:rPr lang="en-US" sz="3200" dirty="0" err="1">
                <a:solidFill>
                  <a:schemeClr val="bg1"/>
                </a:solidFill>
                <a:effectLst/>
                <a:ea typeface="Aptos" panose="020B0004020202020204" pitchFamily="34" charset="0"/>
                <a:cs typeface="Times New Roman" panose="02020603050405020304" pitchFamily="18" charset="0"/>
              </a:rPr>
              <a:t>betterup.com</a:t>
            </a:r>
            <a:r>
              <a:rPr lang="en-US" sz="3200" dirty="0">
                <a:solidFill>
                  <a:schemeClr val="bg1"/>
                </a:solidFill>
                <a:effectLst/>
                <a:ea typeface="Aptos" panose="020B0004020202020204" pitchFamily="34" charset="0"/>
                <a:cs typeface="Times New Roman" panose="02020603050405020304" pitchFamily="18" charset="0"/>
              </a:rPr>
              <a:t>)</a:t>
            </a:r>
          </a:p>
          <a:p>
            <a:pPr marL="742950" lvl="2"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“Establishing and maintaining healthy boundaries is a crucial aspect of self-love.”</a:t>
            </a:r>
          </a:p>
          <a:p>
            <a:pPr marL="1200150" lvl="3"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“Surround yourself with individuals who respect and support your boundaries.”</a:t>
            </a:r>
            <a:r>
              <a:rPr lang="en-US" sz="3200" dirty="0">
                <a:solidFill>
                  <a:schemeClr val="bg1"/>
                </a:solidFill>
                <a:effectLst/>
              </a:rPr>
              <a:t>  </a:t>
            </a:r>
            <a:r>
              <a:rPr lang="en-US" sz="3200" dirty="0">
                <a:solidFill>
                  <a:schemeClr val="bg1"/>
                </a:solidFill>
              </a:rPr>
              <a:t> </a:t>
            </a:r>
          </a:p>
        </p:txBody>
      </p:sp>
    </p:spTree>
    <p:extLst>
      <p:ext uri="{BB962C8B-B14F-4D97-AF65-F5344CB8AC3E}">
        <p14:creationId xmlns:p14="http://schemas.microsoft.com/office/powerpoint/2010/main" val="23577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gold text&#10;&#10;Description automatically generated">
            <a:extLst>
              <a:ext uri="{FF2B5EF4-FFF2-40B4-BE49-F238E27FC236}">
                <a16:creationId xmlns:a16="http://schemas.microsoft.com/office/drawing/2014/main" id="{46B8FDC3-BD7D-8044-87D8-CE51F1429B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EC780E-2430-346A-D542-4169B9F9F987}"/>
              </a:ext>
            </a:extLst>
          </p:cNvPr>
          <p:cNvSpPr>
            <a:spLocks noGrp="1"/>
          </p:cNvSpPr>
          <p:nvPr>
            <p:ph idx="1"/>
          </p:nvPr>
        </p:nvSpPr>
        <p:spPr>
          <a:xfrm>
            <a:off x="296449" y="1578278"/>
            <a:ext cx="11599101" cy="5035463"/>
          </a:xfrm>
        </p:spPr>
        <p:txBody>
          <a:bodyPr>
            <a:normAutofit lnSpcReduction="10000"/>
          </a:bodyPr>
          <a:lstStyle/>
          <a:p>
            <a:pPr marL="0" indent="0">
              <a:buNone/>
            </a:pPr>
            <a:r>
              <a:rPr lang="en-US" sz="4000" b="1" dirty="0">
                <a:solidFill>
                  <a:schemeClr val="bg1"/>
                </a:solidFill>
              </a:rPr>
              <a:t>The Pop-Psychology of Self Love</a:t>
            </a:r>
          </a:p>
          <a:p>
            <a:pPr marL="285750" lvl="1"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“Loving Yourself: Why and How to Do It,” </a:t>
            </a:r>
            <a:r>
              <a:rPr lang="en-US" sz="3200" dirty="0" err="1">
                <a:solidFill>
                  <a:schemeClr val="bg1"/>
                </a:solidFill>
                <a:effectLst/>
                <a:ea typeface="Aptos" panose="020B0004020202020204" pitchFamily="34" charset="0"/>
                <a:cs typeface="Times New Roman" panose="02020603050405020304" pitchFamily="18" charset="0"/>
              </a:rPr>
              <a:t>Tchiki</a:t>
            </a:r>
            <a:r>
              <a:rPr lang="en-US" sz="3200" dirty="0">
                <a:solidFill>
                  <a:schemeClr val="bg1"/>
                </a:solidFill>
                <a:effectLst/>
                <a:ea typeface="Aptos" panose="020B0004020202020204" pitchFamily="34" charset="0"/>
                <a:cs typeface="Times New Roman" panose="02020603050405020304" pitchFamily="18" charset="0"/>
              </a:rPr>
              <a:t> Davis, MA, PhD (</a:t>
            </a:r>
            <a:r>
              <a:rPr lang="en-US" sz="3200" dirty="0" err="1">
                <a:solidFill>
                  <a:schemeClr val="bg1"/>
                </a:solidFill>
                <a:effectLst/>
                <a:ea typeface="Aptos" panose="020B0004020202020204" pitchFamily="34" charset="0"/>
                <a:cs typeface="Times New Roman" panose="02020603050405020304" pitchFamily="18" charset="0"/>
              </a:rPr>
              <a:t>berkeleywellbeing.com</a:t>
            </a:r>
            <a:r>
              <a:rPr lang="en-US" sz="3200" dirty="0">
                <a:solidFill>
                  <a:schemeClr val="bg1"/>
                </a:solidFill>
                <a:effectLst/>
                <a:ea typeface="Aptos" panose="020B0004020202020204" pitchFamily="34" charset="0"/>
                <a:cs typeface="Times New Roman" panose="02020603050405020304" pitchFamily="18" charset="0"/>
              </a:rPr>
              <a:t>)</a:t>
            </a:r>
          </a:p>
          <a:p>
            <a:pPr marL="742950" lvl="2"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“When we love ourselves, we have an appreciation for our own worth or value. We don’t need affirmation from others and we don’t need them to tell us that we are enough, smart enough, attractive enough – we simply know.”</a:t>
            </a:r>
          </a:p>
          <a:p>
            <a:pPr marL="742950" lvl="2"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“Self kindness involves being patient with the aspects of your personality that you don’t like, being caring towards yourself when you’re going through a hard time, and being tolerant of your flaws.”</a:t>
            </a:r>
          </a:p>
          <a:p>
            <a:pPr marL="742950" lvl="2" indent="-274638">
              <a:spcBef>
                <a:spcPts val="0"/>
              </a:spcBef>
            </a:pPr>
            <a:r>
              <a:rPr lang="en-US" sz="3200" dirty="0">
                <a:solidFill>
                  <a:schemeClr val="bg1"/>
                </a:solidFill>
                <a:effectLst/>
                <a:ea typeface="Aptos" panose="020B0004020202020204" pitchFamily="34" charset="0"/>
                <a:cs typeface="Times New Roman" panose="02020603050405020304" pitchFamily="18" charset="0"/>
              </a:rPr>
              <a:t>Need for forgiveness of self. </a:t>
            </a:r>
            <a:r>
              <a:rPr lang="en-US" sz="3200" dirty="0">
                <a:solidFill>
                  <a:schemeClr val="bg1"/>
                </a:solidFill>
                <a:effectLst/>
              </a:rPr>
              <a:t>  </a:t>
            </a:r>
            <a:r>
              <a:rPr lang="en-US" sz="3200" dirty="0">
                <a:solidFill>
                  <a:schemeClr val="bg1"/>
                </a:solidFill>
              </a:rPr>
              <a:t> </a:t>
            </a:r>
          </a:p>
        </p:txBody>
      </p:sp>
    </p:spTree>
    <p:extLst>
      <p:ext uri="{BB962C8B-B14F-4D97-AF65-F5344CB8AC3E}">
        <p14:creationId xmlns:p14="http://schemas.microsoft.com/office/powerpoint/2010/main" val="23387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796</Words>
  <Application>Microsoft Macintosh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4</cp:revision>
  <dcterms:created xsi:type="dcterms:W3CDTF">2024-02-17T15:55:29Z</dcterms:created>
  <dcterms:modified xsi:type="dcterms:W3CDTF">2024-02-17T16:37:07Z</dcterms:modified>
</cp:coreProperties>
</file>