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sldIdLst>
    <p:sldId id="278" r:id="rId6"/>
    <p:sldId id="262" r:id="rId7"/>
    <p:sldId id="263" r:id="rId8"/>
    <p:sldId id="256" r:id="rId9"/>
    <p:sldId id="257" r:id="rId10"/>
    <p:sldId id="258" r:id="rId11"/>
    <p:sldId id="259" r:id="rId12"/>
    <p:sldId id="260" r:id="rId13"/>
    <p:sldId id="264" r:id="rId14"/>
    <p:sldId id="265" r:id="rId15"/>
    <p:sldId id="266" r:id="rId16"/>
    <p:sldId id="267" r:id="rId17"/>
    <p:sldId id="269" r:id="rId18"/>
    <p:sldId id="268" r:id="rId19"/>
    <p:sldId id="270" r:id="rId20"/>
    <p:sldId id="271" r:id="rId21"/>
    <p:sldId id="272" r:id="rId22"/>
    <p:sldId id="273" r:id="rId23"/>
    <p:sldId id="274" r:id="rId24"/>
    <p:sldId id="275" r:id="rId25"/>
    <p:sldId id="276" r:id="rId26"/>
    <p:sldId id="27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9300"/>
    <a:srgbClr val="EA7131"/>
    <a:srgbClr val="E8E8E8"/>
    <a:srgbClr val="E1E1E1"/>
    <a:srgbClr val="3C5239"/>
    <a:srgbClr val="2E314D"/>
    <a:srgbClr val="873623"/>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p:restoredTop sz="96197"/>
  </p:normalViewPr>
  <p:slideViewPr>
    <p:cSldViewPr snapToGrid="0" showGuides="1">
      <p:cViewPr varScale="1">
        <p:scale>
          <a:sx n="109" d="100"/>
          <a:sy n="109" d="100"/>
        </p:scale>
        <p:origin x="192" y="4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32519-5188-CBA6-1A00-8D0067E554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909E42-9412-93DB-5C49-3D9FF7B04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316C8C-2B26-FCF6-FBF4-82E95FE6030F}"/>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5A00EE32-02A9-E85F-9789-779B3410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7F23D-63A4-D873-A85D-2A81C8642CEA}"/>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20828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7F74-6B45-647B-B867-FA97CE448F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D3902-F7EC-F492-7BAB-222D60236E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3353E-090B-BFE0-5DB5-D3423286A30F}"/>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26A4521B-5D17-E980-F193-829BD74A6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7890E-9194-B7BE-100A-8E9299504644}"/>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197506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9D51DF-15DA-C00E-5796-B3E397B5F8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617E1A-4BE7-52CC-C555-BEC3D6F217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0693A-1288-91D0-0F39-CC8CB6344337}"/>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BD490699-CF2C-2A03-6709-4D2D3F292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8FC0A-10F1-47E4-1413-CACE154AE8DE}"/>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1010243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923066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451027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3/23/24</a:t>
            </a:fld>
            <a:endParaRPr lang="en-US" dirty="0"/>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09134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15525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1556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3393722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898003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295411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9B483-1957-6286-2F8B-40E2717ED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7D993C-55DC-956F-A28D-7E72DB94F5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C8F4DE-5409-D64F-0251-2DCA34D85378}"/>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3843E55E-2FC1-19FC-B648-A0BA86BBE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F36A5-8CD6-3062-C990-0DC83840088A}"/>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47320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630814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4043923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3/23/24</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a:t>
            </a:fld>
            <a:endParaRPr lang="en-US"/>
          </a:p>
        </p:txBody>
      </p:sp>
    </p:spTree>
    <p:extLst>
      <p:ext uri="{BB962C8B-B14F-4D97-AF65-F5344CB8AC3E}">
        <p14:creationId xmlns:p14="http://schemas.microsoft.com/office/powerpoint/2010/main" val="1743850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0666DC1-CD27-4874-9484-9D06C59FE4D0}"/>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579F-F417-47C2-AC03-911CCED021DB}"/>
              </a:ext>
            </a:extLst>
          </p:cNvPr>
          <p:cNvSpPr>
            <a:spLocks noGrp="1"/>
          </p:cNvSpPr>
          <p:nvPr>
            <p:ph type="ctrTitle"/>
          </p:nvPr>
        </p:nvSpPr>
        <p:spPr>
          <a:xfrm>
            <a:off x="484552" y="447675"/>
            <a:ext cx="8397511" cy="2714625"/>
          </a:xfrm>
        </p:spPr>
        <p:txBody>
          <a:bodyPr anchor="b">
            <a:normAutofit/>
          </a:bodyPr>
          <a:lstStyle>
            <a:lvl1pPr algn="l">
              <a:defRPr sz="54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643E600-28DA-4780-9E00-2E12F74FF621}"/>
              </a:ext>
            </a:extLst>
          </p:cNvPr>
          <p:cNvSpPr>
            <a:spLocks noGrp="1"/>
          </p:cNvSpPr>
          <p:nvPr>
            <p:ph type="subTitle" idx="1"/>
          </p:nvPr>
        </p:nvSpPr>
        <p:spPr>
          <a:xfrm>
            <a:off x="484552" y="3602037"/>
            <a:ext cx="8397511" cy="2460625"/>
          </a:xfrm>
        </p:spPr>
        <p:txBody>
          <a:bodyPr>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0E6F1DC-ADFB-42C9-AB34-FCB38C8123FC}"/>
              </a:ext>
            </a:extLst>
          </p:cNvPr>
          <p:cNvSpPr>
            <a:spLocks noGrp="1"/>
          </p:cNvSpPr>
          <p:nvPr>
            <p:ph type="dt" sz="half" idx="10"/>
          </p:nvPr>
        </p:nvSpPr>
        <p:spPr/>
        <p:txBody>
          <a:bodyPr/>
          <a:lstStyle/>
          <a:p>
            <a:fld id="{92538219-6E45-4D12-B767-46F92D5844D4}" type="datetime1">
              <a:rPr lang="en-US" smtClean="0"/>
              <a:t>3/23/24</a:t>
            </a:fld>
            <a:endParaRPr lang="en-US"/>
          </a:p>
        </p:txBody>
      </p:sp>
      <p:sp>
        <p:nvSpPr>
          <p:cNvPr id="5" name="Footer Placeholder 4">
            <a:extLst>
              <a:ext uri="{FF2B5EF4-FFF2-40B4-BE49-F238E27FC236}">
                <a16:creationId xmlns:a16="http://schemas.microsoft.com/office/drawing/2014/main" id="{EE799E6D-BBA8-4A15-94DA-DBE8A4FDE6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03C82-8719-4FAC-94BF-2A91335FB58A}"/>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80821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CF16-986E-4D90-AA40-CDB46E2332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A6F14DA-A783-43BC-8F15-95408B89D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58C48B6-C394-452A-94D9-D4802755D841}"/>
              </a:ext>
            </a:extLst>
          </p:cNvPr>
          <p:cNvSpPr>
            <a:spLocks noGrp="1"/>
          </p:cNvSpPr>
          <p:nvPr>
            <p:ph type="dt" sz="half" idx="10"/>
          </p:nvPr>
        </p:nvSpPr>
        <p:spPr/>
        <p:txBody>
          <a:bodyPr/>
          <a:lstStyle/>
          <a:p>
            <a:fld id="{8BB296A2-D8F0-4E17-BFD0-A6C902250D59}" type="datetime1">
              <a:rPr lang="en-US" smtClean="0"/>
              <a:t>3/23/24</a:t>
            </a:fld>
            <a:endParaRPr lang="en-US"/>
          </a:p>
        </p:txBody>
      </p:sp>
      <p:sp>
        <p:nvSpPr>
          <p:cNvPr id="5" name="Footer Placeholder 4">
            <a:extLst>
              <a:ext uri="{FF2B5EF4-FFF2-40B4-BE49-F238E27FC236}">
                <a16:creationId xmlns:a16="http://schemas.microsoft.com/office/drawing/2014/main" id="{43858A8A-3DD0-41C8-9F48-F4309FA19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06C92-7C02-4D34-B3E5-D549A7A36BD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373810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66F9FA-E6B8-4CFC-B3F1-0C075546EE33}"/>
              </a:ext>
            </a:extLst>
          </p:cNvPr>
          <p:cNvSpPr/>
          <p:nvPr/>
        </p:nvSpPr>
        <p:spPr>
          <a:xfrm>
            <a:off x="0" y="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16F270-B2AA-4935-885F-5924B1F63A3E}"/>
              </a:ext>
            </a:extLst>
          </p:cNvPr>
          <p:cNvSpPr>
            <a:spLocks noGrp="1"/>
          </p:cNvSpPr>
          <p:nvPr>
            <p:ph type="title"/>
          </p:nvPr>
        </p:nvSpPr>
        <p:spPr>
          <a:xfrm>
            <a:off x="484552" y="457200"/>
            <a:ext cx="10862898" cy="272415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22658E-3D87-4D5A-A602-847153CC4845}"/>
              </a:ext>
            </a:extLst>
          </p:cNvPr>
          <p:cNvSpPr>
            <a:spLocks noGrp="1"/>
          </p:cNvSpPr>
          <p:nvPr>
            <p:ph type="body" idx="1"/>
          </p:nvPr>
        </p:nvSpPr>
        <p:spPr>
          <a:xfrm>
            <a:off x="484552" y="3695701"/>
            <a:ext cx="10862898" cy="2393950"/>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AB1D84-A229-45B1-BD42-0DC0CE9F8DE9}"/>
              </a:ext>
            </a:extLst>
          </p:cNvPr>
          <p:cNvSpPr>
            <a:spLocks noGrp="1"/>
          </p:cNvSpPr>
          <p:nvPr>
            <p:ph type="dt" sz="half" idx="10"/>
          </p:nvPr>
        </p:nvSpPr>
        <p:spPr/>
        <p:txBody>
          <a:bodyPr/>
          <a:lstStyle/>
          <a:p>
            <a:fld id="{D9108C9C-1ACB-4C84-A002-C7E0E45B937A}" type="datetime1">
              <a:rPr lang="en-US" smtClean="0"/>
              <a:t>3/23/24</a:t>
            </a:fld>
            <a:endParaRPr lang="en-US"/>
          </a:p>
        </p:txBody>
      </p:sp>
      <p:sp>
        <p:nvSpPr>
          <p:cNvPr id="5" name="Footer Placeholder 4">
            <a:extLst>
              <a:ext uri="{FF2B5EF4-FFF2-40B4-BE49-F238E27FC236}">
                <a16:creationId xmlns:a16="http://schemas.microsoft.com/office/drawing/2014/main" id="{2664EEF4-D461-49D7-8F24-8BFE2444B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4055A-7488-4646-9E88-692036EA22DE}"/>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8183948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1F74-ED26-4F8B-BF51-3533D8404E5A}"/>
              </a:ext>
            </a:extLst>
          </p:cNvPr>
          <p:cNvSpPr>
            <a:spLocks noGrp="1"/>
          </p:cNvSpPr>
          <p:nvPr>
            <p:ph type="title"/>
          </p:nvPr>
        </p:nvSpPr>
        <p:spPr>
          <a:xfrm>
            <a:off x="484552" y="365760"/>
            <a:ext cx="11264536" cy="168751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201D2D7-7F18-43E0-9B2E-3FCD83CC83BC}"/>
              </a:ext>
            </a:extLst>
          </p:cNvPr>
          <p:cNvSpPr>
            <a:spLocks noGrp="1"/>
          </p:cNvSpPr>
          <p:nvPr>
            <p:ph sz="half" idx="1"/>
          </p:nvPr>
        </p:nvSpPr>
        <p:spPr>
          <a:xfrm>
            <a:off x="48455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FCBBB66-EB7D-4F8C-9C78-1D1C88846469}"/>
              </a:ext>
            </a:extLst>
          </p:cNvPr>
          <p:cNvSpPr>
            <a:spLocks noGrp="1"/>
          </p:cNvSpPr>
          <p:nvPr>
            <p:ph sz="half" idx="2"/>
          </p:nvPr>
        </p:nvSpPr>
        <p:spPr>
          <a:xfrm>
            <a:off x="6270162" y="2552699"/>
            <a:ext cx="5323703" cy="3624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7A684E6-393D-4587-AA45-E6734FB47AEC}"/>
              </a:ext>
            </a:extLst>
          </p:cNvPr>
          <p:cNvSpPr>
            <a:spLocks noGrp="1"/>
          </p:cNvSpPr>
          <p:nvPr>
            <p:ph type="dt" sz="half" idx="10"/>
          </p:nvPr>
        </p:nvSpPr>
        <p:spPr/>
        <p:txBody>
          <a:bodyPr/>
          <a:lstStyle/>
          <a:p>
            <a:fld id="{F49AF2A5-B297-4977-9E5B-4D3050E23689}" type="datetime1">
              <a:rPr lang="en-US" smtClean="0"/>
              <a:t>3/23/24</a:t>
            </a:fld>
            <a:endParaRPr lang="en-US"/>
          </a:p>
        </p:txBody>
      </p:sp>
      <p:sp>
        <p:nvSpPr>
          <p:cNvPr id="6" name="Footer Placeholder 5">
            <a:extLst>
              <a:ext uri="{FF2B5EF4-FFF2-40B4-BE49-F238E27FC236}">
                <a16:creationId xmlns:a16="http://schemas.microsoft.com/office/drawing/2014/main" id="{0A1D8EE0-0333-4ABC-AE18-10DD5071C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52369-A8F0-4709-8372-B420A67DB7C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111829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91592-4621-4D72-BC2D-F2C439F81B81}"/>
              </a:ext>
            </a:extLst>
          </p:cNvPr>
          <p:cNvSpPr>
            <a:spLocks noGrp="1"/>
          </p:cNvSpPr>
          <p:nvPr>
            <p:ph type="title"/>
          </p:nvPr>
        </p:nvSpPr>
        <p:spPr>
          <a:xfrm>
            <a:off x="484552" y="365759"/>
            <a:ext cx="10870836" cy="169164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823F5-0A90-4666-BE88-2BE0D0A61603}"/>
              </a:ext>
            </a:extLst>
          </p:cNvPr>
          <p:cNvSpPr>
            <a:spLocks noGrp="1"/>
          </p:cNvSpPr>
          <p:nvPr>
            <p:ph type="body" idx="1"/>
          </p:nvPr>
        </p:nvSpPr>
        <p:spPr>
          <a:xfrm>
            <a:off x="484552" y="2436473"/>
            <a:ext cx="5332026"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EC6A7C-6260-463D-B3FD-71A07ACD0669}"/>
              </a:ext>
            </a:extLst>
          </p:cNvPr>
          <p:cNvSpPr>
            <a:spLocks noGrp="1"/>
          </p:cNvSpPr>
          <p:nvPr>
            <p:ph sz="half" idx="2"/>
          </p:nvPr>
        </p:nvSpPr>
        <p:spPr>
          <a:xfrm>
            <a:off x="484552" y="3409051"/>
            <a:ext cx="5332026"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F2AF8D-90ED-4512-9423-C91BF73A99B2}"/>
              </a:ext>
            </a:extLst>
          </p:cNvPr>
          <p:cNvSpPr>
            <a:spLocks noGrp="1"/>
          </p:cNvSpPr>
          <p:nvPr>
            <p:ph type="body" sz="quarter" idx="3"/>
          </p:nvPr>
        </p:nvSpPr>
        <p:spPr>
          <a:xfrm>
            <a:off x="6270162" y="2436473"/>
            <a:ext cx="5358285"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D838EA-E20D-4CC3-83C2-AFE0DE9F7376}"/>
              </a:ext>
            </a:extLst>
          </p:cNvPr>
          <p:cNvSpPr>
            <a:spLocks noGrp="1"/>
          </p:cNvSpPr>
          <p:nvPr>
            <p:ph sz="quarter" idx="4"/>
          </p:nvPr>
        </p:nvSpPr>
        <p:spPr>
          <a:xfrm>
            <a:off x="6270162" y="3409051"/>
            <a:ext cx="5358285" cy="27806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3603F8A-08E1-4160-9B7E-E0CA4BF8EC3C}"/>
              </a:ext>
            </a:extLst>
          </p:cNvPr>
          <p:cNvSpPr>
            <a:spLocks noGrp="1"/>
          </p:cNvSpPr>
          <p:nvPr>
            <p:ph type="dt" sz="half" idx="10"/>
          </p:nvPr>
        </p:nvSpPr>
        <p:spPr/>
        <p:txBody>
          <a:bodyPr/>
          <a:lstStyle/>
          <a:p>
            <a:fld id="{70127434-4794-409A-9547-04789BA47588}" type="datetime1">
              <a:rPr lang="en-US" smtClean="0"/>
              <a:t>3/23/24</a:t>
            </a:fld>
            <a:endParaRPr lang="en-US"/>
          </a:p>
        </p:txBody>
      </p:sp>
      <p:sp>
        <p:nvSpPr>
          <p:cNvPr id="8" name="Footer Placeholder 7">
            <a:extLst>
              <a:ext uri="{FF2B5EF4-FFF2-40B4-BE49-F238E27FC236}">
                <a16:creationId xmlns:a16="http://schemas.microsoft.com/office/drawing/2014/main" id="{118291AB-3C5C-4BE1-9E50-02F4893363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596E64-CD6C-4CF7-8624-FA4AE9760EEB}"/>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65948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62B3-06A0-4F2F-96EC-A062DAE2FE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C0095-49F0-4A83-AE8C-9D13E15C2BD8}"/>
              </a:ext>
            </a:extLst>
          </p:cNvPr>
          <p:cNvSpPr>
            <a:spLocks noGrp="1"/>
          </p:cNvSpPr>
          <p:nvPr>
            <p:ph type="dt" sz="half" idx="10"/>
          </p:nvPr>
        </p:nvSpPr>
        <p:spPr/>
        <p:txBody>
          <a:bodyPr/>
          <a:lstStyle/>
          <a:p>
            <a:fld id="{85658635-357A-4E3D-B824-A5CEFDB8449C}" type="datetime1">
              <a:rPr lang="en-US" smtClean="0"/>
              <a:t>3/23/24</a:t>
            </a:fld>
            <a:endParaRPr lang="en-US"/>
          </a:p>
        </p:txBody>
      </p:sp>
      <p:sp>
        <p:nvSpPr>
          <p:cNvPr id="4" name="Footer Placeholder 3">
            <a:extLst>
              <a:ext uri="{FF2B5EF4-FFF2-40B4-BE49-F238E27FC236}">
                <a16:creationId xmlns:a16="http://schemas.microsoft.com/office/drawing/2014/main" id="{61824898-D4EA-497A-8FC8-43E0D0213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4821F6-2C08-450C-A18C-702D7384292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42459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FE119-5FCA-4D9C-9C07-1B81A0BF3BFF}"/>
              </a:ext>
            </a:extLst>
          </p:cNvPr>
          <p:cNvSpPr>
            <a:spLocks noGrp="1"/>
          </p:cNvSpPr>
          <p:nvPr>
            <p:ph type="dt" sz="half" idx="10"/>
          </p:nvPr>
        </p:nvSpPr>
        <p:spPr/>
        <p:txBody>
          <a:bodyPr/>
          <a:lstStyle/>
          <a:p>
            <a:fld id="{7E86FF77-2719-4AD0-8740-0B90FF5D1EFB}" type="datetime1">
              <a:rPr lang="en-US" smtClean="0"/>
              <a:t>3/23/24</a:t>
            </a:fld>
            <a:endParaRPr lang="en-US"/>
          </a:p>
        </p:txBody>
      </p:sp>
      <p:sp>
        <p:nvSpPr>
          <p:cNvPr id="3" name="Footer Placeholder 2">
            <a:extLst>
              <a:ext uri="{FF2B5EF4-FFF2-40B4-BE49-F238E27FC236}">
                <a16:creationId xmlns:a16="http://schemas.microsoft.com/office/drawing/2014/main" id="{2A2C5995-6284-4D7F-AB1C-CA8FE63A7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E4B0D-9C21-48D0-9438-C473706814B3}"/>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58596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E4BFD-4375-3322-55D5-426C2803AB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FEEE20-6FD9-85AA-34C7-70EF636A4C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590CF5-DA0C-F51E-F30F-12231E9343E5}"/>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72D7C275-0D66-789B-1B38-5F588B77F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D7B99-43EB-4F72-593B-D08313F8A04D}"/>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460081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90AF76DA-8F95-47D9-9EB6-B1EC93437387}"/>
              </a:ext>
            </a:extLst>
          </p:cNvPr>
          <p:cNvGrpSpPr/>
          <p:nvPr/>
        </p:nvGrpSpPr>
        <p:grpSpPr>
          <a:xfrm>
            <a:off x="2" y="0"/>
            <a:ext cx="6095998" cy="6858002"/>
            <a:chOff x="1" y="4563942"/>
            <a:chExt cx="12192005" cy="2294060"/>
          </a:xfrm>
        </p:grpSpPr>
        <p:sp>
          <p:nvSpPr>
            <p:cNvPr id="28" name="Rectangle 27">
              <a:extLst>
                <a:ext uri="{FF2B5EF4-FFF2-40B4-BE49-F238E27FC236}">
                  <a16:creationId xmlns:a16="http://schemas.microsoft.com/office/drawing/2014/main" id="{31355B14-077B-4BA1-962D-6E97D93FFCCC}"/>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30B99F-AC6F-4973-A35E-16C87C38711D}"/>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58E41614-9483-47F8-A429-FB0D1C5AA89A}"/>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5E91C-3C4F-40A2-BCC6-918D3BEDD24B}"/>
              </a:ext>
            </a:extLst>
          </p:cNvPr>
          <p:cNvSpPr>
            <a:spLocks noGrp="1"/>
          </p:cNvSpPr>
          <p:nvPr>
            <p:ph type="title"/>
          </p:nvPr>
        </p:nvSpPr>
        <p:spPr>
          <a:xfrm>
            <a:off x="484552" y="457200"/>
            <a:ext cx="5287234"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30F113-1C61-4F74-BD5B-727668BBEAFC}"/>
              </a:ext>
            </a:extLst>
          </p:cNvPr>
          <p:cNvSpPr>
            <a:spLocks noGrp="1"/>
          </p:cNvSpPr>
          <p:nvPr>
            <p:ph idx="1"/>
          </p:nvPr>
        </p:nvSpPr>
        <p:spPr>
          <a:xfrm>
            <a:off x="6270162" y="457201"/>
            <a:ext cx="5085226"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10EB228-A180-4DF6-9D5B-2CF86B6B9BB0}"/>
              </a:ext>
            </a:extLst>
          </p:cNvPr>
          <p:cNvSpPr>
            <a:spLocks noGrp="1"/>
          </p:cNvSpPr>
          <p:nvPr>
            <p:ph type="body" sz="half" idx="2"/>
          </p:nvPr>
        </p:nvSpPr>
        <p:spPr>
          <a:xfrm>
            <a:off x="484552" y="2514600"/>
            <a:ext cx="5287234"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913719-D65D-4BAE-97B7-FAE8F39982EF}"/>
              </a:ext>
            </a:extLst>
          </p:cNvPr>
          <p:cNvSpPr>
            <a:spLocks noGrp="1"/>
          </p:cNvSpPr>
          <p:nvPr>
            <p:ph type="dt" sz="half" idx="10"/>
          </p:nvPr>
        </p:nvSpPr>
        <p:spPr/>
        <p:txBody>
          <a:bodyPr/>
          <a:lstStyle/>
          <a:p>
            <a:fld id="{6E441C83-1089-48B9-8B65-293D4C236D35}" type="datetime1">
              <a:rPr lang="en-US" smtClean="0"/>
              <a:t>3/23/24</a:t>
            </a:fld>
            <a:endParaRPr lang="en-US"/>
          </a:p>
        </p:txBody>
      </p:sp>
      <p:sp>
        <p:nvSpPr>
          <p:cNvPr id="6" name="Footer Placeholder 5">
            <a:extLst>
              <a:ext uri="{FF2B5EF4-FFF2-40B4-BE49-F238E27FC236}">
                <a16:creationId xmlns:a16="http://schemas.microsoft.com/office/drawing/2014/main" id="{F747F5BB-DC3C-45D1-A0D2-05168FECA2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44BA3-19DB-4072-9A2C-08C92361AF9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49131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A6909D-DC0B-4221-8140-21E981D896AF}"/>
              </a:ext>
            </a:extLst>
          </p:cNvPr>
          <p:cNvGrpSpPr/>
          <p:nvPr/>
        </p:nvGrpSpPr>
        <p:grpSpPr>
          <a:xfrm>
            <a:off x="2" y="0"/>
            <a:ext cx="6095998" cy="6858002"/>
            <a:chOff x="1" y="4563942"/>
            <a:chExt cx="12192005" cy="2294060"/>
          </a:xfrm>
        </p:grpSpPr>
        <p:sp>
          <p:nvSpPr>
            <p:cNvPr id="9" name="Rectangle 8">
              <a:extLst>
                <a:ext uri="{FF2B5EF4-FFF2-40B4-BE49-F238E27FC236}">
                  <a16:creationId xmlns:a16="http://schemas.microsoft.com/office/drawing/2014/main" id="{53D581C2-F39E-4958-A3F3-BB65AB1C5E66}"/>
                </a:ext>
              </a:extLst>
            </p:cNvPr>
            <p:cNvSpPr/>
            <p:nvPr/>
          </p:nvSpPr>
          <p:spPr>
            <a:xfrm>
              <a:off x="10" y="4563942"/>
              <a:ext cx="12191996" cy="22940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D77040-27EF-4D2C-8D34-32337B0C8544}"/>
                </a:ext>
              </a:extLst>
            </p:cNvPr>
            <p:cNvSpPr/>
            <p:nvPr/>
          </p:nvSpPr>
          <p:spPr>
            <a:xfrm>
              <a:off x="1" y="4563942"/>
              <a:ext cx="12192000" cy="229406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1A26D20-69F8-4BBC-98C0-BEB470AB8284}"/>
              </a:ext>
            </a:extLst>
          </p:cNvPr>
          <p:cNvSpPr/>
          <p:nvPr/>
        </p:nvSpPr>
        <p:spPr>
          <a:xfrm>
            <a:off x="0" y="0"/>
            <a:ext cx="6095999"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7B6BC-4B2A-4001-9634-47473F82701E}"/>
              </a:ext>
            </a:extLst>
          </p:cNvPr>
          <p:cNvSpPr>
            <a:spLocks noGrp="1"/>
          </p:cNvSpPr>
          <p:nvPr>
            <p:ph type="title"/>
          </p:nvPr>
        </p:nvSpPr>
        <p:spPr>
          <a:xfrm>
            <a:off x="484552" y="457200"/>
            <a:ext cx="5211519"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497D074-2CCB-4AB8-A7A0-7847D3C1EF8A}"/>
              </a:ext>
            </a:extLst>
          </p:cNvPr>
          <p:cNvSpPr>
            <a:spLocks noGrp="1"/>
          </p:cNvSpPr>
          <p:nvPr>
            <p:ph type="pic" idx="1"/>
          </p:nvPr>
        </p:nvSpPr>
        <p:spPr>
          <a:xfrm>
            <a:off x="6270162" y="457201"/>
            <a:ext cx="5085226"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51FB94BD-D906-4213-9F31-1BE17A86F926}"/>
              </a:ext>
            </a:extLst>
          </p:cNvPr>
          <p:cNvSpPr>
            <a:spLocks noGrp="1"/>
          </p:cNvSpPr>
          <p:nvPr>
            <p:ph type="body" sz="half" idx="2"/>
          </p:nvPr>
        </p:nvSpPr>
        <p:spPr>
          <a:xfrm>
            <a:off x="484552" y="2514600"/>
            <a:ext cx="5211519" cy="33543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B8431-70CB-4E9F-8A49-CDFF18554212}"/>
              </a:ext>
            </a:extLst>
          </p:cNvPr>
          <p:cNvSpPr>
            <a:spLocks noGrp="1"/>
          </p:cNvSpPr>
          <p:nvPr>
            <p:ph type="dt" sz="half" idx="10"/>
          </p:nvPr>
        </p:nvSpPr>
        <p:spPr/>
        <p:txBody>
          <a:bodyPr/>
          <a:lstStyle/>
          <a:p>
            <a:fld id="{D162FE45-CC1E-47DB-8B82-6CF0636FBDB8}" type="datetime1">
              <a:rPr lang="en-US" smtClean="0"/>
              <a:t>3/23/24</a:t>
            </a:fld>
            <a:endParaRPr lang="en-US"/>
          </a:p>
        </p:txBody>
      </p:sp>
      <p:sp>
        <p:nvSpPr>
          <p:cNvPr id="6" name="Footer Placeholder 5">
            <a:extLst>
              <a:ext uri="{FF2B5EF4-FFF2-40B4-BE49-F238E27FC236}">
                <a16:creationId xmlns:a16="http://schemas.microsoft.com/office/drawing/2014/main" id="{ADD2F293-170E-410E-88BF-187A63C5E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ED93A2-588D-43B5-B6FA-0B7892E6E13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6805075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8A33-CB96-4CB1-9941-753BD0824C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EB269-70DF-4510-A313-336226558E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EA3CC-B2DC-4E87-826C-B885A7E62819}"/>
              </a:ext>
            </a:extLst>
          </p:cNvPr>
          <p:cNvSpPr>
            <a:spLocks noGrp="1"/>
          </p:cNvSpPr>
          <p:nvPr>
            <p:ph type="dt" sz="half" idx="10"/>
          </p:nvPr>
        </p:nvSpPr>
        <p:spPr/>
        <p:txBody>
          <a:bodyPr/>
          <a:lstStyle/>
          <a:p>
            <a:fld id="{836430B8-6059-41E5-A5DC-C07A76F5859A}" type="datetime1">
              <a:rPr lang="en-US" smtClean="0"/>
              <a:t>3/23/24</a:t>
            </a:fld>
            <a:endParaRPr lang="en-US"/>
          </a:p>
        </p:txBody>
      </p:sp>
      <p:sp>
        <p:nvSpPr>
          <p:cNvPr id="5" name="Footer Placeholder 4">
            <a:extLst>
              <a:ext uri="{FF2B5EF4-FFF2-40B4-BE49-F238E27FC236}">
                <a16:creationId xmlns:a16="http://schemas.microsoft.com/office/drawing/2014/main" id="{7AF37F52-A7C4-4E21-A12A-02546D477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6031F-5A79-48A7-8EDC-DDD9A9E4B9FC}"/>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38769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188483-96C4-4E9C-AA6A-E70005461AEE}"/>
              </a:ext>
            </a:extLst>
          </p:cNvPr>
          <p:cNvSpPr/>
          <p:nvPr/>
        </p:nvSpPr>
        <p:spPr>
          <a:xfrm>
            <a:off x="9144000" y="0"/>
            <a:ext cx="3048000" cy="6854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0E4FCD54-7F0B-446E-9998-93E7BD7CE74D}"/>
              </a:ext>
            </a:extLst>
          </p:cNvPr>
          <p:cNvSpPr>
            <a:spLocks noGrp="1"/>
          </p:cNvSpPr>
          <p:nvPr>
            <p:ph type="title" orient="vert"/>
          </p:nvPr>
        </p:nvSpPr>
        <p:spPr>
          <a:xfrm>
            <a:off x="9534222" y="365125"/>
            <a:ext cx="2238678"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0766238-BBF1-4672-BC09-746C6967E5DF}"/>
              </a:ext>
            </a:extLst>
          </p:cNvPr>
          <p:cNvSpPr>
            <a:spLocks noGrp="1"/>
          </p:cNvSpPr>
          <p:nvPr>
            <p:ph type="body" orient="vert" idx="1"/>
          </p:nvPr>
        </p:nvSpPr>
        <p:spPr>
          <a:xfrm>
            <a:off x="484552" y="365125"/>
            <a:ext cx="8374062"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8F32A5-B67B-45C1-B454-12E9FBE0C869}"/>
              </a:ext>
            </a:extLst>
          </p:cNvPr>
          <p:cNvSpPr>
            <a:spLocks noGrp="1"/>
          </p:cNvSpPr>
          <p:nvPr>
            <p:ph type="dt" sz="half" idx="10"/>
          </p:nvPr>
        </p:nvSpPr>
        <p:spPr/>
        <p:txBody>
          <a:bodyPr/>
          <a:lstStyle/>
          <a:p>
            <a:fld id="{A09D0CB7-D16E-4358-B7F4-EA4A24554592}" type="datetime1">
              <a:rPr lang="en-US" smtClean="0"/>
              <a:t>3/23/24</a:t>
            </a:fld>
            <a:endParaRPr lang="en-US"/>
          </a:p>
        </p:txBody>
      </p:sp>
      <p:sp>
        <p:nvSpPr>
          <p:cNvPr id="5" name="Footer Placeholder 4">
            <a:extLst>
              <a:ext uri="{FF2B5EF4-FFF2-40B4-BE49-F238E27FC236}">
                <a16:creationId xmlns:a16="http://schemas.microsoft.com/office/drawing/2014/main" id="{48E91896-9441-4636-89D5-84E5932A1EDB}"/>
              </a:ext>
            </a:extLst>
          </p:cNvPr>
          <p:cNvSpPr>
            <a:spLocks noGrp="1"/>
          </p:cNvSpPr>
          <p:nvPr>
            <p:ph type="ftr" sz="quarter" idx="11"/>
          </p:nvPr>
        </p:nvSpPr>
        <p:spPr>
          <a:xfrm>
            <a:off x="3228110" y="6356350"/>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88937DFE-7F48-4EB0-83BC-A93F342D2618}"/>
              </a:ext>
            </a:extLst>
          </p:cNvPr>
          <p:cNvSpPr>
            <a:spLocks noGrp="1"/>
          </p:cNvSpPr>
          <p:nvPr>
            <p:ph type="sldNum" sz="quarter" idx="12"/>
          </p:nvPr>
        </p:nvSpPr>
        <p:spPr/>
        <p:txBody>
          <a:bodyPr/>
          <a:lstStyle>
            <a:lvl1pPr>
              <a:defRPr>
                <a:solidFill>
                  <a:schemeClr val="bg1">
                    <a:alpha val="80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3061525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3/23/24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263269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89617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428349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583420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4583093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0516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D079-F6E6-9FBE-3660-68F9A3BCE4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B580D-65D8-1C78-6258-A76B9AF285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6FD78F-E364-4B51-8BEB-5DDDD81D2B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78123-B073-C641-46F4-87310E61C2BA}"/>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6" name="Footer Placeholder 5">
            <a:extLst>
              <a:ext uri="{FF2B5EF4-FFF2-40B4-BE49-F238E27FC236}">
                <a16:creationId xmlns:a16="http://schemas.microsoft.com/office/drawing/2014/main" id="{4AEB436E-32FE-7834-65F5-F626979E74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946EF4-A9B4-5DD6-FC71-79D56A0BAF55}"/>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5940482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37530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12076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753740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06553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3/23/24</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27221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3/23/24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62201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25824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8859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0882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05353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A7E7E-CEC7-D1A0-6F65-7A157D458C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9BBD4B-F246-BF22-1A0A-066B52047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750D-5003-92EA-9A09-3A3D6D00ECF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55778-C83F-9D35-2BCE-918EA9425E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7EB017-6305-9E42-2EF5-D98A014FFE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87BBF2-7EAB-3C9E-D2FE-EBD6C2E03B60}"/>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8" name="Footer Placeholder 7">
            <a:extLst>
              <a:ext uri="{FF2B5EF4-FFF2-40B4-BE49-F238E27FC236}">
                <a16:creationId xmlns:a16="http://schemas.microsoft.com/office/drawing/2014/main" id="{FB18BFEE-1C43-9A84-1DCF-C906EA97AF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BEF93B-F71A-3114-799C-D58F9BF0ABC4}"/>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87804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94277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42216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006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83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581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3/23/24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89843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3FAA0-FF2A-E2A3-CEE2-61C4CF7D60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41E28E-57BD-3ACC-B429-2725C5DBD44F}"/>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4" name="Footer Placeholder 3">
            <a:extLst>
              <a:ext uri="{FF2B5EF4-FFF2-40B4-BE49-F238E27FC236}">
                <a16:creationId xmlns:a16="http://schemas.microsoft.com/office/drawing/2014/main" id="{F926AF82-6D00-0A76-4AA1-B528775DA9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00F1C4-BA3A-05B2-4CD6-5A155D32B97D}"/>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266562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700AE5-3FD0-AAAC-9438-2E289515867A}"/>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3" name="Footer Placeholder 2">
            <a:extLst>
              <a:ext uri="{FF2B5EF4-FFF2-40B4-BE49-F238E27FC236}">
                <a16:creationId xmlns:a16="http://schemas.microsoft.com/office/drawing/2014/main" id="{BABBCBF7-194B-81FE-5FB1-D03E144311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0CDA2D-0369-E677-E93F-9A6392772C59}"/>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95832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C9DB-8DF3-DDDF-14BE-AC53DD161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0BE20C-1BAA-E236-5A2B-F74CD2CC12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CAFA0C4-E995-7B20-ECAD-0C607BE36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DC523A-3195-A41D-BC20-797C52F618AB}"/>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6" name="Footer Placeholder 5">
            <a:extLst>
              <a:ext uri="{FF2B5EF4-FFF2-40B4-BE49-F238E27FC236}">
                <a16:creationId xmlns:a16="http://schemas.microsoft.com/office/drawing/2014/main" id="{EF8D6BA2-7C71-6DD7-1E2B-C3B80528B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E0062-61B5-BAE9-9B51-DE45EABF34D6}"/>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380538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0C36-F437-77E5-408C-A992DA11B9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40C125-C715-B432-6306-E6D4375866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11187-CE83-B7DB-4B46-7F0AF7F9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294E-C3F8-4F6E-5D3E-05962ED712F1}"/>
              </a:ext>
            </a:extLst>
          </p:cNvPr>
          <p:cNvSpPr>
            <a:spLocks noGrp="1"/>
          </p:cNvSpPr>
          <p:nvPr>
            <p:ph type="dt" sz="half" idx="10"/>
          </p:nvPr>
        </p:nvSpPr>
        <p:spPr/>
        <p:txBody>
          <a:bodyPr/>
          <a:lstStyle/>
          <a:p>
            <a:fld id="{E3790AA0-D98F-5E47-B019-273EAB0F2069}" type="datetimeFigureOut">
              <a:rPr lang="en-US" smtClean="0"/>
              <a:t>3/23/24</a:t>
            </a:fld>
            <a:endParaRPr lang="en-US"/>
          </a:p>
        </p:txBody>
      </p:sp>
      <p:sp>
        <p:nvSpPr>
          <p:cNvPr id="6" name="Footer Placeholder 5">
            <a:extLst>
              <a:ext uri="{FF2B5EF4-FFF2-40B4-BE49-F238E27FC236}">
                <a16:creationId xmlns:a16="http://schemas.microsoft.com/office/drawing/2014/main" id="{23B8B90B-51FB-04C1-9479-17B656EA7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CB686-F4E2-329D-98E0-2E515AF71809}"/>
              </a:ext>
            </a:extLst>
          </p:cNvPr>
          <p:cNvSpPr>
            <a:spLocks noGrp="1"/>
          </p:cNvSpPr>
          <p:nvPr>
            <p:ph type="sldNum" sz="quarter" idx="12"/>
          </p:nvPr>
        </p:nvSpPr>
        <p:spPr/>
        <p:txBody>
          <a:bodyPr/>
          <a:lstStyle/>
          <a:p>
            <a:fld id="{E174794E-AB62-D040-B79D-3A1A6A76663E}" type="slidenum">
              <a:rPr lang="en-US" smtClean="0"/>
              <a:t>‹#›</a:t>
            </a:fld>
            <a:endParaRPr lang="en-US"/>
          </a:p>
        </p:txBody>
      </p:sp>
    </p:spTree>
    <p:extLst>
      <p:ext uri="{BB962C8B-B14F-4D97-AF65-F5344CB8AC3E}">
        <p14:creationId xmlns:p14="http://schemas.microsoft.com/office/powerpoint/2010/main" val="442623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F2C917-29CC-16FB-ADCA-CCA55C75F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4082A-5F6A-5887-122E-A28B42A94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AEFD9-F5D7-620F-2D6D-68540FF66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790AA0-D98F-5E47-B019-273EAB0F2069}" type="datetimeFigureOut">
              <a:rPr lang="en-US" smtClean="0"/>
              <a:t>3/23/24</a:t>
            </a:fld>
            <a:endParaRPr lang="en-US"/>
          </a:p>
        </p:txBody>
      </p:sp>
      <p:sp>
        <p:nvSpPr>
          <p:cNvPr id="5" name="Footer Placeholder 4">
            <a:extLst>
              <a:ext uri="{FF2B5EF4-FFF2-40B4-BE49-F238E27FC236}">
                <a16:creationId xmlns:a16="http://schemas.microsoft.com/office/drawing/2014/main" id="{2250F776-E037-BDEB-A626-392781676B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A833CBF-2514-3DD7-232C-E4F1AAB0E0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74794E-AB62-D040-B79D-3A1A6A76663E}" type="slidenum">
              <a:rPr lang="en-US" smtClean="0"/>
              <a:t>‹#›</a:t>
            </a:fld>
            <a:endParaRPr lang="en-US"/>
          </a:p>
        </p:txBody>
      </p:sp>
    </p:spTree>
    <p:extLst>
      <p:ext uri="{BB962C8B-B14F-4D97-AF65-F5344CB8AC3E}">
        <p14:creationId xmlns:p14="http://schemas.microsoft.com/office/powerpoint/2010/main" val="1472743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dirty="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3/23/24</a:t>
            </a:fld>
            <a:endParaRPr lang="en-US" dirty="0"/>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a:t>
            </a:fld>
            <a:endParaRPr lang="en-US" sz="1000" dirty="0"/>
          </a:p>
        </p:txBody>
      </p:sp>
    </p:spTree>
    <p:extLst>
      <p:ext uri="{BB962C8B-B14F-4D97-AF65-F5344CB8AC3E}">
        <p14:creationId xmlns:p14="http://schemas.microsoft.com/office/powerpoint/2010/main" val="26300963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26A151-13BF-4305-A6DC-9DC7C9877195}"/>
              </a:ext>
            </a:extLst>
          </p:cNvPr>
          <p:cNvSpPr/>
          <p:nvPr/>
        </p:nvSpPr>
        <p:spPr>
          <a:xfrm>
            <a:off x="0" y="0"/>
            <a:ext cx="12192000" cy="2291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DEE6AE3-3BCC-4B3B-AC4E-60F91014449A}"/>
              </a:ext>
            </a:extLst>
          </p:cNvPr>
          <p:cNvSpPr>
            <a:spLocks noGrp="1"/>
          </p:cNvSpPr>
          <p:nvPr>
            <p:ph type="title"/>
          </p:nvPr>
        </p:nvSpPr>
        <p:spPr>
          <a:xfrm>
            <a:off x="484552" y="365125"/>
            <a:ext cx="10869248" cy="168751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4CB514A-E7EA-41A8-ADBA-85CA1DF6D349}"/>
              </a:ext>
            </a:extLst>
          </p:cNvPr>
          <p:cNvSpPr>
            <a:spLocks noGrp="1"/>
          </p:cNvSpPr>
          <p:nvPr>
            <p:ph type="body" idx="1"/>
          </p:nvPr>
        </p:nvSpPr>
        <p:spPr>
          <a:xfrm>
            <a:off x="484552" y="2576513"/>
            <a:ext cx="10869248"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9CB0BD-D6E3-4B3D-BCBB-6FECA5D6323C}"/>
              </a:ext>
            </a:extLst>
          </p:cNvPr>
          <p:cNvSpPr>
            <a:spLocks noGrp="1"/>
          </p:cNvSpPr>
          <p:nvPr>
            <p:ph type="dt" sz="half" idx="2"/>
          </p:nvPr>
        </p:nvSpPr>
        <p:spPr>
          <a:xfrm>
            <a:off x="146221" y="635720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1FC8E16-3C03-4238-9C6F-B34F3D10F77E}" type="datetime1">
              <a:rPr lang="en-US" smtClean="0"/>
              <a:t>3/23/24</a:t>
            </a:fld>
            <a:endParaRPr lang="en-US" dirty="0"/>
          </a:p>
        </p:txBody>
      </p:sp>
      <p:sp>
        <p:nvSpPr>
          <p:cNvPr id="5" name="Footer Placeholder 4">
            <a:extLst>
              <a:ext uri="{FF2B5EF4-FFF2-40B4-BE49-F238E27FC236}">
                <a16:creationId xmlns:a16="http://schemas.microsoft.com/office/drawing/2014/main" id="{A84147F7-B466-4892-BE27-876F947515C8}"/>
              </a:ext>
            </a:extLst>
          </p:cNvPr>
          <p:cNvSpPr>
            <a:spLocks noGrp="1"/>
          </p:cNvSpPr>
          <p:nvPr>
            <p:ph type="ftr" sz="quarter" idx="3"/>
          </p:nvPr>
        </p:nvSpPr>
        <p:spPr>
          <a:xfrm>
            <a:off x="6270162" y="6356350"/>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64B4FE0-65CC-4435-A6AF-150E52F35BB8}"/>
              </a:ext>
            </a:extLst>
          </p:cNvPr>
          <p:cNvSpPr>
            <a:spLocks noGrp="1"/>
          </p:cNvSpPr>
          <p:nvPr>
            <p:ph type="sldNum" sz="quarter" idx="4"/>
          </p:nvPr>
        </p:nvSpPr>
        <p:spPr>
          <a:xfrm>
            <a:off x="10764983" y="6356350"/>
            <a:ext cx="128079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646F3F-274D-499B-ABBE-824EB4ABDC3D}" type="slidenum">
              <a:rPr lang="en-US" smtClean="0"/>
              <a:pPr/>
              <a:t>‹#›</a:t>
            </a:fld>
            <a:endParaRPr lang="en-US" dirty="0"/>
          </a:p>
        </p:txBody>
      </p:sp>
    </p:spTree>
    <p:extLst>
      <p:ext uri="{BB962C8B-B14F-4D97-AF65-F5344CB8AC3E}">
        <p14:creationId xmlns:p14="http://schemas.microsoft.com/office/powerpoint/2010/main" val="2561898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100000"/>
        </a:lnSpc>
        <a:spcBef>
          <a:spcPct val="0"/>
        </a:spcBef>
        <a:buNone/>
        <a:defRPr sz="5400" kern="1200">
          <a:solidFill>
            <a:schemeClr val="bg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1000">
                <a:solidFill>
                  <a:schemeClr val="tx1"/>
                </a:solidFill>
              </a:defRPr>
            </a:lvl1pPr>
          </a:lstStyle>
          <a:p>
            <a:fld id="{F4D57BDD-E64A-4D27-8978-82FFCA18A12C}" type="datetimeFigureOut">
              <a:rPr lang="en-US" smtClean="0"/>
              <a:pPr/>
              <a:t>3/23/24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40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46141243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3/23/24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9893378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85911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C5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23719689-F392-F873-3DFC-06BB6AF1355D}"/>
              </a:ext>
            </a:extLst>
          </p:cNvPr>
          <p:cNvPicPr>
            <a:picLocks noChangeAspect="1"/>
          </p:cNvPicPr>
          <p:nvPr/>
        </p:nvPicPr>
        <p:blipFill rotWithShape="1">
          <a:blip r:embed="rId2"/>
          <a:srcRect t="12500" b="31274"/>
          <a:stretch/>
        </p:blipFill>
        <p:spPr>
          <a:xfrm>
            <a:off x="643467" y="622300"/>
            <a:ext cx="10905066" cy="3065779"/>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6247E730-E091-FFA0-D3C6-3EAB1FCEEFDF}"/>
              </a:ext>
            </a:extLst>
          </p:cNvPr>
          <p:cNvPicPr>
            <a:picLocks noChangeAspect="1"/>
          </p:cNvPicPr>
          <p:nvPr/>
        </p:nvPicPr>
        <p:blipFill rotWithShape="1">
          <a:blip r:embed="rId3"/>
          <a:srcRect b="27577"/>
          <a:stretch/>
        </p:blipFill>
        <p:spPr>
          <a:xfrm>
            <a:off x="1479074" y="2851272"/>
            <a:ext cx="9233851" cy="836807"/>
          </a:xfrm>
          <a:prstGeom prst="rect">
            <a:avLst/>
          </a:prstGeom>
        </p:spPr>
      </p:pic>
      <p:sp>
        <p:nvSpPr>
          <p:cNvPr id="6" name="TextBox 5">
            <a:extLst>
              <a:ext uri="{FF2B5EF4-FFF2-40B4-BE49-F238E27FC236}">
                <a16:creationId xmlns:a16="http://schemas.microsoft.com/office/drawing/2014/main" id="{6F6D94D0-4EF1-CB6C-8B55-B69010C7AD1F}"/>
              </a:ext>
            </a:extLst>
          </p:cNvPr>
          <p:cNvSpPr txBox="1"/>
          <p:nvPr/>
        </p:nvSpPr>
        <p:spPr>
          <a:xfrm>
            <a:off x="643466" y="3664506"/>
            <a:ext cx="10905065" cy="2862322"/>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(Acts 10:9-16), Peter went up on the housetop to pray…he fell into a trance </a:t>
            </a:r>
            <a:r>
              <a:rPr lang="en-US" sz="2500" b="1" u="sng" dirty="0">
                <a:latin typeface="Arial" panose="020B0604020202020204" pitchFamily="34" charset="0"/>
                <a:cs typeface="Arial" panose="020B0604020202020204" pitchFamily="34" charset="0"/>
              </a:rPr>
              <a:t>and saw</a:t>
            </a:r>
            <a:r>
              <a:rPr lang="en-US" sz="2500" dirty="0">
                <a:latin typeface="Arial" panose="020B0604020202020204" pitchFamily="34" charset="0"/>
                <a:cs typeface="Arial" panose="020B0604020202020204" pitchFamily="34" charset="0"/>
              </a:rPr>
              <a:t>…a great sheet bound at the four corners, descending to him and let down to the earth. In it were all kinds of four-footed animals of the earth, wild beasts, creeping things, and birds of the air. And a voice came to him, rise, Peter; kill and eat…what God has cleansed you must not call common. </a:t>
            </a:r>
          </a:p>
          <a:p>
            <a:pPr algn="r"/>
            <a:r>
              <a:rPr lang="en-US" sz="2500" dirty="0">
                <a:latin typeface="Arial" panose="020B0604020202020204" pitchFamily="34" charset="0"/>
                <a:cs typeface="Arial" panose="020B0604020202020204" pitchFamily="34" charset="0"/>
              </a:rPr>
              <a:t>(vv28-29), </a:t>
            </a:r>
            <a:r>
              <a:rPr lang="en-US" sz="2500" b="1" u="sng" dirty="0">
                <a:latin typeface="Arial" panose="020B0604020202020204" pitchFamily="34" charset="0"/>
                <a:cs typeface="Arial" panose="020B0604020202020204" pitchFamily="34" charset="0"/>
              </a:rPr>
              <a:t>God has shown me</a:t>
            </a:r>
            <a:r>
              <a:rPr lang="en-US" sz="2500" dirty="0">
                <a:latin typeface="Arial" panose="020B0604020202020204" pitchFamily="34" charset="0"/>
                <a:cs typeface="Arial" panose="020B0604020202020204" pitchFamily="34" charset="0"/>
              </a:rPr>
              <a:t>…</a:t>
            </a:r>
          </a:p>
        </p:txBody>
      </p:sp>
      <p:sp>
        <p:nvSpPr>
          <p:cNvPr id="7" name="TextBox 6">
            <a:extLst>
              <a:ext uri="{FF2B5EF4-FFF2-40B4-BE49-F238E27FC236}">
                <a16:creationId xmlns:a16="http://schemas.microsoft.com/office/drawing/2014/main" id="{E8C264AC-0533-4FF1-8E21-9D5CD410FED9}"/>
              </a:ext>
            </a:extLst>
          </p:cNvPr>
          <p:cNvSpPr txBox="1"/>
          <p:nvPr/>
        </p:nvSpPr>
        <p:spPr>
          <a:xfrm>
            <a:off x="4824686" y="477366"/>
            <a:ext cx="3115354"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Illustration</a:t>
            </a:r>
          </a:p>
        </p:txBody>
      </p:sp>
      <p:sp>
        <p:nvSpPr>
          <p:cNvPr id="8" name="TextBox 7">
            <a:extLst>
              <a:ext uri="{FF2B5EF4-FFF2-40B4-BE49-F238E27FC236}">
                <a16:creationId xmlns:a16="http://schemas.microsoft.com/office/drawing/2014/main" id="{8CCE2F12-D307-9A8A-2669-2A79872358B6}"/>
              </a:ext>
            </a:extLst>
          </p:cNvPr>
          <p:cNvSpPr txBox="1"/>
          <p:nvPr/>
        </p:nvSpPr>
        <p:spPr>
          <a:xfrm>
            <a:off x="643463" y="3688079"/>
            <a:ext cx="10905065" cy="1785104"/>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t>
            </a:r>
            <a:r>
              <a:rPr lang="en-US" sz="2500" dirty="0">
                <a:latin typeface="Arial" panose="020B0604020202020204" pitchFamily="34" charset="0"/>
                <a:cs typeface="Arial" panose="020B0604020202020204" pitchFamily="34" charset="0"/>
              </a:rPr>
              <a:t>Acts 10:19-20), While Peter thought about the vision, the Spirit said to him, behold, three men are seeking you. Arise therefore, go down and </a:t>
            </a:r>
            <a:r>
              <a:rPr lang="en-US" sz="2500" b="1" u="sng" dirty="0">
                <a:latin typeface="Arial" panose="020B0604020202020204" pitchFamily="34" charset="0"/>
                <a:cs typeface="Arial" panose="020B0604020202020204" pitchFamily="34" charset="0"/>
              </a:rPr>
              <a:t>go with them</a:t>
            </a:r>
            <a:r>
              <a:rPr lang="en-US" sz="2500" dirty="0">
                <a:latin typeface="Arial" panose="020B0604020202020204" pitchFamily="34" charset="0"/>
                <a:cs typeface="Arial" panose="020B0604020202020204" pitchFamily="34" charset="0"/>
              </a:rPr>
              <a:t>, doubting nothing; for I have sent them.</a:t>
            </a:r>
          </a:p>
          <a:p>
            <a:pPr>
              <a:spcAft>
                <a:spcPts val="1200"/>
              </a:spcAft>
            </a:pPr>
            <a:r>
              <a:rPr lang="en-US" sz="2500" dirty="0">
                <a:latin typeface="Arial" panose="020B0604020202020204" pitchFamily="34" charset="0"/>
                <a:cs typeface="Arial" panose="020B0604020202020204" pitchFamily="34" charset="0"/>
              </a:rPr>
              <a:t>(v29), Therefore </a:t>
            </a:r>
            <a:r>
              <a:rPr lang="en-US" sz="2500" b="1" u="sng" dirty="0">
                <a:latin typeface="Arial" panose="020B0604020202020204" pitchFamily="34" charset="0"/>
                <a:cs typeface="Arial" panose="020B0604020202020204" pitchFamily="34" charset="0"/>
              </a:rPr>
              <a:t>I came without objection</a:t>
            </a:r>
            <a:r>
              <a:rPr lang="en-US" sz="2500" b="1" dirty="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as soon as I was sent for.</a:t>
            </a:r>
          </a:p>
        </p:txBody>
      </p:sp>
      <p:sp>
        <p:nvSpPr>
          <p:cNvPr id="12" name="TextBox 11">
            <a:extLst>
              <a:ext uri="{FF2B5EF4-FFF2-40B4-BE49-F238E27FC236}">
                <a16:creationId xmlns:a16="http://schemas.microsoft.com/office/drawing/2014/main" id="{17323685-9AD8-5A69-1F19-2F2EFFBD8ED8}"/>
              </a:ext>
            </a:extLst>
          </p:cNvPr>
          <p:cNvSpPr txBox="1"/>
          <p:nvPr/>
        </p:nvSpPr>
        <p:spPr>
          <a:xfrm>
            <a:off x="643464" y="477366"/>
            <a:ext cx="4197647"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Commanded Directly</a:t>
            </a:r>
          </a:p>
        </p:txBody>
      </p:sp>
      <p:sp>
        <p:nvSpPr>
          <p:cNvPr id="13" name="TextBox 12">
            <a:extLst>
              <a:ext uri="{FF2B5EF4-FFF2-40B4-BE49-F238E27FC236}">
                <a16:creationId xmlns:a16="http://schemas.microsoft.com/office/drawing/2014/main" id="{70CC5989-1DA2-952B-A304-436A60D368E6}"/>
              </a:ext>
            </a:extLst>
          </p:cNvPr>
          <p:cNvSpPr txBox="1"/>
          <p:nvPr/>
        </p:nvSpPr>
        <p:spPr>
          <a:xfrm>
            <a:off x="643460" y="3664506"/>
            <a:ext cx="10905064" cy="2169825"/>
          </a:xfrm>
          <a:prstGeom prst="rect">
            <a:avLst/>
          </a:prstGeom>
          <a:noFill/>
        </p:spPr>
        <p:txBody>
          <a:bodyPr wrap="square" rtlCol="0">
            <a:spAutoFit/>
          </a:bodyPr>
          <a:lstStyle/>
          <a:p>
            <a:pPr>
              <a:spcAft>
                <a:spcPts val="1200"/>
              </a:spcAft>
            </a:pPr>
            <a:r>
              <a:rPr lang="en-US" sz="2500" dirty="0">
                <a:latin typeface="Arial" panose="020B0604020202020204" pitchFamily="34" charset="0"/>
                <a:cs typeface="Arial" panose="020B0604020202020204" pitchFamily="34" charset="0"/>
              </a:rPr>
              <a:t>(Acts 10:34-35), Then Peter opened his mouth and said: In truth </a:t>
            </a:r>
            <a:r>
              <a:rPr lang="en-US" sz="2500" b="1" u="sng" dirty="0">
                <a:latin typeface="Arial" panose="020B0604020202020204" pitchFamily="34" charset="0"/>
                <a:cs typeface="Arial" panose="020B0604020202020204" pitchFamily="34" charset="0"/>
              </a:rPr>
              <a:t>I perceive</a:t>
            </a:r>
            <a:r>
              <a:rPr lang="en-US" sz="2500" dirty="0">
                <a:latin typeface="Arial" panose="020B0604020202020204" pitchFamily="34" charset="0"/>
                <a:cs typeface="Arial" panose="020B0604020202020204" pitchFamily="34" charset="0"/>
              </a:rPr>
              <a:t> that God shows no partiality. But in every nation whoever fears Him and works righteousness is accepted by Him.</a:t>
            </a:r>
          </a:p>
          <a:p>
            <a:pPr>
              <a:spcAft>
                <a:spcPts val="1200"/>
              </a:spcAft>
            </a:pPr>
            <a:r>
              <a:rPr lang="en-US" sz="2500" dirty="0">
                <a:latin typeface="Arial" panose="020B0604020202020204" pitchFamily="34" charset="0"/>
                <a:cs typeface="Arial" panose="020B0604020202020204" pitchFamily="34" charset="0"/>
              </a:rPr>
              <a:t>(Peter rightfully inferred), </a:t>
            </a:r>
            <a:r>
              <a:rPr lang="en-US" sz="2500" b="1" dirty="0">
                <a:latin typeface="Arial" panose="020B0604020202020204" pitchFamily="34" charset="0"/>
                <a:cs typeface="Arial" panose="020B0604020202020204" pitchFamily="34" charset="0"/>
              </a:rPr>
              <a:t>That the gentiles are now clean, and he may preach to them</a:t>
            </a:r>
            <a:r>
              <a:rPr lang="en-US" sz="2500" dirty="0">
                <a:latin typeface="Arial" panose="020B0604020202020204" pitchFamily="34" charset="0"/>
                <a:cs typeface="Arial" panose="020B0604020202020204" pitchFamily="34" charset="0"/>
              </a:rPr>
              <a:t>.</a:t>
            </a:r>
          </a:p>
        </p:txBody>
      </p:sp>
      <p:sp>
        <p:nvSpPr>
          <p:cNvPr id="16" name="TextBox 15">
            <a:extLst>
              <a:ext uri="{FF2B5EF4-FFF2-40B4-BE49-F238E27FC236}">
                <a16:creationId xmlns:a16="http://schemas.microsoft.com/office/drawing/2014/main" id="{01BAA662-5B0A-5C97-2814-2D63356DDFCD}"/>
              </a:ext>
            </a:extLst>
          </p:cNvPr>
          <p:cNvSpPr txBox="1"/>
          <p:nvPr/>
        </p:nvSpPr>
        <p:spPr>
          <a:xfrm>
            <a:off x="7924798" y="472111"/>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a:t>
            </a:r>
          </a:p>
        </p:txBody>
      </p:sp>
      <p:sp>
        <p:nvSpPr>
          <p:cNvPr id="17" name="Text Box 17" descr="Papyrus">
            <a:extLst>
              <a:ext uri="{FF2B5EF4-FFF2-40B4-BE49-F238E27FC236}">
                <a16:creationId xmlns:a16="http://schemas.microsoft.com/office/drawing/2014/main" id="{7C4A2077-0478-966E-18BF-6E81ABC7046A}"/>
              </a:ext>
            </a:extLst>
          </p:cNvPr>
          <p:cNvSpPr txBox="1">
            <a:spLocks noChangeArrowheads="1"/>
          </p:cNvSpPr>
          <p:nvPr/>
        </p:nvSpPr>
        <p:spPr bwMode="auto">
          <a:xfrm>
            <a:off x="643458" y="3746673"/>
            <a:ext cx="10905066" cy="2554545"/>
          </a:xfrm>
          <a:prstGeom prst="rect">
            <a:avLst/>
          </a:prstGeom>
          <a:solidFill>
            <a:srgbClr val="3C5239"/>
          </a:solidFill>
          <a:ln>
            <a:noFill/>
          </a:ln>
          <a:effectLst/>
        </p:spPr>
        <p:txBody>
          <a:bodyPr wrap="square">
            <a:spAutoFit/>
          </a:bodyPr>
          <a:lstStyle/>
          <a:p>
            <a:pPr algn="ctr">
              <a:spcAft>
                <a:spcPts val="12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There are only so many ways to communicate, and these will always require some form of:</a:t>
            </a:r>
          </a:p>
          <a:p>
            <a:pPr marL="971550" lvl="1" indent="-514350">
              <a:spcAft>
                <a:spcPts val="1200"/>
              </a:spcAft>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Telling!</a:t>
            </a:r>
          </a:p>
          <a:p>
            <a:pPr marL="971550" lvl="1" indent="-514350">
              <a:spcAft>
                <a:spcPts val="1200"/>
              </a:spcAft>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Showing!</a:t>
            </a:r>
          </a:p>
          <a:p>
            <a:pPr marL="971550" lvl="1" indent="-514350">
              <a:buFont typeface="+mj-lt"/>
              <a:buAutoNum type="arabicPeriod"/>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Implying! </a:t>
            </a:r>
          </a:p>
        </p:txBody>
      </p:sp>
      <p:sp>
        <p:nvSpPr>
          <p:cNvPr id="18" name="TextBox 17">
            <a:extLst>
              <a:ext uri="{FF2B5EF4-FFF2-40B4-BE49-F238E27FC236}">
                <a16:creationId xmlns:a16="http://schemas.microsoft.com/office/drawing/2014/main" id="{B3EA16A9-E748-AFAE-9E74-40F52680E805}"/>
              </a:ext>
            </a:extLst>
          </p:cNvPr>
          <p:cNvSpPr txBox="1"/>
          <p:nvPr/>
        </p:nvSpPr>
        <p:spPr>
          <a:xfrm>
            <a:off x="4549537" y="4891921"/>
            <a:ext cx="6781005" cy="1200329"/>
          </a:xfrm>
          <a:prstGeom prst="rect">
            <a:avLst/>
          </a:prstGeom>
          <a:solidFill>
            <a:schemeClr val="bg1"/>
          </a:solidFill>
        </p:spPr>
        <p:txBody>
          <a:bodyPr wrap="square" rtlCol="0">
            <a:spAutoFit/>
          </a:bodyPr>
          <a:lstStyle/>
          <a:p>
            <a:r>
              <a:rPr lang="en-US" sz="2400" dirty="0">
                <a:solidFill>
                  <a:srgbClr val="3C5239"/>
                </a:solidFill>
                <a:latin typeface="Arial" panose="020B0604020202020204" pitchFamily="34" charset="0"/>
                <a:cs typeface="Arial" panose="020B0604020202020204" pitchFamily="34" charset="0"/>
              </a:rPr>
              <a:t>If there is another way of communicating, don’t </a:t>
            </a:r>
            <a:r>
              <a:rPr lang="en-US" sz="2400" u="sng" dirty="0">
                <a:solidFill>
                  <a:srgbClr val="3C5239"/>
                </a:solidFill>
                <a:latin typeface="Arial" panose="020B0604020202020204" pitchFamily="34" charset="0"/>
                <a:cs typeface="Arial" panose="020B0604020202020204" pitchFamily="34" charset="0"/>
              </a:rPr>
              <a:t>tell</a:t>
            </a:r>
            <a:r>
              <a:rPr lang="en-US" sz="2400" dirty="0">
                <a:solidFill>
                  <a:srgbClr val="3C5239"/>
                </a:solidFill>
                <a:latin typeface="Arial" panose="020B0604020202020204" pitchFamily="34" charset="0"/>
                <a:cs typeface="Arial" panose="020B0604020202020204" pitchFamily="34" charset="0"/>
              </a:rPr>
              <a:t> what it is—don’t </a:t>
            </a:r>
            <a:r>
              <a:rPr lang="en-US" sz="2400" u="sng" dirty="0">
                <a:solidFill>
                  <a:srgbClr val="3C5239"/>
                </a:solidFill>
                <a:latin typeface="Arial" panose="020B0604020202020204" pitchFamily="34" charset="0"/>
                <a:cs typeface="Arial" panose="020B0604020202020204" pitchFamily="34" charset="0"/>
              </a:rPr>
              <a:t>show</a:t>
            </a:r>
            <a:r>
              <a:rPr lang="en-US" sz="2400" dirty="0">
                <a:solidFill>
                  <a:srgbClr val="3C5239"/>
                </a:solidFill>
                <a:latin typeface="Arial" panose="020B0604020202020204" pitchFamily="34" charset="0"/>
                <a:cs typeface="Arial" panose="020B0604020202020204" pitchFamily="34" charset="0"/>
              </a:rPr>
              <a:t> what it is, and don’t </a:t>
            </a:r>
            <a:r>
              <a:rPr lang="en-US" sz="2400" u="sng" dirty="0">
                <a:solidFill>
                  <a:srgbClr val="3C5239"/>
                </a:solidFill>
                <a:latin typeface="Arial" panose="020B0604020202020204" pitchFamily="34" charset="0"/>
                <a:cs typeface="Arial" panose="020B0604020202020204" pitchFamily="34" charset="0"/>
              </a:rPr>
              <a:t>imply</a:t>
            </a:r>
            <a:r>
              <a:rPr lang="en-US" sz="2400" dirty="0">
                <a:solidFill>
                  <a:srgbClr val="3C5239"/>
                </a:solidFill>
                <a:latin typeface="Arial" panose="020B0604020202020204" pitchFamily="34" charset="0"/>
                <a:cs typeface="Arial" panose="020B0604020202020204" pitchFamily="34" charset="0"/>
              </a:rPr>
              <a:t> what it is.</a:t>
            </a:r>
          </a:p>
        </p:txBody>
      </p:sp>
    </p:spTree>
    <p:extLst>
      <p:ext uri="{BB962C8B-B14F-4D97-AF65-F5344CB8AC3E}">
        <p14:creationId xmlns:p14="http://schemas.microsoft.com/office/powerpoint/2010/main" val="15448998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anim calcmode="lin" valueType="num">
                                      <p:cBhvr>
                                        <p:cTn id="15" dur="2000" fill="hold"/>
                                        <p:tgtEl>
                                          <p:spTgt spid="7"/>
                                        </p:tgtEl>
                                        <p:attrNameLst>
                                          <p:attrName>ppt_x</p:attrName>
                                        </p:attrNameLst>
                                      </p:cBhvr>
                                      <p:tavLst>
                                        <p:tav tm="0">
                                          <p:val>
                                            <p:strVal val="#ppt_x"/>
                                          </p:val>
                                        </p:tav>
                                        <p:tav tm="100000">
                                          <p:val>
                                            <p:strVal val="#ppt_x"/>
                                          </p:val>
                                        </p:tav>
                                      </p:tavLst>
                                    </p:anim>
                                    <p:anim calcmode="lin" valueType="num">
                                      <p:cBhvr>
                                        <p:cTn id="16"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ppt_w</p:attrName>
                                        </p:attrNameLst>
                                      </p:cBhvr>
                                      <p:tavLst>
                                        <p:tav tm="0">
                                          <p:val>
                                            <p:strVal val="#ppt_w*0.70"/>
                                          </p:val>
                                        </p:tav>
                                        <p:tav tm="100000">
                                          <p:val>
                                            <p:strVal val="#ppt_w"/>
                                          </p:val>
                                        </p:tav>
                                      </p:tavLst>
                                    </p:anim>
                                    <p:anim calcmode="lin" valueType="num">
                                      <p:cBhvr>
                                        <p:cTn id="25" dur="2000" fill="hold"/>
                                        <p:tgtEl>
                                          <p:spTgt spid="8"/>
                                        </p:tgtEl>
                                        <p:attrNameLst>
                                          <p:attrName>ppt_h</p:attrName>
                                        </p:attrNameLst>
                                      </p:cBhvr>
                                      <p:tavLst>
                                        <p:tav tm="0">
                                          <p:val>
                                            <p:strVal val="#ppt_h"/>
                                          </p:val>
                                        </p:tav>
                                        <p:tav tm="100000">
                                          <p:val>
                                            <p:strVal val="#ppt_h"/>
                                          </p:val>
                                        </p:tav>
                                      </p:tavLst>
                                    </p:anim>
                                    <p:animEffect transition="in" filter="fade">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ppt_x</p:attrName>
                                        </p:attrNameLst>
                                      </p:cBhvr>
                                      <p:tavLst>
                                        <p:tav tm="0">
                                          <p:val>
                                            <p:strVal val="#ppt_x"/>
                                          </p:val>
                                        </p:tav>
                                        <p:tav tm="100000">
                                          <p:val>
                                            <p:strVal val="#ppt_x"/>
                                          </p:val>
                                        </p:tav>
                                      </p:tavLst>
                                    </p:anim>
                                    <p:anim calcmode="lin" valueType="num">
                                      <p:cBhvr>
                                        <p:cTn id="33"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2000" fill="hold"/>
                                        <p:tgtEl>
                                          <p:spTgt spid="13"/>
                                        </p:tgtEl>
                                        <p:attrNameLst>
                                          <p:attrName>ppt_w</p:attrName>
                                        </p:attrNameLst>
                                      </p:cBhvr>
                                      <p:tavLst>
                                        <p:tav tm="0">
                                          <p:val>
                                            <p:strVal val="#ppt_w*0.70"/>
                                          </p:val>
                                        </p:tav>
                                        <p:tav tm="100000">
                                          <p:val>
                                            <p:strVal val="#ppt_w"/>
                                          </p:val>
                                        </p:tav>
                                      </p:tavLst>
                                    </p:anim>
                                    <p:anim calcmode="lin" valueType="num">
                                      <p:cBhvr>
                                        <p:cTn id="42" dur="2000" fill="hold"/>
                                        <p:tgtEl>
                                          <p:spTgt spid="13"/>
                                        </p:tgtEl>
                                        <p:attrNameLst>
                                          <p:attrName>ppt_h</p:attrName>
                                        </p:attrNameLst>
                                      </p:cBhvr>
                                      <p:tavLst>
                                        <p:tav tm="0">
                                          <p:val>
                                            <p:strVal val="#ppt_h"/>
                                          </p:val>
                                        </p:tav>
                                        <p:tav tm="100000">
                                          <p:val>
                                            <p:strVal val="#ppt_h"/>
                                          </p:val>
                                        </p:tav>
                                      </p:tavLst>
                                    </p:anim>
                                    <p:animEffect transition="in" filter="fade">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2000"/>
                                        <p:tgtEl>
                                          <p:spTgt spid="16"/>
                                        </p:tgtEl>
                                      </p:cBhvr>
                                    </p:animEffect>
                                    <p:anim calcmode="lin" valueType="num">
                                      <p:cBhvr>
                                        <p:cTn id="49" dur="2000" fill="hold"/>
                                        <p:tgtEl>
                                          <p:spTgt spid="16"/>
                                        </p:tgtEl>
                                        <p:attrNameLst>
                                          <p:attrName>ppt_x</p:attrName>
                                        </p:attrNameLst>
                                      </p:cBhvr>
                                      <p:tavLst>
                                        <p:tav tm="0">
                                          <p:val>
                                            <p:strVal val="#ppt_x"/>
                                          </p:val>
                                        </p:tav>
                                        <p:tav tm="100000">
                                          <p:val>
                                            <p:strVal val="#ppt_x"/>
                                          </p:val>
                                        </p:tav>
                                      </p:tavLst>
                                    </p:anim>
                                    <p:anim calcmode="lin" valueType="num">
                                      <p:cBhvr>
                                        <p:cTn id="50" dur="2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edge">
                                      <p:cBhvr>
                                        <p:cTn id="55" dur="20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circle(in)">
                                      <p:cBhvr>
                                        <p:cTn id="6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8" grpId="0"/>
      <p:bldP spid="8" grpId="1"/>
      <p:bldP spid="12" grpId="0" animBg="1"/>
      <p:bldP spid="13" grpId="0"/>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8" name="Rectangle 411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Rectangle 411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29622F2-617B-EF8F-7334-2C929779A4AB}"/>
              </a:ext>
            </a:extLst>
          </p:cNvPr>
          <p:cNvPicPr>
            <a:picLocks noChangeAspect="1"/>
          </p:cNvPicPr>
          <p:nvPr/>
        </p:nvPicPr>
        <p:blipFill>
          <a:blip r:embed="rId2"/>
          <a:stretch>
            <a:fillRect/>
          </a:stretch>
        </p:blipFill>
        <p:spPr>
          <a:xfrm>
            <a:off x="324612" y="434340"/>
            <a:ext cx="7772400" cy="940659"/>
          </a:xfrm>
          <a:prstGeom prst="rect">
            <a:avLst/>
          </a:prstGeom>
        </p:spPr>
      </p:pic>
      <p:pic>
        <p:nvPicPr>
          <p:cNvPr id="12" name="Picture 11" descr="A black background with white letters&#10;&#10;Description automatically generated">
            <a:extLst>
              <a:ext uri="{FF2B5EF4-FFF2-40B4-BE49-F238E27FC236}">
                <a16:creationId xmlns:a16="http://schemas.microsoft.com/office/drawing/2014/main" id="{D6312896-3927-86EF-6813-39A289BFD12C}"/>
              </a:ext>
            </a:extLst>
          </p:cNvPr>
          <p:cNvPicPr>
            <a:picLocks noChangeAspect="1"/>
          </p:cNvPicPr>
          <p:nvPr/>
        </p:nvPicPr>
        <p:blipFill>
          <a:blip r:embed="rId3"/>
          <a:stretch>
            <a:fillRect/>
          </a:stretch>
        </p:blipFill>
        <p:spPr>
          <a:xfrm>
            <a:off x="5044440" y="980869"/>
            <a:ext cx="6909054" cy="1043877"/>
          </a:xfrm>
          <a:prstGeom prst="rect">
            <a:avLst/>
          </a:prstGeom>
        </p:spPr>
      </p:pic>
      <p:pic>
        <p:nvPicPr>
          <p:cNvPr id="14" name="Picture 13" descr="A person holding a book&#10;&#10;Description automatically generated">
            <a:extLst>
              <a:ext uri="{FF2B5EF4-FFF2-40B4-BE49-F238E27FC236}">
                <a16:creationId xmlns:a16="http://schemas.microsoft.com/office/drawing/2014/main" id="{40575275-4B4D-8DC4-6F4E-F22851B8CC0A}"/>
              </a:ext>
            </a:extLst>
          </p:cNvPr>
          <p:cNvPicPr>
            <a:picLocks noChangeAspect="1"/>
          </p:cNvPicPr>
          <p:nvPr/>
        </p:nvPicPr>
        <p:blipFill rotWithShape="1">
          <a:blip r:embed="rId4"/>
          <a:srcRect l="22400" r="17000"/>
          <a:stretch/>
        </p:blipFill>
        <p:spPr>
          <a:xfrm>
            <a:off x="886252" y="1279744"/>
            <a:ext cx="2125192" cy="1832364"/>
          </a:xfrm>
          <a:prstGeom prst="ellipse">
            <a:avLst/>
          </a:prstGeom>
          <a:ln>
            <a:noFill/>
          </a:ln>
          <a:effectLst>
            <a:softEdge rad="112500"/>
          </a:effectLst>
        </p:spPr>
      </p:pic>
      <p:sp>
        <p:nvSpPr>
          <p:cNvPr id="15" name="TextBox 14">
            <a:extLst>
              <a:ext uri="{FF2B5EF4-FFF2-40B4-BE49-F238E27FC236}">
                <a16:creationId xmlns:a16="http://schemas.microsoft.com/office/drawing/2014/main" id="{A4295A52-1631-D579-C74F-C45E43E0970E}"/>
              </a:ext>
            </a:extLst>
          </p:cNvPr>
          <p:cNvSpPr txBox="1"/>
          <p:nvPr/>
        </p:nvSpPr>
        <p:spPr>
          <a:xfrm>
            <a:off x="6629420" y="1875808"/>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Obey Direct Commands and</a:t>
            </a:r>
          </a:p>
          <a:p>
            <a:pPr algn="ctr"/>
            <a:r>
              <a:rPr lang="en-US" sz="2400" b="1" dirty="0">
                <a:latin typeface="Arial" panose="020B0604020202020204" pitchFamily="34" charset="0"/>
                <a:cs typeface="Arial" panose="020B0604020202020204" pitchFamily="34" charset="0"/>
              </a:rPr>
              <a:t>Respect Expressed Statements</a:t>
            </a:r>
          </a:p>
        </p:txBody>
      </p:sp>
      <p:sp>
        <p:nvSpPr>
          <p:cNvPr id="16" name="TextBox 15">
            <a:extLst>
              <a:ext uri="{FF2B5EF4-FFF2-40B4-BE49-F238E27FC236}">
                <a16:creationId xmlns:a16="http://schemas.microsoft.com/office/drawing/2014/main" id="{E3749735-FC96-81B2-A690-2F7F48928891}"/>
              </a:ext>
            </a:extLst>
          </p:cNvPr>
          <p:cNvSpPr txBox="1"/>
          <p:nvPr/>
        </p:nvSpPr>
        <p:spPr>
          <a:xfrm>
            <a:off x="629412" y="3005615"/>
            <a:ext cx="6000008" cy="3354765"/>
          </a:xfrm>
          <a:prstGeom prst="rect">
            <a:avLst/>
          </a:prstGeom>
          <a:noFill/>
        </p:spPr>
        <p:txBody>
          <a:bodyPr wrap="square" rtlCol="0">
            <a:spAutoFit/>
          </a:bodyPr>
          <a:lstStyle/>
          <a:p>
            <a:pPr>
              <a:spcAft>
                <a:spcPts val="1200"/>
              </a:spcAft>
            </a:pPr>
            <a:r>
              <a:rPr lang="en-US" sz="2400" b="1" dirty="0">
                <a:solidFill>
                  <a:schemeClr val="bg1"/>
                </a:solidFill>
                <a:latin typeface="Arial" panose="020B0604020202020204" pitchFamily="34" charset="0"/>
                <a:cs typeface="Arial" panose="020B0604020202020204" pitchFamily="34" charset="0"/>
              </a:rPr>
              <a:t>Commands to Follow </a:t>
            </a:r>
            <a:r>
              <a:rPr lang="en-US" sz="2400" dirty="0">
                <a:solidFill>
                  <a:schemeClr val="bg1"/>
                </a:solidFill>
                <a:latin typeface="Arial" panose="020B0604020202020204" pitchFamily="34" charset="0"/>
                <a:cs typeface="Arial" panose="020B0604020202020204" pitchFamily="34" charset="0"/>
              </a:rPr>
              <a:t>(1 Cor 11:25), …</a:t>
            </a:r>
            <a:r>
              <a:rPr lang="en-US" sz="2400" u="sng" dirty="0">
                <a:solidFill>
                  <a:schemeClr val="bg1"/>
                </a:solidFill>
                <a:latin typeface="Arial" panose="020B0604020202020204" pitchFamily="34" charset="0"/>
                <a:cs typeface="Arial" panose="020B0604020202020204" pitchFamily="34" charset="0"/>
              </a:rPr>
              <a:t>This do</a:t>
            </a:r>
            <a:r>
              <a:rPr lang="en-US" sz="2400" dirty="0">
                <a:solidFill>
                  <a:schemeClr val="bg1"/>
                </a:solidFill>
                <a:latin typeface="Arial" panose="020B0604020202020204" pitchFamily="34" charset="0"/>
                <a:cs typeface="Arial" panose="020B0604020202020204" pitchFamily="34" charset="0"/>
              </a:rPr>
              <a:t>, as often as you drink it, in remembrance of Me. </a:t>
            </a:r>
          </a:p>
          <a:p>
            <a:pPr>
              <a:spcAft>
                <a:spcPts val="1200"/>
              </a:spcAft>
            </a:pPr>
            <a:r>
              <a:rPr lang="en-US" sz="2400" b="1" dirty="0">
                <a:solidFill>
                  <a:schemeClr val="bg1"/>
                </a:solidFill>
                <a:latin typeface="Arial" panose="020B0604020202020204" pitchFamily="34" charset="0"/>
                <a:cs typeface="Arial" panose="020B0604020202020204" pitchFamily="34" charset="0"/>
              </a:rPr>
              <a:t>Prohibitions to Avoid</a:t>
            </a:r>
            <a:r>
              <a:rPr lang="en-US" sz="2400" dirty="0">
                <a:solidFill>
                  <a:schemeClr val="bg1"/>
                </a:solidFill>
                <a:latin typeface="Arial" panose="020B0604020202020204" pitchFamily="34" charset="0"/>
                <a:cs typeface="Arial" panose="020B0604020202020204" pitchFamily="34" charset="0"/>
              </a:rPr>
              <a:t> (1 Pet 2:11), …</a:t>
            </a:r>
            <a:r>
              <a:rPr lang="en-US" sz="2400" i="0" u="sng" strike="noStrike" dirty="0">
                <a:solidFill>
                  <a:schemeClr val="bg1"/>
                </a:solidFill>
                <a:effectLst/>
                <a:latin typeface="Arial" panose="020B0604020202020204" pitchFamily="34" charset="0"/>
                <a:cs typeface="Arial" panose="020B0604020202020204" pitchFamily="34" charset="0"/>
              </a:rPr>
              <a:t>abstain</a:t>
            </a:r>
            <a:r>
              <a:rPr lang="en-US" sz="2400" i="0" u="none" strike="noStrike" dirty="0">
                <a:solidFill>
                  <a:schemeClr val="bg1"/>
                </a:solidFill>
                <a:effectLst/>
                <a:latin typeface="Arial" panose="020B0604020202020204" pitchFamily="34" charset="0"/>
                <a:cs typeface="Arial" panose="020B0604020202020204" pitchFamily="34" charset="0"/>
              </a:rPr>
              <a:t> from fleshly lusts…</a:t>
            </a:r>
            <a:endParaRPr lang="en-US" sz="2400" dirty="0">
              <a:solidFill>
                <a:schemeClr val="bg1"/>
              </a:solidFill>
              <a:latin typeface="Arial" panose="020B0604020202020204" pitchFamily="34" charset="0"/>
              <a:cs typeface="Arial" panose="020B0604020202020204" pitchFamily="34" charset="0"/>
            </a:endParaRPr>
          </a:p>
          <a:p>
            <a:pPr>
              <a:spcAft>
                <a:spcPts val="1200"/>
              </a:spcAft>
            </a:pPr>
            <a:r>
              <a:rPr lang="en-US" sz="2400" b="1" dirty="0">
                <a:solidFill>
                  <a:schemeClr val="bg1"/>
                </a:solidFill>
                <a:latin typeface="Arial" panose="020B0604020202020204" pitchFamily="34" charset="0"/>
                <a:cs typeface="Arial" panose="020B0604020202020204" pitchFamily="34" charset="0"/>
              </a:rPr>
              <a:t>Statements to Respect </a:t>
            </a:r>
            <a:r>
              <a:rPr lang="en-US" sz="2400" dirty="0">
                <a:solidFill>
                  <a:schemeClr val="bg1"/>
                </a:solidFill>
                <a:latin typeface="Arial" panose="020B0604020202020204" pitchFamily="34" charset="0"/>
                <a:cs typeface="Arial" panose="020B0604020202020204" pitchFamily="34" charset="0"/>
              </a:rPr>
              <a:t>(Mk 16:16), </a:t>
            </a:r>
            <a:r>
              <a:rPr lang="en-US" sz="2400" i="0" u="none" strike="noStrike" dirty="0">
                <a:solidFill>
                  <a:schemeClr val="bg1"/>
                </a:solidFill>
                <a:effectLst/>
                <a:latin typeface="Arial" panose="020B0604020202020204" pitchFamily="34" charset="0"/>
                <a:cs typeface="Arial" panose="020B0604020202020204" pitchFamily="34" charset="0"/>
              </a:rPr>
              <a:t>He who </a:t>
            </a:r>
            <a:r>
              <a:rPr lang="en-US" sz="2400" i="0" u="sng" strike="noStrike" dirty="0">
                <a:solidFill>
                  <a:schemeClr val="bg1"/>
                </a:solidFill>
                <a:effectLst/>
                <a:latin typeface="Arial" panose="020B0604020202020204" pitchFamily="34" charset="0"/>
                <a:cs typeface="Arial" panose="020B0604020202020204" pitchFamily="34" charset="0"/>
              </a:rPr>
              <a:t>believes and is baptized</a:t>
            </a:r>
            <a:r>
              <a:rPr lang="en-US" sz="2400" i="0" strike="noStrike" dirty="0">
                <a:solidFill>
                  <a:schemeClr val="bg1"/>
                </a:solidFill>
                <a:effectLst/>
                <a:latin typeface="Arial" panose="020B0604020202020204" pitchFamily="34" charset="0"/>
                <a:cs typeface="Arial" panose="020B0604020202020204" pitchFamily="34" charset="0"/>
              </a:rPr>
              <a:t> will be saved</a:t>
            </a:r>
            <a:r>
              <a:rPr lang="en-US" sz="2400" dirty="0">
                <a:solidFill>
                  <a:schemeClr val="bg1"/>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F2884A69-6377-9ED6-3EA3-46A7AED670E4}"/>
              </a:ext>
            </a:extLst>
          </p:cNvPr>
          <p:cNvSpPr txBox="1"/>
          <p:nvPr/>
        </p:nvSpPr>
        <p:spPr>
          <a:xfrm>
            <a:off x="6629420" y="2818053"/>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Respect and emulate</a:t>
            </a:r>
          </a:p>
          <a:p>
            <a:pPr algn="ctr"/>
            <a:r>
              <a:rPr lang="en-US" sz="2400" b="1" dirty="0">
                <a:latin typeface="Arial" panose="020B0604020202020204" pitchFamily="34" charset="0"/>
                <a:cs typeface="Arial" panose="020B0604020202020204" pitchFamily="34" charset="0"/>
              </a:rPr>
              <a:t>positive God approved examples</a:t>
            </a:r>
          </a:p>
        </p:txBody>
      </p:sp>
      <p:sp>
        <p:nvSpPr>
          <p:cNvPr id="18" name="TextBox 17">
            <a:extLst>
              <a:ext uri="{FF2B5EF4-FFF2-40B4-BE49-F238E27FC236}">
                <a16:creationId xmlns:a16="http://schemas.microsoft.com/office/drawing/2014/main" id="{7DE353A5-9079-8C58-D2F2-8AED5CC244DC}"/>
              </a:ext>
            </a:extLst>
          </p:cNvPr>
          <p:cNvSpPr txBox="1"/>
          <p:nvPr/>
        </p:nvSpPr>
        <p:spPr>
          <a:xfrm>
            <a:off x="629412" y="3050457"/>
            <a:ext cx="5882660" cy="3149580"/>
          </a:xfrm>
          <a:prstGeom prst="rect">
            <a:avLst/>
          </a:prstGeom>
          <a:noFill/>
        </p:spPr>
        <p:txBody>
          <a:bodyPr wrap="square" rtlCol="0">
            <a:spAutoFit/>
          </a:bodyPr>
          <a:lstStyle/>
          <a:p>
            <a:pPr>
              <a:spcAft>
                <a:spcPts val="800"/>
              </a:spcAft>
            </a:pPr>
            <a:r>
              <a:rPr lang="en-US" sz="2400" dirty="0">
                <a:solidFill>
                  <a:schemeClr val="bg1"/>
                </a:solidFill>
                <a:latin typeface="Arial" panose="020B0604020202020204" pitchFamily="34" charset="0"/>
                <a:cs typeface="Arial" panose="020B0604020202020204" pitchFamily="34" charset="0"/>
              </a:rPr>
              <a:t>(Phil 3:17), Brethren, join in </a:t>
            </a:r>
            <a:r>
              <a:rPr lang="en-US" sz="2400" b="1" u="sng" dirty="0">
                <a:solidFill>
                  <a:schemeClr val="bg1"/>
                </a:solidFill>
                <a:latin typeface="Arial" panose="020B0604020202020204" pitchFamily="34" charset="0"/>
                <a:cs typeface="Arial" panose="020B0604020202020204" pitchFamily="34" charset="0"/>
              </a:rPr>
              <a:t>following my example</a:t>
            </a:r>
            <a:r>
              <a:rPr lang="en-US" sz="2400" dirty="0">
                <a:solidFill>
                  <a:schemeClr val="bg1"/>
                </a:solidFill>
                <a:latin typeface="Arial" panose="020B0604020202020204" pitchFamily="34" charset="0"/>
                <a:cs typeface="Arial" panose="020B0604020202020204" pitchFamily="34" charset="0"/>
              </a:rPr>
              <a:t>, and note those who so walk, as you have us for a pattern. </a:t>
            </a:r>
          </a:p>
          <a:p>
            <a:r>
              <a:rPr lang="en-US" sz="2400" dirty="0">
                <a:solidFill>
                  <a:schemeClr val="bg1"/>
                </a:solidFill>
                <a:latin typeface="Arial" panose="020B0604020202020204" pitchFamily="34" charset="0"/>
                <a:cs typeface="Arial" panose="020B0604020202020204" pitchFamily="34" charset="0"/>
              </a:rPr>
              <a:t>(1 Cor 11:1-2), </a:t>
            </a:r>
            <a:r>
              <a:rPr lang="en-US" sz="2400" b="1" u="sng" dirty="0">
                <a:solidFill>
                  <a:schemeClr val="bg1"/>
                </a:solidFill>
                <a:latin typeface="Arial" panose="020B0604020202020204" pitchFamily="34" charset="0"/>
                <a:cs typeface="Arial" panose="020B0604020202020204" pitchFamily="34" charset="0"/>
              </a:rPr>
              <a:t>Imitate me, just as I also imitate Christ</a:t>
            </a:r>
            <a:r>
              <a:rPr lang="en-US" sz="2400" dirty="0">
                <a:solidFill>
                  <a:schemeClr val="bg1"/>
                </a:solidFill>
                <a:latin typeface="Arial" panose="020B0604020202020204" pitchFamily="34" charset="0"/>
                <a:cs typeface="Arial" panose="020B0604020202020204" pitchFamily="34" charset="0"/>
              </a:rPr>
              <a:t>. Now I praise you, brethren, that you remember me in all things and </a:t>
            </a:r>
            <a:r>
              <a:rPr lang="en-US" sz="2400" b="1" u="sng" dirty="0">
                <a:solidFill>
                  <a:schemeClr val="bg1"/>
                </a:solidFill>
                <a:latin typeface="Arial" panose="020B0604020202020204" pitchFamily="34" charset="0"/>
                <a:cs typeface="Arial" panose="020B0604020202020204" pitchFamily="34" charset="0"/>
              </a:rPr>
              <a:t>keep the traditions just as I delivered them to you</a:t>
            </a:r>
            <a:r>
              <a:rPr lang="en-US" sz="2400" dirty="0">
                <a:solidFill>
                  <a:schemeClr val="bg1"/>
                </a:solidFill>
                <a:latin typeface="Arial" panose="020B0604020202020204" pitchFamily="34" charset="0"/>
                <a:cs typeface="Arial" panose="020B0604020202020204" pitchFamily="34" charset="0"/>
              </a:rPr>
              <a:t>.</a:t>
            </a:r>
          </a:p>
        </p:txBody>
      </p:sp>
      <p:sp>
        <p:nvSpPr>
          <p:cNvPr id="19" name="TextBox 18">
            <a:extLst>
              <a:ext uri="{FF2B5EF4-FFF2-40B4-BE49-F238E27FC236}">
                <a16:creationId xmlns:a16="http://schemas.microsoft.com/office/drawing/2014/main" id="{AB6434FC-F97F-C3C4-F345-E6B4016D1788}"/>
              </a:ext>
            </a:extLst>
          </p:cNvPr>
          <p:cNvSpPr txBox="1"/>
          <p:nvPr/>
        </p:nvSpPr>
        <p:spPr>
          <a:xfrm>
            <a:off x="6629420" y="3797991"/>
            <a:ext cx="4968220" cy="830997"/>
          </a:xfrm>
          <a:prstGeom prst="rect">
            <a:avLst/>
          </a:prstGeom>
          <a:solidFill>
            <a:srgbClr val="FFFFFF"/>
          </a:solidFill>
        </p:spPr>
        <p:txBody>
          <a:bodyPr wrap="square" rtlCol="0">
            <a:spAutoFit/>
          </a:bodyPr>
          <a:lstStyle/>
          <a:p>
            <a:pPr algn="ctr"/>
            <a:r>
              <a:rPr lang="en-US" sz="2400" b="1" dirty="0">
                <a:latin typeface="Arial" panose="020B0604020202020204" pitchFamily="34" charset="0"/>
                <a:cs typeface="Arial" panose="020B0604020202020204" pitchFamily="34" charset="0"/>
              </a:rPr>
              <a:t>Infer the Necessary Conclusions</a:t>
            </a:r>
          </a:p>
          <a:p>
            <a:pPr algn="ctr"/>
            <a:r>
              <a:rPr lang="en-US" sz="2400" b="1" dirty="0">
                <a:latin typeface="Arial" panose="020B0604020202020204" pitchFamily="34" charset="0"/>
                <a:cs typeface="Arial" panose="020B0604020202020204" pitchFamily="34" charset="0"/>
              </a:rPr>
              <a:t>from available Bible Data</a:t>
            </a:r>
          </a:p>
        </p:txBody>
      </p:sp>
      <p:sp>
        <p:nvSpPr>
          <p:cNvPr id="20" name="TextBox 19">
            <a:extLst>
              <a:ext uri="{FF2B5EF4-FFF2-40B4-BE49-F238E27FC236}">
                <a16:creationId xmlns:a16="http://schemas.microsoft.com/office/drawing/2014/main" id="{62398A1F-E707-3483-33FE-CC656BEAE9DE}"/>
              </a:ext>
            </a:extLst>
          </p:cNvPr>
          <p:cNvSpPr txBox="1"/>
          <p:nvPr/>
        </p:nvSpPr>
        <p:spPr>
          <a:xfrm>
            <a:off x="629412" y="3005615"/>
            <a:ext cx="5882660" cy="3046988"/>
          </a:xfrm>
          <a:prstGeom prst="rect">
            <a:avLst/>
          </a:prstGeom>
          <a:noFill/>
        </p:spPr>
        <p:txBody>
          <a:bodyPr wrap="square" rtlCol="0">
            <a:spAutoFit/>
          </a:bodyPr>
          <a:lstStyle/>
          <a:p>
            <a:pPr>
              <a:spcAft>
                <a:spcPts val="800"/>
              </a:spcAft>
            </a:pPr>
            <a:r>
              <a:rPr lang="en-US" sz="2400" dirty="0">
                <a:solidFill>
                  <a:schemeClr val="bg1"/>
                </a:solidFill>
                <a:latin typeface="Arial" panose="020B0604020202020204" pitchFamily="34" charset="0"/>
                <a:cs typeface="Arial" panose="020B0604020202020204" pitchFamily="34" charset="0"/>
              </a:rPr>
              <a:t>(Heb 7:12-14),  For the priesthood being changed, </a:t>
            </a:r>
            <a:r>
              <a:rPr lang="en-US" sz="2400" b="1" u="sng" dirty="0">
                <a:solidFill>
                  <a:schemeClr val="bg1"/>
                </a:solidFill>
                <a:latin typeface="Arial" panose="020B0604020202020204" pitchFamily="34" charset="0"/>
                <a:cs typeface="Arial" panose="020B0604020202020204" pitchFamily="34" charset="0"/>
              </a:rPr>
              <a:t>of necessity</a:t>
            </a:r>
            <a:r>
              <a:rPr lang="en-US" sz="2400" dirty="0">
                <a:solidFill>
                  <a:schemeClr val="bg1"/>
                </a:solidFill>
                <a:latin typeface="Arial" panose="020B0604020202020204" pitchFamily="34" charset="0"/>
                <a:cs typeface="Arial" panose="020B0604020202020204" pitchFamily="34" charset="0"/>
              </a:rPr>
              <a:t> there is also a change of the law. For He of whom these things are spoken belongs to another tribe, from which no man has officiated at the altar. For </a:t>
            </a:r>
            <a:r>
              <a:rPr lang="en-US" sz="2400" b="1" u="sng" dirty="0">
                <a:solidFill>
                  <a:schemeClr val="bg1"/>
                </a:solidFill>
                <a:latin typeface="Arial" panose="020B0604020202020204" pitchFamily="34" charset="0"/>
                <a:cs typeface="Arial" panose="020B0604020202020204" pitchFamily="34" charset="0"/>
              </a:rPr>
              <a:t>it is evident</a:t>
            </a:r>
            <a:r>
              <a:rPr lang="en-US" sz="2400" dirty="0">
                <a:solidFill>
                  <a:schemeClr val="bg1"/>
                </a:solidFill>
                <a:latin typeface="Arial" panose="020B0604020202020204" pitchFamily="34" charset="0"/>
                <a:cs typeface="Arial" panose="020B0604020202020204" pitchFamily="34" charset="0"/>
              </a:rPr>
              <a:t> that our Lord arose from Judah, of which tribe Moses spoke nothing concerning priesthood. </a:t>
            </a:r>
          </a:p>
        </p:txBody>
      </p:sp>
    </p:spTree>
    <p:extLst>
      <p:ext uri="{BB962C8B-B14F-4D97-AF65-F5344CB8AC3E}">
        <p14:creationId xmlns:p14="http://schemas.microsoft.com/office/powerpoint/2010/main" val="6258934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16">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p:cTn id="19" dur="2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16">
                                            <p:txEl>
                                              <p:pRg st="1" end="1"/>
                                            </p:txEl>
                                          </p:spTgt>
                                        </p:tgtEl>
                                      </p:cBhvr>
                                    </p:animEffect>
                                  </p:childTnLst>
                                </p:cTn>
                              </p:par>
                            </p:childTnLst>
                          </p:cTn>
                        </p:par>
                        <p:par>
                          <p:cTn id="22" fill="hold">
                            <p:stCondLst>
                              <p:cond delay="2000"/>
                            </p:stCondLst>
                            <p:childTnLst>
                              <p:par>
                                <p:cTn id="23" presetID="55" presetClass="entr" presetSubtype="0" fill="hold" grpId="0" nodeType="after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p:cTn id="25" dur="2000" fill="hold"/>
                                        <p:tgtEl>
                                          <p:spTgt spid="16">
                                            <p:txEl>
                                              <p:pRg st="2" end="2"/>
                                            </p:txEl>
                                          </p:spTgt>
                                        </p:tgtEl>
                                        <p:attrNameLst>
                                          <p:attrName>ppt_w</p:attrName>
                                        </p:attrNameLst>
                                      </p:cBhvr>
                                      <p:tavLst>
                                        <p:tav tm="0">
                                          <p:val>
                                            <p:strVal val="#ppt_w*0.70"/>
                                          </p:val>
                                        </p:tav>
                                        <p:tav tm="100000">
                                          <p:val>
                                            <p:strVal val="#ppt_w"/>
                                          </p:val>
                                        </p:tav>
                                      </p:tavLst>
                                    </p:anim>
                                    <p:anim calcmode="lin" valueType="num">
                                      <p:cBhvr>
                                        <p:cTn id="26" dur="2000" fill="hold"/>
                                        <p:tgtEl>
                                          <p:spTgt spid="16">
                                            <p:txEl>
                                              <p:pRg st="2" end="2"/>
                                            </p:txEl>
                                          </p:spTgt>
                                        </p:tgtEl>
                                        <p:attrNameLst>
                                          <p:attrName>ppt_h</p:attrName>
                                        </p:attrNameLst>
                                      </p:cBhvr>
                                      <p:tavLst>
                                        <p:tav tm="0">
                                          <p:val>
                                            <p:strVal val="#ppt_h"/>
                                          </p:val>
                                        </p:tav>
                                        <p:tav tm="100000">
                                          <p:val>
                                            <p:strVal val="#ppt_h"/>
                                          </p:val>
                                        </p:tav>
                                      </p:tavLst>
                                    </p:anim>
                                    <p:animEffect transition="in" filter="fade">
                                      <p:cBhvr>
                                        <p:cTn id="27" dur="20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1000"/>
                                        <p:tgtEl>
                                          <p:spTgt spid="16">
                                            <p:txEl>
                                              <p:pRg st="0" end="0"/>
                                            </p:txEl>
                                          </p:spTgt>
                                        </p:tgtEl>
                                      </p:cBhvr>
                                    </p:animEffect>
                                    <p:set>
                                      <p:cBhvr>
                                        <p:cTn id="32" dur="1" fill="hold">
                                          <p:stCondLst>
                                            <p:cond delay="999"/>
                                          </p:stCondLst>
                                        </p:cTn>
                                        <p:tgtEl>
                                          <p:spTgt spid="16">
                                            <p:txEl>
                                              <p:pRg st="0" end="0"/>
                                            </p:txEl>
                                          </p:spTgt>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1000"/>
                                        <p:tgtEl>
                                          <p:spTgt spid="16">
                                            <p:txEl>
                                              <p:pRg st="1" end="1"/>
                                            </p:txEl>
                                          </p:spTgt>
                                        </p:tgtEl>
                                      </p:cBhvr>
                                    </p:animEffect>
                                    <p:set>
                                      <p:cBhvr>
                                        <p:cTn id="35" dur="1" fill="hold">
                                          <p:stCondLst>
                                            <p:cond delay="999"/>
                                          </p:stCondLst>
                                        </p:cTn>
                                        <p:tgtEl>
                                          <p:spTgt spid="16">
                                            <p:txEl>
                                              <p:pRg st="1" end="1"/>
                                            </p:txEl>
                                          </p:spTgt>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1000"/>
                                        <p:tgtEl>
                                          <p:spTgt spid="16">
                                            <p:txEl>
                                              <p:pRg st="2" end="2"/>
                                            </p:txEl>
                                          </p:spTgt>
                                        </p:tgtEl>
                                      </p:cBhvr>
                                    </p:animEffect>
                                    <p:set>
                                      <p:cBhvr>
                                        <p:cTn id="38" dur="1" fill="hold">
                                          <p:stCondLst>
                                            <p:cond delay="999"/>
                                          </p:stCondLst>
                                        </p:cTn>
                                        <p:tgtEl>
                                          <p:spTgt spid="16">
                                            <p:txEl>
                                              <p:pRg st="2" end="2"/>
                                            </p:txEl>
                                          </p:spTgt>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2000"/>
                                        <p:tgtEl>
                                          <p:spTgt spid="17"/>
                                        </p:tgtEl>
                                      </p:cBhvr>
                                    </p:animEffect>
                                    <p:anim calcmode="lin" valueType="num">
                                      <p:cBhvr>
                                        <p:cTn id="42" dur="2000" fill="hold"/>
                                        <p:tgtEl>
                                          <p:spTgt spid="17"/>
                                        </p:tgtEl>
                                        <p:attrNameLst>
                                          <p:attrName>ppt_x</p:attrName>
                                        </p:attrNameLst>
                                      </p:cBhvr>
                                      <p:tavLst>
                                        <p:tav tm="0">
                                          <p:val>
                                            <p:strVal val="#ppt_x"/>
                                          </p:val>
                                        </p:tav>
                                        <p:tav tm="100000">
                                          <p:val>
                                            <p:strVal val="#ppt_x"/>
                                          </p:val>
                                        </p:tav>
                                      </p:tavLst>
                                    </p:anim>
                                    <p:anim calcmode="lin" valueType="num">
                                      <p:cBhvr>
                                        <p:cTn id="43" dur="2000" fill="hold"/>
                                        <p:tgtEl>
                                          <p:spTgt spid="17"/>
                                        </p:tgtEl>
                                        <p:attrNameLst>
                                          <p:attrName>ppt_y</p:attrName>
                                        </p:attrNameLst>
                                      </p:cBhvr>
                                      <p:tavLst>
                                        <p:tav tm="0">
                                          <p:val>
                                            <p:strVal val="#ppt_y+.1"/>
                                          </p:val>
                                        </p:tav>
                                        <p:tav tm="100000">
                                          <p:val>
                                            <p:strVal val="#ppt_y"/>
                                          </p:val>
                                        </p:tav>
                                      </p:tavLst>
                                    </p:anim>
                                  </p:childTnLst>
                                </p:cTn>
                              </p:par>
                              <p:par>
                                <p:cTn id="44" presetID="55" presetClass="entr" presetSubtype="0"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2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47" dur="2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48" dur="2000"/>
                                        <p:tgtEl>
                                          <p:spTgt spid="18">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8">
                                            <p:txEl>
                                              <p:pRg st="1" end="1"/>
                                            </p:txEl>
                                          </p:spTgt>
                                        </p:tgtEl>
                                        <p:attrNameLst>
                                          <p:attrName>style.visibility</p:attrName>
                                        </p:attrNameLst>
                                      </p:cBhvr>
                                      <p:to>
                                        <p:strVal val="visible"/>
                                      </p:to>
                                    </p:set>
                                    <p:anim calcmode="lin" valueType="num">
                                      <p:cBhvr>
                                        <p:cTn id="53" dur="2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54" dur="2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55" dur="2000"/>
                                        <p:tgtEl>
                                          <p:spTgt spid="18">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grpId="1" nodeType="clickEffect">
                                  <p:stCondLst>
                                    <p:cond delay="0"/>
                                  </p:stCondLst>
                                  <p:childTnLst>
                                    <p:animEffect transition="out" filter="barn(inVertical)">
                                      <p:cBhvr>
                                        <p:cTn id="59" dur="1000"/>
                                        <p:tgtEl>
                                          <p:spTgt spid="18">
                                            <p:txEl>
                                              <p:pRg st="0" end="0"/>
                                            </p:txEl>
                                          </p:spTgt>
                                        </p:tgtEl>
                                      </p:cBhvr>
                                    </p:animEffect>
                                    <p:set>
                                      <p:cBhvr>
                                        <p:cTn id="60" dur="1" fill="hold">
                                          <p:stCondLst>
                                            <p:cond delay="999"/>
                                          </p:stCondLst>
                                        </p:cTn>
                                        <p:tgtEl>
                                          <p:spTgt spid="18">
                                            <p:txEl>
                                              <p:pRg st="0" end="0"/>
                                            </p:txEl>
                                          </p:spTgt>
                                        </p:tgtEl>
                                        <p:attrNameLst>
                                          <p:attrName>style.visibility</p:attrName>
                                        </p:attrNameLst>
                                      </p:cBhvr>
                                      <p:to>
                                        <p:strVal val="hidden"/>
                                      </p:to>
                                    </p:set>
                                  </p:childTnLst>
                                </p:cTn>
                              </p:par>
                              <p:par>
                                <p:cTn id="61" presetID="16" presetClass="exit" presetSubtype="21" fill="hold" grpId="1" nodeType="withEffect">
                                  <p:stCondLst>
                                    <p:cond delay="0"/>
                                  </p:stCondLst>
                                  <p:childTnLst>
                                    <p:animEffect transition="out" filter="barn(inVertical)">
                                      <p:cBhvr>
                                        <p:cTn id="62" dur="1000"/>
                                        <p:tgtEl>
                                          <p:spTgt spid="18">
                                            <p:txEl>
                                              <p:pRg st="1" end="1"/>
                                            </p:txEl>
                                          </p:spTgt>
                                        </p:tgtEl>
                                      </p:cBhvr>
                                    </p:animEffect>
                                    <p:set>
                                      <p:cBhvr>
                                        <p:cTn id="63" dur="1" fill="hold">
                                          <p:stCondLst>
                                            <p:cond delay="999"/>
                                          </p:stCondLst>
                                        </p:cTn>
                                        <p:tgtEl>
                                          <p:spTgt spid="18">
                                            <p:txEl>
                                              <p:pRg st="1" end="1"/>
                                            </p:txEl>
                                          </p:spTgt>
                                        </p:tgtEl>
                                        <p:attrNameLst>
                                          <p:attrName>style.visibility</p:attrName>
                                        </p:attrNameLst>
                                      </p:cBhvr>
                                      <p:to>
                                        <p:strVal val="hidden"/>
                                      </p:to>
                                    </p:set>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2000"/>
                                        <p:tgtEl>
                                          <p:spTgt spid="19"/>
                                        </p:tgtEl>
                                      </p:cBhvr>
                                    </p:animEffect>
                                    <p:anim calcmode="lin" valueType="num">
                                      <p:cBhvr>
                                        <p:cTn id="67" dur="2000" fill="hold"/>
                                        <p:tgtEl>
                                          <p:spTgt spid="19"/>
                                        </p:tgtEl>
                                        <p:attrNameLst>
                                          <p:attrName>ppt_x</p:attrName>
                                        </p:attrNameLst>
                                      </p:cBhvr>
                                      <p:tavLst>
                                        <p:tav tm="0">
                                          <p:val>
                                            <p:strVal val="#ppt_x"/>
                                          </p:val>
                                        </p:tav>
                                        <p:tav tm="100000">
                                          <p:val>
                                            <p:strVal val="#ppt_x"/>
                                          </p:val>
                                        </p:tav>
                                      </p:tavLst>
                                    </p:anim>
                                    <p:anim calcmode="lin" valueType="num">
                                      <p:cBhvr>
                                        <p:cTn id="68" dur="2000" fill="hold"/>
                                        <p:tgtEl>
                                          <p:spTgt spid="19"/>
                                        </p:tgtEl>
                                        <p:attrNameLst>
                                          <p:attrName>ppt_y</p:attrName>
                                        </p:attrNameLst>
                                      </p:cBhvr>
                                      <p:tavLst>
                                        <p:tav tm="0">
                                          <p:val>
                                            <p:strVal val="#ppt_y+.1"/>
                                          </p:val>
                                        </p:tav>
                                        <p:tav tm="100000">
                                          <p:val>
                                            <p:strVal val="#ppt_y"/>
                                          </p:val>
                                        </p:tav>
                                      </p:tavLst>
                                    </p:anim>
                                  </p:childTnLst>
                                </p:cTn>
                              </p:par>
                              <p:par>
                                <p:cTn id="69" presetID="55" presetClass="entr" presetSubtype="0"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p:cTn id="71" dur="2000" fill="hold"/>
                                        <p:tgtEl>
                                          <p:spTgt spid="20">
                                            <p:txEl>
                                              <p:pRg st="0" end="0"/>
                                            </p:txEl>
                                          </p:spTgt>
                                        </p:tgtEl>
                                        <p:attrNameLst>
                                          <p:attrName>ppt_w</p:attrName>
                                        </p:attrNameLst>
                                      </p:cBhvr>
                                      <p:tavLst>
                                        <p:tav tm="0">
                                          <p:val>
                                            <p:strVal val="#ppt_w*0.70"/>
                                          </p:val>
                                        </p:tav>
                                        <p:tav tm="100000">
                                          <p:val>
                                            <p:strVal val="#ppt_w"/>
                                          </p:val>
                                        </p:tav>
                                      </p:tavLst>
                                    </p:anim>
                                    <p:anim calcmode="lin" valueType="num">
                                      <p:cBhvr>
                                        <p:cTn id="72" dur="2000" fill="hold"/>
                                        <p:tgtEl>
                                          <p:spTgt spid="20">
                                            <p:txEl>
                                              <p:pRg st="0" end="0"/>
                                            </p:txEl>
                                          </p:spTgt>
                                        </p:tgtEl>
                                        <p:attrNameLst>
                                          <p:attrName>ppt_h</p:attrName>
                                        </p:attrNameLst>
                                      </p:cBhvr>
                                      <p:tavLst>
                                        <p:tav tm="0">
                                          <p:val>
                                            <p:strVal val="#ppt_h"/>
                                          </p:val>
                                        </p:tav>
                                        <p:tav tm="100000">
                                          <p:val>
                                            <p:strVal val="#ppt_h"/>
                                          </p:val>
                                        </p:tav>
                                      </p:tavLst>
                                    </p:anim>
                                    <p:animEffect transition="in" filter="fade">
                                      <p:cBhvr>
                                        <p:cTn id="73"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uiExpand="1" build="p" bldLvl="5"/>
      <p:bldP spid="16" grpId="1" uiExpand="1" build="allAtOnce"/>
      <p:bldP spid="17" grpId="0" animBg="1"/>
      <p:bldP spid="18" grpId="0" uiExpand="1" build="p" bldLvl="5"/>
      <p:bldP spid="18" grpId="1" build="allAtOnce"/>
      <p:bldP spid="19" grpId="0" animBg="1"/>
      <p:bldP spid="20"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pointing at a book&#10;&#10;Description automatically generated">
            <a:extLst>
              <a:ext uri="{FF2B5EF4-FFF2-40B4-BE49-F238E27FC236}">
                <a16:creationId xmlns:a16="http://schemas.microsoft.com/office/drawing/2014/main" id="{38D6E9DD-C7B2-D38A-1281-D7A55CEA8C63}"/>
              </a:ext>
            </a:extLst>
          </p:cNvPr>
          <p:cNvPicPr>
            <a:picLocks noChangeAspect="1"/>
          </p:cNvPicPr>
          <p:nvPr/>
        </p:nvPicPr>
        <p:blipFill rotWithShape="1">
          <a:blip r:embed="rId2"/>
          <a:srcRect l="47060" r="8565"/>
          <a:stretch/>
        </p:blipFill>
        <p:spPr>
          <a:xfrm>
            <a:off x="-1" y="-2"/>
            <a:ext cx="5410198" cy="6858002"/>
          </a:xfrm>
          <a:prstGeom prst="rect">
            <a:avLst/>
          </a:prstGeom>
        </p:spPr>
      </p:pic>
      <p:sp useBgFill="1">
        <p:nvSpPr>
          <p:cNvPr id="14" name="Rectangle 1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F86F53-0E12-00B3-39DF-02F728D3EF77}"/>
              </a:ext>
            </a:extLst>
          </p:cNvPr>
          <p:cNvSpPr txBox="1"/>
          <p:nvPr/>
        </p:nvSpPr>
        <p:spPr>
          <a:xfrm>
            <a:off x="5410196" y="-2"/>
            <a:ext cx="6781802" cy="6863417"/>
          </a:xfrm>
          <a:prstGeom prst="rect">
            <a:avLst/>
          </a:prstGeom>
          <a:noFill/>
        </p:spPr>
        <p:txBody>
          <a:bodyPr wrap="square" rtlCol="0">
            <a:spAutoFit/>
          </a:bodyPr>
          <a:lstStyle/>
          <a:p>
            <a:pPr>
              <a:spcAft>
                <a:spcPts val="1200"/>
              </a:spcAft>
            </a:pPr>
            <a:r>
              <a:rPr lang="en-US" sz="2800" dirty="0">
                <a:latin typeface="Arial" panose="020B0604020202020204" pitchFamily="34" charset="0"/>
                <a:cs typeface="Arial" panose="020B0604020202020204" pitchFamily="34" charset="0"/>
              </a:rPr>
              <a:t>“Since many sincere interpreters contend that incidental historical details, which we have considered as examples, have the same authority that commands have, it is appropriate here to ask, </a:t>
            </a:r>
            <a:r>
              <a:rPr lang="en-US" sz="2800" u="sng" dirty="0">
                <a:latin typeface="Arial" panose="020B0604020202020204" pitchFamily="34" charset="0"/>
                <a:cs typeface="Arial" panose="020B0604020202020204" pitchFamily="34" charset="0"/>
              </a:rPr>
              <a:t>which examples are binding</a:t>
            </a:r>
            <a:r>
              <a:rPr lang="en-US" sz="2800" dirty="0">
                <a:latin typeface="Arial" panose="020B0604020202020204" pitchFamily="34" charset="0"/>
                <a:cs typeface="Arial" panose="020B0604020202020204" pitchFamily="34" charset="0"/>
              </a:rPr>
              <a:t>.”</a:t>
            </a:r>
          </a:p>
          <a:p>
            <a:pPr>
              <a:spcAft>
                <a:spcPts val="1200"/>
              </a:spcAft>
            </a:pPr>
            <a:r>
              <a:rPr lang="en-US" sz="2800" dirty="0">
                <a:latin typeface="Arial" panose="020B0604020202020204" pitchFamily="34" charset="0"/>
                <a:cs typeface="Arial" panose="020B0604020202020204" pitchFamily="34" charset="0"/>
              </a:rPr>
              <a:t>“</a:t>
            </a:r>
            <a:r>
              <a:rPr lang="en-US" sz="2800" u="sng" dirty="0">
                <a:latin typeface="Arial" panose="020B0604020202020204" pitchFamily="34" charset="0"/>
                <a:cs typeface="Arial" panose="020B0604020202020204" pitchFamily="34" charset="0"/>
              </a:rPr>
              <a:t>No examples are binding</a:t>
            </a:r>
            <a:r>
              <a:rPr lang="en-US" sz="2800" dirty="0">
                <a:latin typeface="Arial" panose="020B0604020202020204" pitchFamily="34" charset="0"/>
                <a:cs typeface="Arial" panose="020B0604020202020204" pitchFamily="34" charset="0"/>
              </a:rPr>
              <a:t>! An example shows how a command may be obeyed…but an example </a:t>
            </a:r>
            <a:r>
              <a:rPr lang="en-US" sz="2800" u="sng" dirty="0">
                <a:latin typeface="Arial" panose="020B0604020202020204" pitchFamily="34" charset="0"/>
                <a:cs typeface="Arial" panose="020B0604020202020204" pitchFamily="34" charset="0"/>
              </a:rPr>
              <a:t>does not necessarily illustrate the only way</a:t>
            </a:r>
            <a:r>
              <a:rPr lang="en-US" sz="2800" dirty="0">
                <a:latin typeface="Arial" panose="020B0604020202020204" pitchFamily="34" charset="0"/>
                <a:cs typeface="Arial" panose="020B0604020202020204" pitchFamily="34" charset="0"/>
              </a:rPr>
              <a:t>.”</a:t>
            </a:r>
          </a:p>
          <a:p>
            <a:pPr>
              <a:spcAft>
                <a:spcPts val="1200"/>
              </a:spcAft>
            </a:pPr>
            <a:r>
              <a:rPr lang="en-US" sz="2800" dirty="0">
                <a:latin typeface="Arial" panose="020B0604020202020204" pitchFamily="34" charset="0"/>
                <a:cs typeface="Arial" panose="020B0604020202020204" pitchFamily="34" charset="0"/>
              </a:rPr>
              <a:t>(In commenting on Acts 20:7) “If a person derives the benefit of this remembrance on </a:t>
            </a:r>
            <a:r>
              <a:rPr lang="en-US" sz="2800" u="sng" dirty="0">
                <a:latin typeface="Arial" panose="020B0604020202020204" pitchFamily="34" charset="0"/>
                <a:cs typeface="Arial" panose="020B0604020202020204" pitchFamily="34" charset="0"/>
              </a:rPr>
              <a:t>Wednesday</a:t>
            </a:r>
            <a:r>
              <a:rPr lang="en-US" sz="2800" dirty="0">
                <a:latin typeface="Arial" panose="020B0604020202020204" pitchFamily="34" charset="0"/>
                <a:cs typeface="Arial" panose="020B0604020202020204" pitchFamily="34" charset="0"/>
              </a:rPr>
              <a:t> instead of Sunday, does it suddenly become a curse instead of a blessing?”</a:t>
            </a:r>
          </a:p>
        </p:txBody>
      </p:sp>
      <p:pic>
        <p:nvPicPr>
          <p:cNvPr id="7" name="Picture 6" descr="A black and white text&#10;&#10;Description automatically generated">
            <a:extLst>
              <a:ext uri="{FF2B5EF4-FFF2-40B4-BE49-F238E27FC236}">
                <a16:creationId xmlns:a16="http://schemas.microsoft.com/office/drawing/2014/main" id="{B8A54C23-816B-6169-F355-797EE9F595FC}"/>
              </a:ext>
            </a:extLst>
          </p:cNvPr>
          <p:cNvPicPr>
            <a:picLocks noChangeAspect="1"/>
          </p:cNvPicPr>
          <p:nvPr/>
        </p:nvPicPr>
        <p:blipFill rotWithShape="1">
          <a:blip r:embed="rId3"/>
          <a:srcRect l="6349" t="19868" r="7490" b="28476"/>
          <a:stretch/>
        </p:blipFill>
        <p:spPr>
          <a:xfrm>
            <a:off x="37151" y="0"/>
            <a:ext cx="3582030" cy="849630"/>
          </a:xfrm>
          <a:prstGeom prst="rect">
            <a:avLst/>
          </a:prstGeom>
        </p:spPr>
      </p:pic>
    </p:spTree>
    <p:extLst>
      <p:ext uri="{BB962C8B-B14F-4D97-AF65-F5344CB8AC3E}">
        <p14:creationId xmlns:p14="http://schemas.microsoft.com/office/powerpoint/2010/main" val="2744826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ova Cond"/>
              <a:ea typeface="+mn-ea"/>
              <a:cs typeface="+mn-cs"/>
            </a:endParaRPr>
          </a:p>
        </p:txBody>
      </p:sp>
      <p:pic>
        <p:nvPicPr>
          <p:cNvPr id="4" name="Content Placeholder 4">
            <a:extLst>
              <a:ext uri="{FF2B5EF4-FFF2-40B4-BE49-F238E27FC236}">
                <a16:creationId xmlns:a16="http://schemas.microsoft.com/office/drawing/2014/main" id="{912D3EDF-0D68-B49B-7B14-18EAED159BE2}"/>
              </a:ext>
            </a:extLst>
          </p:cNvPr>
          <p:cNvPicPr>
            <a:picLocks noChangeAspect="1"/>
          </p:cNvPicPr>
          <p:nvPr/>
        </p:nvPicPr>
        <p:blipFill rotWithShape="1">
          <a:blip r:embed="rId2"/>
          <a:srcRect l="50613" r="12117"/>
          <a:stretch/>
        </p:blipFill>
        <p:spPr>
          <a:xfrm>
            <a:off x="7648048" y="-1"/>
            <a:ext cx="4543953" cy="6858002"/>
          </a:xfrm>
          <a:custGeom>
            <a:avLst/>
            <a:gdLst/>
            <a:ahLst/>
            <a:cxnLst/>
            <a:rect l="l" t="t" r="r" b="b"/>
            <a:pathLst>
              <a:path w="4543953" h="6858002">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332842" y="2836172"/>
                </a:moveTo>
                <a:lnTo>
                  <a:pt x="332842" y="2836173"/>
                </a:lnTo>
                <a:cubicBezTo>
                  <a:pt x="336914" y="2839983"/>
                  <a:pt x="340200" y="2844317"/>
                  <a:pt x="341533" y="2848794"/>
                </a:cubicBezTo>
                <a:cubicBezTo>
                  <a:pt x="348200" y="2870416"/>
                  <a:pt x="356392" y="2892181"/>
                  <a:pt x="361441" y="2914328"/>
                </a:cubicBezTo>
                <a:lnTo>
                  <a:pt x="366072" y="2947863"/>
                </a:lnTo>
                <a:lnTo>
                  <a:pt x="362488" y="2982148"/>
                </a:lnTo>
                <a:cubicBezTo>
                  <a:pt x="354392" y="3014153"/>
                  <a:pt x="350582" y="3045777"/>
                  <a:pt x="350796" y="3077401"/>
                </a:cubicBezTo>
                <a:lnTo>
                  <a:pt x="350796" y="3077402"/>
                </a:ln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0733" y="3680164"/>
                </a:lnTo>
                <a:lnTo>
                  <a:pt x="404781" y="3734838"/>
                </a:lnTo>
                <a:lnTo>
                  <a:pt x="404399" y="3754652"/>
                </a:lnTo>
                <a:cubicBezTo>
                  <a:pt x="398399" y="3767130"/>
                  <a:pt x="396447" y="3778655"/>
                  <a:pt x="398042" y="3789776"/>
                </a:cubicBezTo>
                <a:lnTo>
                  <a:pt x="398042" y="3789776"/>
                </a:ln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lnTo>
                  <a:pt x="386040" y="3962160"/>
                </a:lnTo>
                <a:cubicBezTo>
                  <a:pt x="383778" y="3988593"/>
                  <a:pt x="389446" y="4015835"/>
                  <a:pt x="401733" y="4043840"/>
                </a:cubicBezTo>
                <a:lnTo>
                  <a:pt x="416855" y="4103826"/>
                </a:lnTo>
                <a:lnTo>
                  <a:pt x="414887" y="4134256"/>
                </a:lnTo>
                <a:cubicBezTo>
                  <a:pt x="413045" y="4144498"/>
                  <a:pt x="409973" y="4154857"/>
                  <a:pt x="405543" y="4165383"/>
                </a:cubicBezTo>
                <a:cubicBezTo>
                  <a:pt x="402114" y="4173480"/>
                  <a:pt x="401543" y="4182767"/>
                  <a:pt x="401638" y="4192387"/>
                </a:cubicBezTo>
                <a:lnTo>
                  <a:pt x="401638" y="4192388"/>
                </a:lnTo>
                <a:lnTo>
                  <a:pt x="401638" y="4192388"/>
                </a:lnTo>
                <a:lnTo>
                  <a:pt x="401733" y="4221391"/>
                </a:lnTo>
                <a:lnTo>
                  <a:pt x="396017" y="4253014"/>
                </a:lnTo>
                <a:cubicBezTo>
                  <a:pt x="383824" y="4277401"/>
                  <a:pt x="368204" y="4300070"/>
                  <a:pt x="356201" y="4324645"/>
                </a:cubicBezTo>
                <a:cubicBezTo>
                  <a:pt x="350487" y="4336457"/>
                  <a:pt x="347439" y="4350554"/>
                  <a:pt x="347247" y="4363890"/>
                </a:cubicBezTo>
                <a:lnTo>
                  <a:pt x="347247" y="4363891"/>
                </a:ln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395828" y="4846490"/>
                  <a:pt x="384397" y="4866958"/>
                  <a:pt x="382691" y="4889275"/>
                </a:cubicBezTo>
                <a:lnTo>
                  <a:pt x="382691" y="4889275"/>
                </a:lnTo>
                <a:lnTo>
                  <a:pt x="382691" y="4889276"/>
                </a:lnTo>
                <a:cubicBezTo>
                  <a:pt x="382122" y="4896714"/>
                  <a:pt x="382634" y="4904358"/>
                  <a:pt x="384396" y="4912169"/>
                </a:cubicBezTo>
                <a:lnTo>
                  <a:pt x="385799" y="4933805"/>
                </a:lnTo>
                <a:lnTo>
                  <a:pt x="381039" y="4952673"/>
                </a:lnTo>
                <a:cubicBezTo>
                  <a:pt x="376253" y="4964604"/>
                  <a:pt x="368680" y="4975511"/>
                  <a:pt x="360964" y="4987037"/>
                </a:cubicBezTo>
                <a:cubicBezTo>
                  <a:pt x="349725" y="5003801"/>
                  <a:pt x="335627" y="5022852"/>
                  <a:pt x="334485" y="5041521"/>
                </a:cubicBezTo>
                <a:cubicBezTo>
                  <a:pt x="332628" y="5073241"/>
                  <a:pt x="310088" y="5101639"/>
                  <a:pt x="308337" y="5133224"/>
                </a:cubicBezTo>
                <a:lnTo>
                  <a:pt x="308337" y="5133225"/>
                </a:lnTo>
                <a:lnTo>
                  <a:pt x="308337" y="5133225"/>
                </a:lnTo>
                <a:lnTo>
                  <a:pt x="315052" y="5166114"/>
                </a:lnTo>
                <a:lnTo>
                  <a:pt x="314362" y="5172090"/>
                </a:lnTo>
                <a:cubicBezTo>
                  <a:pt x="313481" y="5174400"/>
                  <a:pt x="312290" y="5176876"/>
                  <a:pt x="311814" y="5179067"/>
                </a:cubicBezTo>
                <a:lnTo>
                  <a:pt x="311814" y="5179068"/>
                </a:lnTo>
                <a:lnTo>
                  <a:pt x="311814" y="5179068"/>
                </a:lnTo>
                <a:cubicBezTo>
                  <a:pt x="304574" y="5214122"/>
                  <a:pt x="311624" y="5247079"/>
                  <a:pt x="335437" y="5272797"/>
                </a:cubicBezTo>
                <a:cubicBezTo>
                  <a:pt x="350964" y="5289657"/>
                  <a:pt x="359489" y="5307422"/>
                  <a:pt x="362870" y="5326163"/>
                </a:cubicBez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5103" y="5507668"/>
                </a:lnTo>
                <a:cubicBezTo>
                  <a:pt x="335056" y="5516503"/>
                  <a:pt x="337532" y="5524837"/>
                  <a:pt x="345723" y="5531694"/>
                </a:cubicBez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cubicBezTo>
                  <a:pt x="164171" y="5900323"/>
                  <a:pt x="156361" y="5918042"/>
                  <a:pt x="154075" y="5935949"/>
                </a:cubicBezTo>
                <a:lnTo>
                  <a:pt x="154075" y="5935950"/>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62457" y="6361540"/>
                </a:lnTo>
                <a:lnTo>
                  <a:pt x="162684" y="6365557"/>
                </a:lnTo>
                <a:lnTo>
                  <a:pt x="163946" y="6387910"/>
                </a:lnTo>
                <a:lnTo>
                  <a:pt x="166047" y="6392243"/>
                </a:lnTo>
                <a:lnTo>
                  <a:pt x="173364" y="6407333"/>
                </a:lnTo>
                <a:lnTo>
                  <a:pt x="173364" y="6407332"/>
                </a:lnTo>
                <a:lnTo>
                  <a:pt x="166047" y="6392243"/>
                </a:lnTo>
                <a:lnTo>
                  <a:pt x="163946" y="6387910"/>
                </a:lnTo>
                <a:lnTo>
                  <a:pt x="162684" y="6365557"/>
                </a:lnTo>
                <a:lnTo>
                  <a:pt x="162457" y="6361540"/>
                </a:lnTo>
                <a:lnTo>
                  <a:pt x="179794" y="6228757"/>
                </a:lnTo>
                <a:cubicBezTo>
                  <a:pt x="184556" y="6200945"/>
                  <a:pt x="196176" y="6175798"/>
                  <a:pt x="218465" y="6155603"/>
                </a:cubicBezTo>
                <a:cubicBezTo>
                  <a:pt x="229325" y="6145793"/>
                  <a:pt x="234135" y="6139745"/>
                  <a:pt x="234064" y="6133315"/>
                </a:cubicBezTo>
                <a:lnTo>
                  <a:pt x="234064" y="6133315"/>
                </a:ln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60957" y="5909351"/>
                </a:lnTo>
                <a:cubicBezTo>
                  <a:pt x="164171" y="5900611"/>
                  <a:pt x="168076" y="5892038"/>
                  <a:pt x="171981" y="5883752"/>
                </a:cubicBez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lnTo>
                  <a:pt x="355869" y="5547578"/>
                </a:lnTo>
                <a:cubicBezTo>
                  <a:pt x="355964" y="5542649"/>
                  <a:pt x="352773" y="5537600"/>
                  <a:pt x="345723" y="5531693"/>
                </a:cubicBezTo>
                <a:cubicBezTo>
                  <a:pt x="341628" y="5528265"/>
                  <a:pt x="338961" y="5524467"/>
                  <a:pt x="337324" y="5520422"/>
                </a:cubicBez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4317" y="5355014"/>
                </a:lnTo>
                <a:cubicBezTo>
                  <a:pt x="366264" y="5325412"/>
                  <a:pt x="358727" y="5298086"/>
                  <a:pt x="335437" y="5272796"/>
                </a:cubicBezTo>
                <a:cubicBezTo>
                  <a:pt x="323531" y="5259937"/>
                  <a:pt x="315815" y="5245269"/>
                  <a:pt x="311981" y="5229433"/>
                </a:cubicBezTo>
                <a:lnTo>
                  <a:pt x="311814" y="5179068"/>
                </a:lnTo>
                <a:lnTo>
                  <a:pt x="314362" y="5172091"/>
                </a:lnTo>
                <a:cubicBezTo>
                  <a:pt x="315243" y="5169781"/>
                  <a:pt x="315814" y="5167638"/>
                  <a:pt x="315052" y="5166114"/>
                </a:cubicBezTo>
                <a:lnTo>
                  <a:pt x="315052" y="5166114"/>
                </a:lnTo>
                <a:lnTo>
                  <a:pt x="315052" y="5166113"/>
                </a:lnTo>
                <a:lnTo>
                  <a:pt x="308337" y="5133225"/>
                </a:lnTo>
                <a:lnTo>
                  <a:pt x="315482" y="5102461"/>
                </a:lnTo>
                <a:cubicBezTo>
                  <a:pt x="322817" y="5082339"/>
                  <a:pt x="333247" y="5062669"/>
                  <a:pt x="334485" y="5041522"/>
                </a:cubicBezTo>
                <a:cubicBezTo>
                  <a:pt x="335627" y="5022853"/>
                  <a:pt x="349725" y="5003802"/>
                  <a:pt x="360964" y="4987038"/>
                </a:cubicBezTo>
                <a:cubicBezTo>
                  <a:pt x="372538" y="4969748"/>
                  <a:pt x="383790" y="4953853"/>
                  <a:pt x="385799" y="4933805"/>
                </a:cubicBezTo>
                <a:lnTo>
                  <a:pt x="385799" y="4933805"/>
                </a:lnTo>
                <a:lnTo>
                  <a:pt x="385799" y="4933805"/>
                </a:lnTo>
                <a:cubicBezTo>
                  <a:pt x="386468" y="4927122"/>
                  <a:pt x="386111" y="4919979"/>
                  <a:pt x="384396" y="4912168"/>
                </a:cubicBezTo>
                <a:lnTo>
                  <a:pt x="382691" y="4889275"/>
                </a:lnTo>
                <a:lnTo>
                  <a:pt x="387469" y="4867614"/>
                </a:lnTo>
                <a:cubicBezTo>
                  <a:pt x="392589" y="4853636"/>
                  <a:pt x="401352" y="4840633"/>
                  <a:pt x="412401" y="4828917"/>
                </a:cubicBezTo>
                <a:cubicBezTo>
                  <a:pt x="420784" y="4819964"/>
                  <a:pt x="425356" y="4810581"/>
                  <a:pt x="427237" y="4800484"/>
                </a:cubicBezTo>
                <a:lnTo>
                  <a:pt x="427237" y="4800483"/>
                </a:ln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lnTo>
                  <a:pt x="401733" y="4221391"/>
                </a:lnTo>
                <a:lnTo>
                  <a:pt x="401733" y="4221391"/>
                </a:lnTo>
                <a:lnTo>
                  <a:pt x="401638" y="4192388"/>
                </a:lnTo>
                <a:lnTo>
                  <a:pt x="405543" y="4165384"/>
                </a:lnTo>
                <a:cubicBezTo>
                  <a:pt x="414402" y="4144333"/>
                  <a:pt x="417831" y="4123948"/>
                  <a:pt x="416855" y="4103826"/>
                </a:cubicBez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20"/>
                </a:ln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8"/>
                </a:ln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3"/>
                </a:lnTo>
                <a:lnTo>
                  <a:pt x="366072" y="2947862"/>
                </a:lnTo>
                <a:cubicBezTo>
                  <a:pt x="364965" y="2913982"/>
                  <a:pt x="351534" y="2881226"/>
                  <a:pt x="341533" y="2848793"/>
                </a:cubicBez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16497" y="2426822"/>
                  <a:pt x="410353" y="2444777"/>
                  <a:pt x="409472" y="2463017"/>
                </a:cubicBezTo>
                <a:lnTo>
                  <a:pt x="409472" y="2463018"/>
                </a:lnTo>
                <a:lnTo>
                  <a:pt x="409472" y="2463018"/>
                </a:lnTo>
                <a:cubicBezTo>
                  <a:pt x="408591" y="2481259"/>
                  <a:pt x="412972" y="2499786"/>
                  <a:pt x="418115" y="2518265"/>
                </a:cubicBezTo>
                <a:lnTo>
                  <a:pt x="421759" y="2545007"/>
                </a:lnTo>
                <a:lnTo>
                  <a:pt x="417545" y="2571034"/>
                </a:lnTo>
                <a:cubicBezTo>
                  <a:pt x="405543" y="2612945"/>
                  <a:pt x="372966" y="2640950"/>
                  <a:pt x="344391" y="2668001"/>
                </a:cubicBezTo>
                <a:cubicBezTo>
                  <a:pt x="320006" y="2691054"/>
                  <a:pt x="306290" y="2716963"/>
                  <a:pt x="296001" y="2745348"/>
                </a:cubicBezTo>
                <a:lnTo>
                  <a:pt x="296001" y="2745352"/>
                </a:ln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lnTo>
                  <a:pt x="296001" y="2745352"/>
                </a:ln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cubicBezTo>
                  <a:pt x="415544" y="2509025"/>
                  <a:pt x="413163" y="2499773"/>
                  <a:pt x="411535" y="2490551"/>
                </a:cubicBezTo>
                <a:lnTo>
                  <a:pt x="409472" y="2463018"/>
                </a:lnTo>
                <a:lnTo>
                  <a:pt x="415303" y="2435913"/>
                </a:lnTo>
                <a:cubicBezTo>
                  <a:pt x="418938" y="2426977"/>
                  <a:pt x="424451" y="2418154"/>
                  <a:pt x="432404" y="2409486"/>
                </a:cubicBez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2926" y="1453958"/>
                </a:moveTo>
                <a:lnTo>
                  <a:pt x="798723" y="1459073"/>
                </a:lnTo>
                <a:lnTo>
                  <a:pt x="807941" y="1481572"/>
                </a:lnTo>
                <a:lnTo>
                  <a:pt x="798724" y="1459074"/>
                </a:lnTo>
                <a:lnTo>
                  <a:pt x="798723" y="1459073"/>
                </a:lnTo>
                <a:lnTo>
                  <a:pt x="798723" y="1459073"/>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69105" y="298169"/>
                </a:moveTo>
                <a:lnTo>
                  <a:pt x="783887" y="313533"/>
                </a:ln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lnTo>
                  <a:pt x="783887" y="313533"/>
                </a:lnTo>
                <a:lnTo>
                  <a:pt x="783887" y="313533"/>
                </a:ln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58551" y="228948"/>
                </a:lnTo>
                <a:lnTo>
                  <a:pt x="758551" y="228949"/>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4543953" y="2"/>
                </a:lnTo>
                <a:lnTo>
                  <a:pt x="4543953" y="6858002"/>
                </a:lnTo>
                <a:lnTo>
                  <a:pt x="284400" y="6858002"/>
                </a:lnTo>
                <a:lnTo>
                  <a:pt x="284400" y="6858001"/>
                </a:lnTo>
                <a:lnTo>
                  <a:pt x="284400" y="6858001"/>
                </a:lnTo>
                <a:lnTo>
                  <a:pt x="278237" y="6812064"/>
                </a:lnTo>
                <a:lnTo>
                  <a:pt x="283011" y="6776800"/>
                </a:lnTo>
                <a:cubicBezTo>
                  <a:pt x="286107" y="6765164"/>
                  <a:pt x="290857" y="6753698"/>
                  <a:pt x="297715" y="6742553"/>
                </a:cubicBezTo>
                <a:cubicBezTo>
                  <a:pt x="306003" y="6729219"/>
                  <a:pt x="311147" y="6716169"/>
                  <a:pt x="311551" y="6702977"/>
                </a:cubicBezTo>
                <a:lnTo>
                  <a:pt x="311551" y="6702976"/>
                </a:lnTo>
                <a:lnTo>
                  <a:pt x="311551" y="6702976"/>
                </a:lnTo>
                <a:cubicBezTo>
                  <a:pt x="311956" y="6689783"/>
                  <a:pt x="307622" y="6676448"/>
                  <a:pt x="296953" y="6662541"/>
                </a:cubicBezTo>
                <a:cubicBezTo>
                  <a:pt x="293286" y="6657825"/>
                  <a:pt x="290989" y="6651967"/>
                  <a:pt x="289870" y="6645552"/>
                </a:cubicBezTo>
                <a:lnTo>
                  <a:pt x="289858" y="6625225"/>
                </a:lnTo>
                <a:lnTo>
                  <a:pt x="306480" y="6588626"/>
                </a:lnTo>
                <a:cubicBezTo>
                  <a:pt x="312576" y="6582147"/>
                  <a:pt x="318672" y="6575479"/>
                  <a:pt x="328959" y="6564621"/>
                </a:cubicBezTo>
                <a:lnTo>
                  <a:pt x="328959" y="6564620"/>
                </a:lnTo>
                <a:lnTo>
                  <a:pt x="306480" y="6588625"/>
                </a:lnTo>
                <a:cubicBezTo>
                  <a:pt x="298003" y="6597578"/>
                  <a:pt x="291954" y="6611342"/>
                  <a:pt x="289858" y="6625224"/>
                </a:cubicBezTo>
                <a:lnTo>
                  <a:pt x="289858" y="6625225"/>
                </a:lnTo>
                <a:lnTo>
                  <a:pt x="289858" y="6625225"/>
                </a:lnTo>
                <a:cubicBezTo>
                  <a:pt x="287762" y="6639108"/>
                  <a:pt x="289619" y="6653111"/>
                  <a:pt x="296953" y="6662542"/>
                </a:cubicBezTo>
                <a:cubicBezTo>
                  <a:pt x="302288" y="6669496"/>
                  <a:pt x="306038" y="6676306"/>
                  <a:pt x="308405" y="6683027"/>
                </a:cubicBezTo>
                <a:lnTo>
                  <a:pt x="311551" y="6702976"/>
                </a:lnTo>
                <a:lnTo>
                  <a:pt x="297715" y="6742552"/>
                </a:lnTo>
                <a:cubicBezTo>
                  <a:pt x="283999" y="6764841"/>
                  <a:pt x="278713" y="6788417"/>
                  <a:pt x="278237" y="6812063"/>
                </a:cubicBezTo>
                <a:lnTo>
                  <a:pt x="278237" y="6812064"/>
                </a:lnTo>
                <a:lnTo>
                  <a:pt x="278237" y="6812064"/>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a:effectLst>
            <a:outerShdw blurRad="381000" dist="152400" dir="10800000" algn="r" rotWithShape="0">
              <a:prstClr val="black">
                <a:alpha val="10000"/>
              </a:prstClr>
            </a:outerShdw>
          </a:effectLst>
        </p:spPr>
      </p:pic>
      <p:grpSp>
        <p:nvGrpSpPr>
          <p:cNvPr id="11" name="Group 10">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12" name="Freeform: Shape 11">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Cond"/>
                <a:ea typeface="+mn-ea"/>
                <a:cs typeface="+mn-cs"/>
              </a:endParaRPr>
            </a:p>
          </p:txBody>
        </p:sp>
        <p:sp>
          <p:nvSpPr>
            <p:cNvPr id="13" name="Freeform: Shape 12">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ova Cond"/>
                <a:ea typeface="+mn-ea"/>
                <a:cs typeface="+mn-cs"/>
              </a:endParaRPr>
            </a:p>
          </p:txBody>
        </p:sp>
      </p:grpSp>
      <p:pic>
        <p:nvPicPr>
          <p:cNvPr id="5" name="Picture 4" descr="A black and white text&#10;&#10;Description automatically generated">
            <a:extLst>
              <a:ext uri="{FF2B5EF4-FFF2-40B4-BE49-F238E27FC236}">
                <a16:creationId xmlns:a16="http://schemas.microsoft.com/office/drawing/2014/main" id="{34C7FBE6-00E3-E2B0-92B6-5E615FC459A8}"/>
              </a:ext>
            </a:extLst>
          </p:cNvPr>
          <p:cNvPicPr>
            <a:picLocks noChangeAspect="1"/>
          </p:cNvPicPr>
          <p:nvPr/>
        </p:nvPicPr>
        <p:blipFill rotWithShape="1">
          <a:blip r:embed="rId4"/>
          <a:srcRect l="6349" t="19868" r="7490" b="28476"/>
          <a:stretch/>
        </p:blipFill>
        <p:spPr>
          <a:xfrm>
            <a:off x="9090450" y="0"/>
            <a:ext cx="2505815" cy="594360"/>
          </a:xfrm>
          <a:prstGeom prst="rect">
            <a:avLst/>
          </a:prstGeom>
        </p:spPr>
      </p:pic>
      <p:sp>
        <p:nvSpPr>
          <p:cNvPr id="2" name="TextBox 1">
            <a:extLst>
              <a:ext uri="{FF2B5EF4-FFF2-40B4-BE49-F238E27FC236}">
                <a16:creationId xmlns:a16="http://schemas.microsoft.com/office/drawing/2014/main" id="{7E0E8339-15E9-633B-850B-E0EC5DA5AC2A}"/>
              </a:ext>
            </a:extLst>
          </p:cNvPr>
          <p:cNvSpPr txBox="1"/>
          <p:nvPr/>
        </p:nvSpPr>
        <p:spPr>
          <a:xfrm>
            <a:off x="-1" y="213360"/>
            <a:ext cx="7802881" cy="3195747"/>
          </a:xfrm>
          <a:prstGeom prst="rect">
            <a:avLst/>
          </a:prstGeom>
          <a:noFill/>
        </p:spPr>
        <p:txBody>
          <a:bodyPr wrap="square" rtlCol="0">
            <a:spAutoFit/>
          </a:bodyPr>
          <a:lstStyle/>
          <a:p>
            <a:pPr marL="342900" indent="-342900">
              <a:spcAft>
                <a:spcPts val="800"/>
              </a:spcAft>
              <a:buFont typeface="Wingdings" pitchFamily="2" charset="2"/>
              <a:buChar char="§"/>
            </a:pPr>
            <a:r>
              <a:rPr lang="en-US" sz="2500" dirty="0">
                <a:latin typeface="Arial" panose="020B0604020202020204" pitchFamily="34" charset="0"/>
                <a:cs typeface="Arial" panose="020B0604020202020204" pitchFamily="34" charset="0"/>
              </a:rPr>
              <a:t>We cannot presume to know what God permits, 1 Cor 2:9-11.</a:t>
            </a:r>
          </a:p>
          <a:p>
            <a:pPr marL="342900" indent="-342900">
              <a:spcAft>
                <a:spcPts val="800"/>
              </a:spcAft>
              <a:buFont typeface="Wingdings" pitchFamily="2" charset="2"/>
              <a:buChar char="§"/>
            </a:pPr>
            <a:r>
              <a:rPr lang="en-US" sz="2500" dirty="0">
                <a:latin typeface="Arial" panose="020B0604020202020204" pitchFamily="34" charset="0"/>
                <a:cs typeface="Arial" panose="020B0604020202020204" pitchFamily="34" charset="0"/>
              </a:rPr>
              <a:t>Told to follow the apostles’ examples, Phil 3:17; 4:9.</a:t>
            </a:r>
          </a:p>
          <a:p>
            <a:pPr marL="342900" indent="-342900">
              <a:spcAft>
                <a:spcPts val="800"/>
              </a:spcAft>
              <a:buFont typeface="Wingdings" pitchFamily="2" charset="2"/>
              <a:buChar char="§"/>
            </a:pPr>
            <a:r>
              <a:rPr lang="en-US" sz="2500" u="sng" dirty="0">
                <a:latin typeface="Arial" panose="020B0604020202020204" pitchFamily="34" charset="0"/>
                <a:cs typeface="Arial" panose="020B0604020202020204" pitchFamily="34" charset="0"/>
              </a:rPr>
              <a:t>Pause to Consider</a:t>
            </a:r>
            <a:r>
              <a:rPr lang="en-US" sz="2500" dirty="0">
                <a:latin typeface="Arial" panose="020B0604020202020204" pitchFamily="34" charset="0"/>
                <a:cs typeface="Arial" panose="020B0604020202020204" pitchFamily="34" charset="0"/>
              </a:rPr>
              <a:t>:</a:t>
            </a:r>
          </a:p>
          <a:p>
            <a:pPr marL="457200" indent="-457200">
              <a:spcAft>
                <a:spcPts val="800"/>
              </a:spcAft>
              <a:buFont typeface="+mj-lt"/>
              <a:buAutoNum type="arabicPeriod"/>
            </a:pPr>
            <a:r>
              <a:rPr lang="en-US" sz="2500" dirty="0">
                <a:latin typeface="Arial" panose="020B0604020202020204" pitchFamily="34" charset="0"/>
                <a:cs typeface="Arial" panose="020B0604020202020204" pitchFamily="34" charset="0"/>
              </a:rPr>
              <a:t>What does the example show?</a:t>
            </a:r>
          </a:p>
          <a:p>
            <a:pPr marL="914400" lvl="1" indent="-457200">
              <a:spcAft>
                <a:spcPts val="800"/>
              </a:spcAft>
              <a:buFont typeface="+mj-lt"/>
              <a:buAutoNum type="alphaLcParenR"/>
            </a:pPr>
            <a:r>
              <a:rPr lang="en-US" sz="2500" dirty="0">
                <a:latin typeface="Arial" panose="020B0604020202020204" pitchFamily="34" charset="0"/>
                <a:cs typeface="Arial" panose="020B0604020202020204" pitchFamily="34" charset="0"/>
              </a:rPr>
              <a:t>A positive example shows God’s approval of an action—He is NOT silent.</a:t>
            </a:r>
          </a:p>
        </p:txBody>
      </p:sp>
      <p:sp>
        <p:nvSpPr>
          <p:cNvPr id="3" name="TextBox 2">
            <a:extLst>
              <a:ext uri="{FF2B5EF4-FFF2-40B4-BE49-F238E27FC236}">
                <a16:creationId xmlns:a16="http://schemas.microsoft.com/office/drawing/2014/main" id="{3D9C8F23-020B-9BAF-ED7F-1D61F7E7B186}"/>
              </a:ext>
            </a:extLst>
          </p:cNvPr>
          <p:cNvSpPr txBox="1"/>
          <p:nvPr/>
        </p:nvSpPr>
        <p:spPr>
          <a:xfrm>
            <a:off x="487681" y="3552448"/>
            <a:ext cx="7160368" cy="1349087"/>
          </a:xfrm>
          <a:prstGeom prst="rect">
            <a:avLst/>
          </a:prstGeom>
          <a:noFill/>
        </p:spPr>
        <p:txBody>
          <a:bodyPr wrap="square" rtlCol="0">
            <a:spAutoFit/>
          </a:bodyPr>
          <a:lstStyle/>
          <a:p>
            <a:pPr marL="457200" indent="-457200">
              <a:spcAft>
                <a:spcPts val="800"/>
              </a:spcAft>
              <a:buFont typeface="+mj-lt"/>
              <a:buAutoNum type="alphaLcParenR" startAt="2"/>
            </a:pPr>
            <a:r>
              <a:rPr lang="en-US" sz="2500" dirty="0">
                <a:latin typeface="Arial" panose="020B0604020202020204" pitchFamily="34" charset="0"/>
                <a:cs typeface="Arial" panose="020B0604020202020204" pitchFamily="34" charset="0"/>
              </a:rPr>
              <a:t>It reveals what God has sanctioned: </a:t>
            </a:r>
          </a:p>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Elders appointed in every church, Acts 14:13.</a:t>
            </a:r>
          </a:p>
        </p:txBody>
      </p:sp>
      <p:sp>
        <p:nvSpPr>
          <p:cNvPr id="6" name="TextBox 5">
            <a:extLst>
              <a:ext uri="{FF2B5EF4-FFF2-40B4-BE49-F238E27FC236}">
                <a16:creationId xmlns:a16="http://schemas.microsoft.com/office/drawing/2014/main" id="{564524D5-3F3D-E782-F506-15DD2E402322}"/>
              </a:ext>
            </a:extLst>
          </p:cNvPr>
          <p:cNvSpPr txBox="1"/>
          <p:nvPr/>
        </p:nvSpPr>
        <p:spPr>
          <a:xfrm>
            <a:off x="487681" y="4823252"/>
            <a:ext cx="7336473" cy="1733808"/>
          </a:xfrm>
          <a:prstGeom prst="rect">
            <a:avLst/>
          </a:prstGeom>
          <a:noFill/>
        </p:spPr>
        <p:txBody>
          <a:bodyPr wrap="square" rtlCol="0">
            <a:spAutoFit/>
          </a:bodyPr>
          <a:lstStyle/>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Support of preachers in evangelistic work, Phil 4:16.</a:t>
            </a:r>
          </a:p>
          <a:p>
            <a:pPr marL="914400" lvl="1" indent="-457200">
              <a:spcAft>
                <a:spcPts val="800"/>
              </a:spcAft>
              <a:buFont typeface="Arial" panose="020B0604020202020204" pitchFamily="34" charset="0"/>
              <a:buChar char="•"/>
            </a:pPr>
            <a:r>
              <a:rPr lang="en-US" sz="2500" dirty="0">
                <a:latin typeface="Arial" panose="020B0604020202020204" pitchFamily="34" charset="0"/>
                <a:cs typeface="Arial" panose="020B0604020202020204" pitchFamily="34" charset="0"/>
              </a:rPr>
              <a:t>1st Day of the Week observance of the Lord’s Supper, Acts 20:7.</a:t>
            </a:r>
          </a:p>
        </p:txBody>
      </p:sp>
    </p:spTree>
    <p:extLst>
      <p:ext uri="{BB962C8B-B14F-4D97-AF65-F5344CB8AC3E}">
        <p14:creationId xmlns:p14="http://schemas.microsoft.com/office/powerpoint/2010/main" val="2183546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2" end="2"/>
                                            </p:txEl>
                                          </p:spTgt>
                                        </p:tgtEl>
                                      </p:cBhvr>
                                    </p:animEffect>
                                  </p:childTnLst>
                                </p:cTn>
                              </p:par>
                            </p:childTnLst>
                          </p:cTn>
                        </p:par>
                        <p:par>
                          <p:cTn id="24" fill="hold">
                            <p:stCondLst>
                              <p:cond delay="2000"/>
                            </p:stCondLst>
                            <p:childTnLst>
                              <p:par>
                                <p:cTn id="25" presetID="55" presetClass="entr" presetSubtype="0" fill="hold" grpId="0"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 calcmode="lin" valueType="num">
                                      <p:cBhvr>
                                        <p:cTn id="27"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8"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p:cTn id="34" dur="2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35" dur="2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36" dur="20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p:cTn id="41" dur="2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42" dur="2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43" dur="2000"/>
                                        <p:tgtEl>
                                          <p:spTgt spid="3">
                                            <p:txEl>
                                              <p:pRg st="0" end="0"/>
                                            </p:txEl>
                                          </p:spTgt>
                                        </p:tgtEl>
                                      </p:cBhvr>
                                    </p:animEffect>
                                  </p:childTnLst>
                                </p:cTn>
                              </p:par>
                            </p:childTnLst>
                          </p:cTn>
                        </p:par>
                        <p:par>
                          <p:cTn id="44" fill="hold">
                            <p:stCondLst>
                              <p:cond delay="2000"/>
                            </p:stCondLst>
                            <p:childTnLst>
                              <p:par>
                                <p:cTn id="45" presetID="55" presetClass="entr" presetSubtype="0" fill="hold" grpId="0" nodeType="afterEffect">
                                  <p:stCondLst>
                                    <p:cond delay="150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p:cTn id="4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4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49" dur="2000"/>
                                        <p:tgtEl>
                                          <p:spTgt spid="3">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6">
                                            <p:txEl>
                                              <p:pRg st="0" end="0"/>
                                            </p:txEl>
                                          </p:spTgt>
                                        </p:tgtEl>
                                        <p:attrNameLst>
                                          <p:attrName>style.visibility</p:attrName>
                                        </p:attrNameLst>
                                      </p:cBhvr>
                                      <p:to>
                                        <p:strVal val="visible"/>
                                      </p:to>
                                    </p:set>
                                    <p:anim calcmode="lin" valueType="num">
                                      <p:cBhvr>
                                        <p:cTn id="54"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55"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56" dur="2000"/>
                                        <p:tgtEl>
                                          <p:spTgt spid="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6">
                                            <p:txEl>
                                              <p:pRg st="1" end="1"/>
                                            </p:txEl>
                                          </p:spTgt>
                                        </p:tgtEl>
                                        <p:attrNameLst>
                                          <p:attrName>style.visibility</p:attrName>
                                        </p:attrNameLst>
                                      </p:cBhvr>
                                      <p:to>
                                        <p:strVal val="visible"/>
                                      </p:to>
                                    </p:set>
                                    <p:anim calcmode="lin" valueType="num">
                                      <p:cBhvr>
                                        <p:cTn id="61"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62"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63"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P spid="3" grpId="0" uiExpand="1" build="p" bldLvl="5"/>
      <p:bldP spid="6" grpId="0" uiExpand="1" build="p" bldLvl="5"/>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2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erson pointing at a book&#10;&#10;Description automatically generated">
            <a:extLst>
              <a:ext uri="{FF2B5EF4-FFF2-40B4-BE49-F238E27FC236}">
                <a16:creationId xmlns:a16="http://schemas.microsoft.com/office/drawing/2014/main" id="{44BD3BC1-88B3-4BC3-7DC1-169627DB7E80}"/>
              </a:ext>
            </a:extLst>
          </p:cNvPr>
          <p:cNvPicPr>
            <a:picLocks noChangeAspect="1"/>
          </p:cNvPicPr>
          <p:nvPr/>
        </p:nvPicPr>
        <p:blipFill rotWithShape="1">
          <a:blip r:embed="rId2"/>
          <a:srcRect l="47060" r="8565"/>
          <a:stretch/>
        </p:blipFill>
        <p:spPr>
          <a:xfrm>
            <a:off x="698123" y="643467"/>
            <a:ext cx="4394953" cy="55710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black and white text&#10;&#10;Description automatically generated">
            <a:extLst>
              <a:ext uri="{FF2B5EF4-FFF2-40B4-BE49-F238E27FC236}">
                <a16:creationId xmlns:a16="http://schemas.microsoft.com/office/drawing/2014/main" id="{05A9FEE7-D4D9-E88B-4D5F-6647D41141FA}"/>
              </a:ext>
            </a:extLst>
          </p:cNvPr>
          <p:cNvPicPr>
            <a:picLocks noChangeAspect="1"/>
          </p:cNvPicPr>
          <p:nvPr/>
        </p:nvPicPr>
        <p:blipFill rotWithShape="1">
          <a:blip r:embed="rId3"/>
          <a:srcRect l="6349" t="19868" r="7490" b="28476"/>
          <a:stretch/>
        </p:blipFill>
        <p:spPr>
          <a:xfrm rot="21198319">
            <a:off x="1226610" y="809583"/>
            <a:ext cx="2505815" cy="594360"/>
          </a:xfrm>
          <a:prstGeom prst="rect">
            <a:avLst/>
          </a:prstGeom>
        </p:spPr>
      </p:pic>
      <p:sp>
        <p:nvSpPr>
          <p:cNvPr id="7" name="TextBox 6">
            <a:extLst>
              <a:ext uri="{FF2B5EF4-FFF2-40B4-BE49-F238E27FC236}">
                <a16:creationId xmlns:a16="http://schemas.microsoft.com/office/drawing/2014/main" id="{EF9FC427-EFC4-B8FC-7C8B-30C050AAA948}"/>
              </a:ext>
            </a:extLst>
          </p:cNvPr>
          <p:cNvSpPr txBox="1"/>
          <p:nvPr/>
        </p:nvSpPr>
        <p:spPr>
          <a:xfrm>
            <a:off x="4968240" y="491067"/>
            <a:ext cx="6746748" cy="861774"/>
          </a:xfrm>
          <a:prstGeom prst="rect">
            <a:avLst/>
          </a:prstGeom>
          <a:noFill/>
        </p:spPr>
        <p:txBody>
          <a:bodyPr wrap="square" rtlCol="0">
            <a:spAutoFit/>
          </a:bodyPr>
          <a:lstStyle/>
          <a:p>
            <a:pPr marL="457200" indent="-457200">
              <a:buFont typeface="+mj-lt"/>
              <a:buAutoNum type="arabicPeriod" startAt="2"/>
            </a:pPr>
            <a:r>
              <a:rPr lang="en-US" sz="2500" dirty="0">
                <a:latin typeface="Arial" panose="020B0604020202020204" pitchFamily="34" charset="0"/>
                <a:cs typeface="Arial" panose="020B0604020202020204" pitchFamily="34" charset="0"/>
              </a:rPr>
              <a:t>What then is to be my attitude toward these divinely approved examples?</a:t>
            </a:r>
          </a:p>
        </p:txBody>
      </p:sp>
      <p:sp>
        <p:nvSpPr>
          <p:cNvPr id="8" name="TextBox 7">
            <a:extLst>
              <a:ext uri="{FF2B5EF4-FFF2-40B4-BE49-F238E27FC236}">
                <a16:creationId xmlns:a16="http://schemas.microsoft.com/office/drawing/2014/main" id="{20596D56-53EE-52BA-1A65-C71FBF1D9ED6}"/>
              </a:ext>
            </a:extLst>
          </p:cNvPr>
          <p:cNvSpPr txBox="1"/>
          <p:nvPr/>
        </p:nvSpPr>
        <p:spPr>
          <a:xfrm>
            <a:off x="5314186" y="1314861"/>
            <a:ext cx="6400801" cy="861774"/>
          </a:xfrm>
          <a:prstGeom prst="rect">
            <a:avLst/>
          </a:prstGeom>
          <a:noFill/>
        </p:spPr>
        <p:txBody>
          <a:bodyPr wrap="square" rtlCol="0">
            <a:spAutoFit/>
          </a:bodyPr>
          <a:lstStyle/>
          <a:p>
            <a:pPr marL="457200" indent="-457200">
              <a:buFont typeface="+mj-lt"/>
              <a:buAutoNum type="alphaLcParenR"/>
            </a:pPr>
            <a:r>
              <a:rPr lang="en-US" sz="2500" dirty="0">
                <a:latin typeface="Arial" panose="020B0604020202020204" pitchFamily="34" charset="0"/>
                <a:cs typeface="Arial" panose="020B0604020202020204" pitchFamily="34" charset="0"/>
              </a:rPr>
              <a:t>Since I know God approves—then why would I </a:t>
            </a:r>
            <a:r>
              <a:rPr lang="en-US" sz="2500" b="1" u="sng" dirty="0">
                <a:latin typeface="Arial" panose="020B0604020202020204" pitchFamily="34" charset="0"/>
                <a:cs typeface="Arial" panose="020B0604020202020204" pitchFamily="34" charset="0"/>
              </a:rPr>
              <a:t>not</a:t>
            </a:r>
            <a:r>
              <a:rPr lang="en-US" sz="2500" dirty="0">
                <a:latin typeface="Arial" panose="020B0604020202020204" pitchFamily="34" charset="0"/>
                <a:cs typeface="Arial" panose="020B0604020202020204" pitchFamily="34" charset="0"/>
              </a:rPr>
              <a:t> want to follow them?</a:t>
            </a:r>
          </a:p>
        </p:txBody>
      </p:sp>
      <p:sp>
        <p:nvSpPr>
          <p:cNvPr id="10" name="TextBox 9">
            <a:extLst>
              <a:ext uri="{FF2B5EF4-FFF2-40B4-BE49-F238E27FC236}">
                <a16:creationId xmlns:a16="http://schemas.microsoft.com/office/drawing/2014/main" id="{E9C9DEA4-C939-1CD0-FA1B-923C5359D213}"/>
              </a:ext>
            </a:extLst>
          </p:cNvPr>
          <p:cNvSpPr txBox="1"/>
          <p:nvPr/>
        </p:nvSpPr>
        <p:spPr>
          <a:xfrm>
            <a:off x="5421445" y="2185832"/>
            <a:ext cx="6293541" cy="1615827"/>
          </a:xfrm>
          <a:prstGeom prst="rect">
            <a:avLst/>
          </a:prstGeom>
          <a:noFill/>
        </p:spPr>
        <p:txBody>
          <a:bodyPr wrap="square" rtlCol="0">
            <a:spAutoFit/>
          </a:bodyPr>
          <a:lstStyle/>
          <a:p>
            <a:pPr marL="457200" indent="-457200">
              <a:buFont typeface="+mj-lt"/>
              <a:buAutoNum type="alphaLcParenR" startAt="2"/>
            </a:pPr>
            <a:r>
              <a:rPr lang="en-US" sz="2500" dirty="0">
                <a:latin typeface="Arial" panose="020B0604020202020204" pitchFamily="34" charset="0"/>
                <a:cs typeface="Arial" panose="020B0604020202020204" pitchFamily="34" charset="0"/>
              </a:rPr>
              <a:t>To ask, “is that example binding” is really asking: “do I really have to follow what God has shown pleases Him?”</a:t>
            </a:r>
          </a:p>
          <a:p>
            <a:endParaRPr lang="en-US" sz="2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A876A9B-99FF-204D-86D4-80C2C1FD99E8}"/>
              </a:ext>
            </a:extLst>
          </p:cNvPr>
          <p:cNvSpPr txBox="1"/>
          <p:nvPr/>
        </p:nvSpPr>
        <p:spPr>
          <a:xfrm>
            <a:off x="5314186" y="3382557"/>
            <a:ext cx="6400800" cy="1246495"/>
          </a:xfrm>
          <a:prstGeom prst="rect">
            <a:avLst/>
          </a:prstGeom>
          <a:noFill/>
        </p:spPr>
        <p:txBody>
          <a:bodyPr wrap="square" rtlCol="0">
            <a:spAutoFit/>
          </a:bodyPr>
          <a:lstStyle/>
          <a:p>
            <a:pPr marL="457200" indent="-457200">
              <a:buFont typeface="+mj-lt"/>
              <a:buAutoNum type="arabicPeriod" startAt="3"/>
            </a:pPr>
            <a:r>
              <a:rPr lang="en-US" sz="2500" dirty="0">
                <a:latin typeface="Arial" panose="020B0604020202020204" pitchFamily="34" charset="0"/>
                <a:cs typeface="Arial" panose="020B0604020202020204" pitchFamily="34" charset="0"/>
              </a:rPr>
              <a:t>Incidental details are not to be considered necessary, Acts 20:7-9.</a:t>
            </a:r>
          </a:p>
          <a:p>
            <a:pPr marL="457200" indent="-457200">
              <a:buFont typeface="+mj-lt"/>
              <a:buAutoNum type="arabicPeriod" startAt="3"/>
            </a:pPr>
            <a:endParaRPr lang="en-US" sz="25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19B2A42-FA67-4079-240C-75934CAD2062}"/>
              </a:ext>
            </a:extLst>
          </p:cNvPr>
          <p:cNvSpPr txBox="1"/>
          <p:nvPr/>
        </p:nvSpPr>
        <p:spPr>
          <a:xfrm>
            <a:off x="5570088" y="4281719"/>
            <a:ext cx="6144898" cy="2015936"/>
          </a:xfrm>
          <a:prstGeom prst="rect">
            <a:avLst/>
          </a:prstGeom>
          <a:noFill/>
        </p:spPr>
        <p:txBody>
          <a:bodyPr wrap="square" rtlCol="0">
            <a:spAutoFit/>
          </a:bodyPr>
          <a:lstStyle/>
          <a:p>
            <a:pPr marL="457200" indent="-457200">
              <a:buFont typeface="+mj-lt"/>
              <a:buAutoNum type="arabicPeriod" startAt="4"/>
            </a:pPr>
            <a:r>
              <a:rPr lang="en-US" sz="2500" dirty="0">
                <a:latin typeface="Arial" panose="020B0604020202020204" pitchFamily="34" charset="0"/>
                <a:cs typeface="Arial" panose="020B0604020202020204" pitchFamily="34" charset="0"/>
              </a:rPr>
              <a:t>If I love the Lord, why would I not wish to respect and follow the examples of the apostles and the early church (Jn 13:2-15; Lk 10:25-37) that I know pleases Him?</a:t>
            </a:r>
          </a:p>
        </p:txBody>
      </p:sp>
    </p:spTree>
    <p:extLst>
      <p:ext uri="{BB962C8B-B14F-4D97-AF65-F5344CB8AC3E}">
        <p14:creationId xmlns:p14="http://schemas.microsoft.com/office/powerpoint/2010/main" val="68338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strVal val="#ppt_w*0.70"/>
                                          </p:val>
                                        </p:tav>
                                        <p:tav tm="100000">
                                          <p:val>
                                            <p:strVal val="#ppt_w"/>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2000" fill="hold"/>
                                        <p:tgtEl>
                                          <p:spTgt spid="18"/>
                                        </p:tgtEl>
                                        <p:attrNameLst>
                                          <p:attrName>ppt_w</p:attrName>
                                        </p:attrNameLst>
                                      </p:cBhvr>
                                      <p:tavLst>
                                        <p:tav tm="0">
                                          <p:val>
                                            <p:strVal val="#ppt_w*0.70"/>
                                          </p:val>
                                        </p:tav>
                                        <p:tav tm="100000">
                                          <p:val>
                                            <p:strVal val="#ppt_w"/>
                                          </p:val>
                                        </p:tav>
                                      </p:tavLst>
                                    </p:anim>
                                    <p:anim calcmode="lin" valueType="num">
                                      <p:cBhvr>
                                        <p:cTn id="22" dur="2000" fill="hold"/>
                                        <p:tgtEl>
                                          <p:spTgt spid="18"/>
                                        </p:tgtEl>
                                        <p:attrNameLst>
                                          <p:attrName>ppt_h</p:attrName>
                                        </p:attrNameLst>
                                      </p:cBhvr>
                                      <p:tavLst>
                                        <p:tav tm="0">
                                          <p:val>
                                            <p:strVal val="#ppt_h"/>
                                          </p:val>
                                        </p:tav>
                                        <p:tav tm="100000">
                                          <p:val>
                                            <p:strVal val="#ppt_h"/>
                                          </p:val>
                                        </p:tav>
                                      </p:tavLst>
                                    </p:anim>
                                    <p:animEffect transition="in" filter="fade">
                                      <p:cBhvr>
                                        <p:cTn id="23" dur="2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2000" fill="hold"/>
                                        <p:tgtEl>
                                          <p:spTgt spid="20"/>
                                        </p:tgtEl>
                                        <p:attrNameLst>
                                          <p:attrName>ppt_w</p:attrName>
                                        </p:attrNameLst>
                                      </p:cBhvr>
                                      <p:tavLst>
                                        <p:tav tm="0">
                                          <p:val>
                                            <p:strVal val="#ppt_w*0.70"/>
                                          </p:val>
                                        </p:tav>
                                        <p:tav tm="100000">
                                          <p:val>
                                            <p:strVal val="#ppt_w"/>
                                          </p:val>
                                        </p:tav>
                                      </p:tavLst>
                                    </p:anim>
                                    <p:anim calcmode="lin" valueType="num">
                                      <p:cBhvr>
                                        <p:cTn id="29" dur="2000" fill="hold"/>
                                        <p:tgtEl>
                                          <p:spTgt spid="20"/>
                                        </p:tgtEl>
                                        <p:attrNameLst>
                                          <p:attrName>ppt_h</p:attrName>
                                        </p:attrNameLst>
                                      </p:cBhvr>
                                      <p:tavLst>
                                        <p:tav tm="0">
                                          <p:val>
                                            <p:strVal val="#ppt_h"/>
                                          </p:val>
                                        </p:tav>
                                        <p:tav tm="100000">
                                          <p:val>
                                            <p:strVal val="#ppt_h"/>
                                          </p:val>
                                        </p:tav>
                                      </p:tavLst>
                                    </p:anim>
                                    <p:animEffect transition="in" filter="fade">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00B4A4-B1F1-41EA-886A-B8A210DBCA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E55A99C-0BDC-4DBE-8E40-9FA66F629F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BC97F5-9F35-C735-3C91-9D61BBC30012}"/>
              </a:ext>
            </a:extLst>
          </p:cNvPr>
          <p:cNvSpPr/>
          <p:nvPr/>
        </p:nvSpPr>
        <p:spPr>
          <a:xfrm>
            <a:off x="911619" y="304800"/>
            <a:ext cx="11021301" cy="1325880"/>
          </a:xfrm>
          <a:prstGeom prst="rect">
            <a:avLst/>
          </a:prstGeom>
          <a:solidFill>
            <a:srgbClr val="E8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white sign with blue text&#10;&#10;Description automatically generated">
            <a:extLst>
              <a:ext uri="{FF2B5EF4-FFF2-40B4-BE49-F238E27FC236}">
                <a16:creationId xmlns:a16="http://schemas.microsoft.com/office/drawing/2014/main" id="{27A007CF-2BE8-A3F9-6E37-BF29198347BC}"/>
              </a:ext>
            </a:extLst>
          </p:cNvPr>
          <p:cNvPicPr>
            <a:picLocks noGrp="1" noChangeAspect="1"/>
          </p:cNvPicPr>
          <p:nvPr>
            <p:ph idx="1"/>
          </p:nvPr>
        </p:nvPicPr>
        <p:blipFill rotWithShape="1">
          <a:blip r:embed="rId2"/>
          <a:srcRect t="1754"/>
          <a:stretch/>
        </p:blipFill>
        <p:spPr>
          <a:xfrm>
            <a:off x="911619" y="1423825"/>
            <a:ext cx="11021301" cy="5116228"/>
          </a:xfrm>
          <a:prstGeom prst="rect">
            <a:avLst/>
          </a:prstGeom>
        </p:spPr>
      </p:pic>
      <p:sp>
        <p:nvSpPr>
          <p:cNvPr id="6" name="Rectangle 5">
            <a:extLst>
              <a:ext uri="{FF2B5EF4-FFF2-40B4-BE49-F238E27FC236}">
                <a16:creationId xmlns:a16="http://schemas.microsoft.com/office/drawing/2014/main" id="{39773A93-C4A7-8CD9-17BB-0C69681785EA}"/>
              </a:ext>
            </a:extLst>
          </p:cNvPr>
          <p:cNvSpPr/>
          <p:nvPr/>
        </p:nvSpPr>
        <p:spPr>
          <a:xfrm>
            <a:off x="1630679" y="655320"/>
            <a:ext cx="9634461" cy="138684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D1B7B5-33EE-0181-8C35-0DBB805D3FA2}"/>
              </a:ext>
            </a:extLst>
          </p:cNvPr>
          <p:cNvSpPr/>
          <p:nvPr/>
        </p:nvSpPr>
        <p:spPr>
          <a:xfrm>
            <a:off x="2501676" y="869479"/>
            <a:ext cx="7841186" cy="1015663"/>
          </a:xfrm>
          <a:prstGeom prst="rect">
            <a:avLst/>
          </a:prstGeom>
          <a:noFill/>
        </p:spPr>
        <p:txBody>
          <a:bodyPr wrap="none" lIns="91440" tIns="45720" rIns="91440" bIns="45720">
            <a:spAutoFit/>
          </a:bodyPr>
          <a:lstStyle/>
          <a:p>
            <a:pPr algn="ctr"/>
            <a:r>
              <a:rPr lang="en-US" sz="6000" b="0" cap="none" spc="6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UNDERSTANDING</a:t>
            </a:r>
          </a:p>
        </p:txBody>
      </p:sp>
    </p:spTree>
    <p:extLst>
      <p:ext uri="{BB962C8B-B14F-4D97-AF65-F5344CB8AC3E}">
        <p14:creationId xmlns:p14="http://schemas.microsoft.com/office/powerpoint/2010/main" val="3521609707"/>
      </p:ext>
    </p:extLst>
  </p:cSld>
  <p:clrMapOvr>
    <a:masterClrMapping/>
  </p:clrMapOvr>
  <mc:AlternateContent xmlns:mc="http://schemas.openxmlformats.org/markup-compatibility/2006" xmlns:p14="http://schemas.microsoft.com/office/powerpoint/2010/main">
    <mc:Choice Requires="p14">
      <p:transition spd="slow" p14:dur="1750">
        <p:randomBar dir="vert"/>
      </p:transition>
    </mc:Choice>
    <mc:Fallback xmlns="">
      <p:transition spd="slow">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descr="A statue of a person with scales and gavel&#10;&#10;Description automatically generated">
            <a:extLst>
              <a:ext uri="{FF2B5EF4-FFF2-40B4-BE49-F238E27FC236}">
                <a16:creationId xmlns:a16="http://schemas.microsoft.com/office/drawing/2014/main" id="{FB07D151-A4E2-5C4F-B662-B83A181BAE16}"/>
              </a:ext>
            </a:extLst>
          </p:cNvPr>
          <p:cNvPicPr>
            <a:picLocks noChangeAspect="1"/>
          </p:cNvPicPr>
          <p:nvPr/>
        </p:nvPicPr>
        <p:blipFill>
          <a:blip r:embed="rId2"/>
          <a:stretch>
            <a:fillRect/>
          </a:stretch>
        </p:blipFill>
        <p:spPr>
          <a:xfrm>
            <a:off x="1255966" y="0"/>
            <a:ext cx="9701594" cy="6888136"/>
          </a:xfrm>
          <a:prstGeom prst="rect">
            <a:avLst/>
          </a:prstGeom>
        </p:spPr>
      </p:pic>
    </p:spTree>
    <p:extLst>
      <p:ext uri="{BB962C8B-B14F-4D97-AF65-F5344CB8AC3E}">
        <p14:creationId xmlns:p14="http://schemas.microsoft.com/office/powerpoint/2010/main" val="316134573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23" name="TextBox 22">
            <a:extLst>
              <a:ext uri="{FF2B5EF4-FFF2-40B4-BE49-F238E27FC236}">
                <a16:creationId xmlns:a16="http://schemas.microsoft.com/office/drawing/2014/main" id="{E402A619-5B20-CFEB-6530-BE1C40215D21}"/>
              </a:ext>
            </a:extLst>
          </p:cNvPr>
          <p:cNvSpPr txBox="1"/>
          <p:nvPr/>
        </p:nvSpPr>
        <p:spPr>
          <a:xfrm>
            <a:off x="3489959" y="912998"/>
            <a:ext cx="8240869" cy="4832092"/>
          </a:xfrm>
          <a:prstGeom prst="rect">
            <a:avLst/>
          </a:prstGeom>
          <a:solidFill>
            <a:srgbClr val="FFFFFF">
              <a:alpha val="70196"/>
            </a:srgbClr>
          </a:solidFill>
        </p:spPr>
        <p:txBody>
          <a:bodyPr wrap="square" rtlCol="0">
            <a:spAutoFit/>
          </a:bodyPr>
          <a:lstStyle/>
          <a:p>
            <a:pPr algn="l"/>
            <a:r>
              <a:rPr lang="en-US" sz="2800" b="0" i="0" u="sng" strike="noStrike" dirty="0">
                <a:solidFill>
                  <a:srgbClr val="C00000"/>
                </a:solidFill>
                <a:effectLst/>
                <a:latin typeface="Arial" panose="020B0604020202020204" pitchFamily="34" charset="0"/>
                <a:cs typeface="Arial" panose="020B0604020202020204" pitchFamily="34" charset="0"/>
              </a:rPr>
              <a:t>John was to draw a necessary inference</a:t>
            </a:r>
            <a:r>
              <a:rPr lang="en-US" sz="2800" b="0" i="0" u="none" strike="noStrike" dirty="0">
                <a:solidFill>
                  <a:srgbClr val="000000"/>
                </a:solidFill>
                <a:effectLst/>
                <a:latin typeface="Arial" panose="020B0604020202020204" pitchFamily="34" charset="0"/>
                <a:cs typeface="Arial" panose="020B0604020202020204" pitchFamily="34" charset="0"/>
              </a:rPr>
              <a:t>: </a:t>
            </a:r>
            <a:r>
              <a:rPr lang="en-US" sz="2800" b="0" u="none" strike="noStrike" dirty="0">
                <a:solidFill>
                  <a:srgbClr val="000000"/>
                </a:solidFill>
                <a:effectLst/>
                <a:latin typeface="Arial" panose="020B0604020202020204" pitchFamily="34" charset="0"/>
                <a:cs typeface="Arial" panose="020B0604020202020204" pitchFamily="34" charset="0"/>
              </a:rPr>
              <a:t>“And when John had heard in prison about the works of Christ, he sent two of his disciples and said to Him, are You the Coming One, or do we look for another? Jesus answered and said to them, go and tell John the things which you hear and see: The blind see and the lame walk; the lepers are cleansed and the deaf hear; the dead are raised up and the poor have the gospel preached to them. And blessed is he who is not offended because of Me” (Matt 11:3-5).</a:t>
            </a:r>
          </a:p>
        </p:txBody>
      </p:sp>
      <p:sp>
        <p:nvSpPr>
          <p:cNvPr id="24" name="TextBox 23">
            <a:extLst>
              <a:ext uri="{FF2B5EF4-FFF2-40B4-BE49-F238E27FC236}">
                <a16:creationId xmlns:a16="http://schemas.microsoft.com/office/drawing/2014/main" id="{B4E75A04-0F4F-DDDA-D37C-EC65B7C161AE}"/>
              </a:ext>
            </a:extLst>
          </p:cNvPr>
          <p:cNvSpPr txBox="1"/>
          <p:nvPr/>
        </p:nvSpPr>
        <p:spPr>
          <a:xfrm>
            <a:off x="3487646" y="1544673"/>
            <a:ext cx="8243181" cy="3539430"/>
          </a:xfrm>
          <a:prstGeom prst="rect">
            <a:avLst/>
          </a:prstGeom>
          <a:solidFill>
            <a:srgbClr val="FFFFFF">
              <a:alpha val="69412"/>
            </a:srgbClr>
          </a:solidFill>
        </p:spPr>
        <p:txBody>
          <a:bodyPr wrap="square" rtlCol="0">
            <a:spAutoFit/>
          </a:bodyPr>
          <a:lstStyle/>
          <a:p>
            <a:r>
              <a:rPr lang="en-US" sz="2800" b="0" i="0" u="sng" strike="noStrike" dirty="0">
                <a:solidFill>
                  <a:srgbClr val="C00000"/>
                </a:solidFill>
                <a:effectLst/>
                <a:latin typeface="Arial" panose="020B0604020202020204" pitchFamily="34" charset="0"/>
                <a:cs typeface="Arial" panose="020B0604020202020204" pitchFamily="34" charset="0"/>
              </a:rPr>
              <a:t>These Christians were to draw a necessary inference</a:t>
            </a:r>
            <a:r>
              <a:rPr lang="en-US" sz="2800" b="0" i="0" u="none" strike="noStrike" dirty="0">
                <a:solidFill>
                  <a:srgbClr val="000000"/>
                </a:solidFill>
                <a:effectLst/>
                <a:latin typeface="Arial" panose="020B0604020202020204" pitchFamily="34" charset="0"/>
                <a:cs typeface="Arial" panose="020B0604020202020204" pitchFamily="34" charset="0"/>
              </a:rPr>
              <a:t>: </a:t>
            </a:r>
            <a:r>
              <a:rPr lang="en-US" sz="2800" dirty="0">
                <a:solidFill>
                  <a:srgbClr val="000000"/>
                </a:solidFill>
                <a:latin typeface="Arial" panose="020B0604020202020204" pitchFamily="34" charset="0"/>
                <a:cs typeface="Arial" panose="020B0604020202020204" pitchFamily="34" charset="0"/>
              </a:rPr>
              <a:t>“For the priesthood being changed, of necessity there is also a change of the law. For He of whom these things are spoken belongs to another tribe, from which no man has officiated at the altar. For it is evident that our Lord arose from Judah, of which tribe Moses spoke nothing concerning priesthood</a:t>
            </a:r>
            <a:r>
              <a:rPr lang="en-US" sz="2800" b="0" u="none" strike="noStrike" dirty="0">
                <a:solidFill>
                  <a:srgbClr val="000000"/>
                </a:solidFill>
                <a:effectLst/>
                <a:latin typeface="Arial" panose="020B0604020202020204" pitchFamily="34" charset="0"/>
                <a:cs typeface="Arial" panose="020B0604020202020204" pitchFamily="34" charset="0"/>
              </a:rPr>
              <a:t>” (Heb 7:12-14).</a:t>
            </a:r>
          </a:p>
        </p:txBody>
      </p:sp>
    </p:spTree>
    <p:extLst>
      <p:ext uri="{BB962C8B-B14F-4D97-AF65-F5344CB8AC3E}">
        <p14:creationId xmlns:p14="http://schemas.microsoft.com/office/powerpoint/2010/main" val="127751442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000" fill="hold"/>
                                        <p:tgtEl>
                                          <p:spTgt spid="23"/>
                                        </p:tgtEl>
                                        <p:attrNameLst>
                                          <p:attrName>ppt_w</p:attrName>
                                        </p:attrNameLst>
                                      </p:cBhvr>
                                      <p:tavLst>
                                        <p:tav tm="0">
                                          <p:val>
                                            <p:strVal val="#ppt_w*0.70"/>
                                          </p:val>
                                        </p:tav>
                                        <p:tav tm="100000">
                                          <p:val>
                                            <p:strVal val="#ppt_w"/>
                                          </p:val>
                                        </p:tav>
                                      </p:tavLst>
                                    </p:anim>
                                    <p:anim calcmode="lin" valueType="num">
                                      <p:cBhvr>
                                        <p:cTn id="8" dur="2000" fill="hold"/>
                                        <p:tgtEl>
                                          <p:spTgt spid="23"/>
                                        </p:tgtEl>
                                        <p:attrNameLst>
                                          <p:attrName>ppt_h</p:attrName>
                                        </p:attrNameLst>
                                      </p:cBhvr>
                                      <p:tavLst>
                                        <p:tav tm="0">
                                          <p:val>
                                            <p:strVal val="#ppt_h"/>
                                          </p:val>
                                        </p:tav>
                                        <p:tav tm="100000">
                                          <p:val>
                                            <p:strVal val="#ppt_h"/>
                                          </p:val>
                                        </p:tav>
                                      </p:tavLst>
                                    </p:anim>
                                    <p:animEffect transition="in" filter="fade">
                                      <p:cBhvr>
                                        <p:cTn id="9" dur="2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xit" presetSubtype="21" fill="hold" grpId="1" nodeType="clickEffect">
                                  <p:stCondLst>
                                    <p:cond delay="0"/>
                                  </p:stCondLst>
                                  <p:childTnLst>
                                    <p:animEffect transition="out" filter="barn(inVertical)">
                                      <p:cBhvr>
                                        <p:cTn id="13" dur="1000"/>
                                        <p:tgtEl>
                                          <p:spTgt spid="23"/>
                                        </p:tgtEl>
                                      </p:cBhvr>
                                    </p:animEffect>
                                    <p:set>
                                      <p:cBhvr>
                                        <p:cTn id="14" dur="1" fill="hold">
                                          <p:stCondLst>
                                            <p:cond delay="999"/>
                                          </p:stCondLst>
                                        </p:cTn>
                                        <p:tgtEl>
                                          <p:spTgt spid="23"/>
                                        </p:tgtEl>
                                        <p:attrNameLst>
                                          <p:attrName>style.visibility</p:attrName>
                                        </p:attrNameLst>
                                      </p:cBhvr>
                                      <p:to>
                                        <p:strVal val="hidden"/>
                                      </p:to>
                                    </p:set>
                                  </p:childTnLst>
                                </p:cTn>
                              </p:par>
                              <p:par>
                                <p:cTn id="15" presetID="55"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2000" fill="hold"/>
                                        <p:tgtEl>
                                          <p:spTgt spid="24"/>
                                        </p:tgtEl>
                                        <p:attrNameLst>
                                          <p:attrName>ppt_w</p:attrName>
                                        </p:attrNameLst>
                                      </p:cBhvr>
                                      <p:tavLst>
                                        <p:tav tm="0">
                                          <p:val>
                                            <p:strVal val="#ppt_w*0.70"/>
                                          </p:val>
                                        </p:tav>
                                        <p:tav tm="100000">
                                          <p:val>
                                            <p:strVal val="#ppt_w"/>
                                          </p:val>
                                        </p:tav>
                                      </p:tavLst>
                                    </p:anim>
                                    <p:anim calcmode="lin" valueType="num">
                                      <p:cBhvr>
                                        <p:cTn id="18" dur="2000" fill="hold"/>
                                        <p:tgtEl>
                                          <p:spTgt spid="24"/>
                                        </p:tgtEl>
                                        <p:attrNameLst>
                                          <p:attrName>ppt_h</p:attrName>
                                        </p:attrNameLst>
                                      </p:cBhvr>
                                      <p:tavLst>
                                        <p:tav tm="0">
                                          <p:val>
                                            <p:strVal val="#ppt_h"/>
                                          </p:val>
                                        </p:tav>
                                        <p:tav tm="100000">
                                          <p:val>
                                            <p:strVal val="#ppt_h"/>
                                          </p:val>
                                        </p:tav>
                                      </p:tavLst>
                                    </p:anim>
                                    <p:animEffect transition="in" filter="fade">
                                      <p:cBhvr>
                                        <p:cTn id="1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2" name="TextBox 1">
            <a:extLst>
              <a:ext uri="{FF2B5EF4-FFF2-40B4-BE49-F238E27FC236}">
                <a16:creationId xmlns:a16="http://schemas.microsoft.com/office/drawing/2014/main" id="{6C98DF62-277A-7184-BB11-3C1C2DE0911C}"/>
              </a:ext>
            </a:extLst>
          </p:cNvPr>
          <p:cNvSpPr txBox="1"/>
          <p:nvPr/>
        </p:nvSpPr>
        <p:spPr>
          <a:xfrm>
            <a:off x="3489960" y="1420133"/>
            <a:ext cx="8240868" cy="4278094"/>
          </a:xfrm>
          <a:prstGeom prst="rect">
            <a:avLst/>
          </a:prstGeom>
          <a:solidFill>
            <a:srgbClr val="FFFFFF">
              <a:alpha val="70196"/>
            </a:srgbClr>
          </a:solidFill>
        </p:spPr>
        <p:txBody>
          <a:bodyPr wrap="square" rtlCol="0">
            <a:spAutoFit/>
          </a:bodyPr>
          <a:lstStyle/>
          <a:p>
            <a:pPr marL="342900" indent="-342900">
              <a:spcAft>
                <a:spcPts val="800"/>
              </a:spcAft>
              <a:buFont typeface="Wingdings" pitchFamily="2" charset="2"/>
              <a:buChar char="§"/>
            </a:pPr>
            <a:r>
              <a:rPr lang="en-US" altLang="en-US" sz="2800" u="sng" dirty="0">
                <a:effectLst>
                  <a:outerShdw blurRad="38100" dist="38100" dir="2700000" algn="tl">
                    <a:srgbClr val="C0C0C0"/>
                  </a:outerShdw>
                </a:effectLst>
                <a:latin typeface="Arial" panose="020B0604020202020204" pitchFamily="34" charset="0"/>
                <a:cs typeface="Arial" panose="020B0604020202020204" pitchFamily="34" charset="0"/>
              </a:rPr>
              <a:t>Necessary Inferences</a:t>
            </a: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 are conclusions that are logically unavoidable.</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The Existence of God is known by means of Necessary Inference, Ac 14:15-17; Rom 1:20.</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Cain’s rejected sacrifice is understood by means of Necessary Inference, Gen 4:1-7; Heb 11:4; Rom 10:17; 1 Jn 3:12.</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The innocent’s right to remarry is known by means of Necessary Inference, Matt 19:9.</a:t>
            </a:r>
          </a:p>
        </p:txBody>
      </p:sp>
    </p:spTree>
    <p:extLst>
      <p:ext uri="{BB962C8B-B14F-4D97-AF65-F5344CB8AC3E}">
        <p14:creationId xmlns:p14="http://schemas.microsoft.com/office/powerpoint/2010/main" val="17217007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2000" fill="hold"/>
                                        <p:tgtEl>
                                          <p:spTgt spid="2">
                                            <p:txEl>
                                              <p:pRg st="3" end="3"/>
                                            </p:txEl>
                                          </p:spTgt>
                                        </p:tgtEl>
                                        <p:attrNameLst>
                                          <p:attrName>ppt_w</p:attrName>
                                        </p:attrNameLst>
                                      </p:cBhvr>
                                      <p:tavLst>
                                        <p:tav tm="0">
                                          <p:val>
                                            <p:strVal val="#ppt_w*0.70"/>
                                          </p:val>
                                        </p:tav>
                                        <p:tav tm="100000">
                                          <p:val>
                                            <p:strVal val="#ppt_w"/>
                                          </p:val>
                                        </p:tav>
                                      </p:tavLst>
                                    </p:anim>
                                    <p:anim calcmode="lin" valueType="num">
                                      <p:cBhvr>
                                        <p:cTn id="22" dur="2000" fill="hold"/>
                                        <p:tgtEl>
                                          <p:spTgt spid="2">
                                            <p:txEl>
                                              <p:pRg st="3" end="3"/>
                                            </p:txEl>
                                          </p:spTgt>
                                        </p:tgtEl>
                                        <p:attrNameLst>
                                          <p:attrName>ppt_h</p:attrName>
                                        </p:attrNameLst>
                                      </p:cBhvr>
                                      <p:tavLst>
                                        <p:tav tm="0">
                                          <p:val>
                                            <p:strVal val="#ppt_h"/>
                                          </p:val>
                                        </p:tav>
                                        <p:tav tm="100000">
                                          <p:val>
                                            <p:strVal val="#ppt_h"/>
                                          </p:val>
                                        </p:tav>
                                      </p:tavLst>
                                    </p:anim>
                                    <p:animEffect transition="in" filter="fade">
                                      <p:cBhvr>
                                        <p:cTn id="23"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a parking lot&#10;&#10;Description automatically generated">
            <a:extLst>
              <a:ext uri="{FF2B5EF4-FFF2-40B4-BE49-F238E27FC236}">
                <a16:creationId xmlns:a16="http://schemas.microsoft.com/office/drawing/2014/main" id="{2DE636B2-DC54-E25E-6799-6AC002C985EB}"/>
              </a:ext>
            </a:extLst>
          </p:cNvPr>
          <p:cNvPicPr>
            <a:picLocks noChangeAspect="1"/>
          </p:cNvPicPr>
          <p:nvPr/>
        </p:nvPicPr>
        <p:blipFill rotWithShape="1">
          <a:blip r:embed="rId2"/>
          <a:srcRect t="1952" r="1217"/>
          <a:stretch/>
        </p:blipFill>
        <p:spPr>
          <a:xfrm>
            <a:off x="460406" y="755499"/>
            <a:ext cx="11270422" cy="5742813"/>
          </a:xfrm>
          <a:prstGeom prst="rect">
            <a:avLst/>
          </a:prstGeom>
        </p:spPr>
      </p:pic>
      <p:pic>
        <p:nvPicPr>
          <p:cNvPr id="17" name="Picture 16" descr="A black background with white text&#10;&#10;Description automatically generated">
            <a:extLst>
              <a:ext uri="{FF2B5EF4-FFF2-40B4-BE49-F238E27FC236}">
                <a16:creationId xmlns:a16="http://schemas.microsoft.com/office/drawing/2014/main" id="{3E358505-26D8-3C9B-5AEA-54604A652883}"/>
              </a:ext>
            </a:extLst>
          </p:cNvPr>
          <p:cNvPicPr>
            <a:picLocks noChangeAspect="1"/>
          </p:cNvPicPr>
          <p:nvPr/>
        </p:nvPicPr>
        <p:blipFill rotWithShape="1">
          <a:blip r:embed="rId3"/>
          <a:srcRect l="4992" t="15703" r="5600" b="25703"/>
          <a:stretch/>
        </p:blipFill>
        <p:spPr>
          <a:xfrm>
            <a:off x="900030" y="0"/>
            <a:ext cx="4555890" cy="696294"/>
          </a:xfrm>
          <a:prstGeom prst="rect">
            <a:avLst/>
          </a:prstGeom>
        </p:spPr>
      </p:pic>
      <p:pic>
        <p:nvPicPr>
          <p:cNvPr id="20" name="Picture 19" descr="A black background with white letters&#10;&#10;Description automatically generated">
            <a:extLst>
              <a:ext uri="{FF2B5EF4-FFF2-40B4-BE49-F238E27FC236}">
                <a16:creationId xmlns:a16="http://schemas.microsoft.com/office/drawing/2014/main" id="{3397E6BA-5A94-2DA1-A17F-B6C49445831A}"/>
              </a:ext>
            </a:extLst>
          </p:cNvPr>
          <p:cNvPicPr>
            <a:picLocks noChangeAspect="1"/>
          </p:cNvPicPr>
          <p:nvPr/>
        </p:nvPicPr>
        <p:blipFill rotWithShape="1">
          <a:blip r:embed="rId4"/>
          <a:srcRect l="23271" t="14190" r="18182" b="17849"/>
          <a:stretch/>
        </p:blipFill>
        <p:spPr>
          <a:xfrm rot="20284905">
            <a:off x="231452" y="-93773"/>
            <a:ext cx="834259" cy="906921"/>
          </a:xfrm>
          <a:prstGeom prst="rect">
            <a:avLst/>
          </a:prstGeom>
        </p:spPr>
      </p:pic>
      <p:pic>
        <p:nvPicPr>
          <p:cNvPr id="22" name="Picture 21" descr="A black background with white text&#10;&#10;Description automatically generated">
            <a:extLst>
              <a:ext uri="{FF2B5EF4-FFF2-40B4-BE49-F238E27FC236}">
                <a16:creationId xmlns:a16="http://schemas.microsoft.com/office/drawing/2014/main" id="{BA69DE89-640B-2994-F57B-541AA3DDD43F}"/>
              </a:ext>
            </a:extLst>
          </p:cNvPr>
          <p:cNvPicPr>
            <a:picLocks noChangeAspect="1"/>
          </p:cNvPicPr>
          <p:nvPr/>
        </p:nvPicPr>
        <p:blipFill rotWithShape="1">
          <a:blip r:embed="rId5"/>
          <a:srcRect t="15482" b="30231"/>
          <a:stretch/>
        </p:blipFill>
        <p:spPr>
          <a:xfrm>
            <a:off x="5878826" y="24170"/>
            <a:ext cx="6114161" cy="647953"/>
          </a:xfrm>
          <a:prstGeom prst="rect">
            <a:avLst/>
          </a:prstGeom>
        </p:spPr>
      </p:pic>
      <p:sp>
        <p:nvSpPr>
          <p:cNvPr id="3" name="TextBox 2">
            <a:extLst>
              <a:ext uri="{FF2B5EF4-FFF2-40B4-BE49-F238E27FC236}">
                <a16:creationId xmlns:a16="http://schemas.microsoft.com/office/drawing/2014/main" id="{BACB7F15-98F7-592D-60DB-0685B8B1C563}"/>
              </a:ext>
            </a:extLst>
          </p:cNvPr>
          <p:cNvSpPr txBox="1"/>
          <p:nvPr/>
        </p:nvSpPr>
        <p:spPr>
          <a:xfrm>
            <a:off x="3434862" y="1005674"/>
            <a:ext cx="8295966" cy="5242461"/>
          </a:xfrm>
          <a:prstGeom prst="rect">
            <a:avLst/>
          </a:prstGeom>
          <a:solidFill>
            <a:srgbClr val="FFFFFF">
              <a:alpha val="70196"/>
            </a:srgbClr>
          </a:solidFill>
        </p:spPr>
        <p:txBody>
          <a:bodyPr wrap="square" rtlCol="0">
            <a:spAutoFit/>
          </a:bodyPr>
          <a:lstStyle/>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21st Century Americans should become Christians, Matt 28:18-20, Acts 17:30-31.</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all believers everywhere are to observe the Lord’s Supper today, Lk 22:15-20; 1 Cor 11:23-34.</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the greatest command is to love God with all heart, soul, strength and mind, Matt 22:34-40.</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we should practice the “golden rule,” Matt 7:12.</a:t>
            </a:r>
          </a:p>
          <a:p>
            <a:pPr marL="342900" indent="-342900">
              <a:spcAft>
                <a:spcPts val="800"/>
              </a:spcAft>
              <a:buFont typeface="Wingdings" pitchFamily="2" charset="2"/>
              <a:buChar char="§"/>
            </a:pPr>
            <a:r>
              <a:rPr lang="en-US" altLang="en-US" sz="2800" dirty="0">
                <a:effectLst>
                  <a:outerShdw blurRad="38100" dist="38100" dir="2700000" algn="tl">
                    <a:srgbClr val="C0C0C0"/>
                  </a:outerShdw>
                </a:effectLst>
                <a:latin typeface="Arial" panose="020B0604020202020204" pitchFamily="34" charset="0"/>
                <a:cs typeface="Arial" panose="020B0604020202020204" pitchFamily="34" charset="0"/>
              </a:rPr>
              <a:t>That I (J.R.) should be baptized, Acts 2:38; Acts 22:16.</a:t>
            </a:r>
          </a:p>
        </p:txBody>
      </p:sp>
    </p:spTree>
    <p:extLst>
      <p:ext uri="{BB962C8B-B14F-4D97-AF65-F5344CB8AC3E}">
        <p14:creationId xmlns:p14="http://schemas.microsoft.com/office/powerpoint/2010/main" val="619044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2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2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20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2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2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2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2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2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2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2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5" name="Group 14">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6" name="Rectangle 15">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22" name="Rectangle 21">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BFAC4056-9755-8716-3C78-B3AF8D62F13C}"/>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F7F1AD52-19CB-551A-7B6C-9678A1A65DBD}"/>
              </a:ext>
            </a:extLst>
          </p:cNvPr>
          <p:cNvPicPr>
            <a:picLocks noChangeAspect="1"/>
          </p:cNvPicPr>
          <p:nvPr/>
        </p:nvPicPr>
        <p:blipFill rotWithShape="1">
          <a:blip r:embed="rId3"/>
          <a:srcRect l="2424" t="12833" r="2019" b="25836"/>
          <a:stretch/>
        </p:blipFill>
        <p:spPr>
          <a:xfrm>
            <a:off x="157383" y="28193"/>
            <a:ext cx="11877233" cy="1057924"/>
          </a:xfrm>
          <a:prstGeom prst="rect">
            <a:avLst/>
          </a:prstGeom>
        </p:spPr>
      </p:pic>
      <p:sp>
        <p:nvSpPr>
          <p:cNvPr id="7" name="TextBox 6">
            <a:extLst>
              <a:ext uri="{FF2B5EF4-FFF2-40B4-BE49-F238E27FC236}">
                <a16:creationId xmlns:a16="http://schemas.microsoft.com/office/drawing/2014/main" id="{E4253D3C-DC57-DEAE-9F81-FD868222AD50}"/>
              </a:ext>
            </a:extLst>
          </p:cNvPr>
          <p:cNvSpPr txBox="1"/>
          <p:nvPr/>
        </p:nvSpPr>
        <p:spPr>
          <a:xfrm>
            <a:off x="215053" y="4475302"/>
            <a:ext cx="11786110" cy="1815882"/>
          </a:xfrm>
          <a:prstGeom prst="rect">
            <a:avLst/>
          </a:prstGeom>
          <a:solidFill>
            <a:srgbClr val="000000">
              <a:alpha val="50196"/>
            </a:srgbClr>
          </a:solid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And truly Jesus did many other signs in the presence of His disciples, which are not written in this book; but </a:t>
            </a:r>
            <a:r>
              <a:rPr kumimoji="0" lang="en-US" sz="2800" b="0" i="0" u="sng"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these are written that you may believe that Jesus is the Christ</a:t>
            </a:r>
            <a:r>
              <a:rPr kumimoji="0" lang="en-US" sz="2800" b="0" i="0" u="none" strike="noStrike" kern="1200" cap="none" spc="0" normalizeH="0" baseline="0" noProof="0" dirty="0">
                <a:ln>
                  <a:noFill/>
                </a:ln>
                <a:solidFill>
                  <a:srgbClr val="FFF2CC"/>
                </a:solidFill>
                <a:effectLst/>
                <a:uLnTx/>
                <a:uFillTx/>
                <a:latin typeface="Arial" panose="020B0604020202020204" pitchFamily="34" charset="0"/>
                <a:ea typeface="+mn-ea"/>
                <a:cs typeface="Arial" panose="020B0604020202020204" pitchFamily="34" charset="0"/>
              </a:rPr>
              <a:t>, the Son of God, and that believing you may have life in His name (John 20:30-31).</a:t>
            </a:r>
          </a:p>
        </p:txBody>
      </p:sp>
    </p:spTree>
    <p:extLst>
      <p:ext uri="{BB962C8B-B14F-4D97-AF65-F5344CB8AC3E}">
        <p14:creationId xmlns:p14="http://schemas.microsoft.com/office/powerpoint/2010/main" val="41715075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ED88E92-14F3-4B58-9E48-1D79E139A8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A6466AE7-32B6-4334-AF41-B9387E6726C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659C09F8-90CD-443F-9AA1-D08C56A605B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3" name="Oval 12">
              <a:extLst>
                <a:ext uri="{FF2B5EF4-FFF2-40B4-BE49-F238E27FC236}">
                  <a16:creationId xmlns:a16="http://schemas.microsoft.com/office/drawing/2014/main" id="{DC7304AB-BE7D-45AC-A876-4A24543AE5B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8E11922B-DDB3-46D7-B1BD-C1CCDB3C42E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C580F8F6-E662-4BCD-AC9C-7E5DDBD5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0" name="Rectangle 19">
                <a:extLst>
                  <a:ext uri="{FF2B5EF4-FFF2-40B4-BE49-F238E27FC236}">
                    <a16:creationId xmlns:a16="http://schemas.microsoft.com/office/drawing/2014/main" id="{9A333FE5-ADB0-48EE-A1A6-9AA36DA343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grpSp>
          <p:nvGrpSpPr>
            <p:cNvPr id="15" name="Group 14">
              <a:extLst>
                <a:ext uri="{FF2B5EF4-FFF2-40B4-BE49-F238E27FC236}">
                  <a16:creationId xmlns:a16="http://schemas.microsoft.com/office/drawing/2014/main" id="{0B09CD4F-6DF4-48AA-BD35-23E3F2A643F7}"/>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02223219-ACCC-42F2-A1B4-E3C8C8AB1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8" name="Rectangle 17">
                <a:extLst>
                  <a:ext uri="{FF2B5EF4-FFF2-40B4-BE49-F238E27FC236}">
                    <a16:creationId xmlns:a16="http://schemas.microsoft.com/office/drawing/2014/main" id="{1510B0E9-9BA0-4357-9E04-554C19BAAC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16" name="Rectangle 15">
              <a:extLst>
                <a:ext uri="{FF2B5EF4-FFF2-40B4-BE49-F238E27FC236}">
                  <a16:creationId xmlns:a16="http://schemas.microsoft.com/office/drawing/2014/main" id="{DF06DA80-525A-4C9E-A441-50630AA772A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sp>
        <p:nvSpPr>
          <p:cNvPr id="22" name="Rectangle 21">
            <a:extLst>
              <a:ext uri="{FF2B5EF4-FFF2-40B4-BE49-F238E27FC236}">
                <a16:creationId xmlns:a16="http://schemas.microsoft.com/office/drawing/2014/main" id="{E841E027-8E53-4FEB-8605-2124D8573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5" name="Picture 4" descr="A group of clouds in the sky&#10;&#10;Description automatically generated">
            <a:extLst>
              <a:ext uri="{FF2B5EF4-FFF2-40B4-BE49-F238E27FC236}">
                <a16:creationId xmlns:a16="http://schemas.microsoft.com/office/drawing/2014/main" id="{BFAC4056-9755-8716-3C78-B3AF8D62F13C}"/>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6" name="Picture 5">
            <a:extLst>
              <a:ext uri="{FF2B5EF4-FFF2-40B4-BE49-F238E27FC236}">
                <a16:creationId xmlns:a16="http://schemas.microsoft.com/office/drawing/2014/main" id="{F7F1AD52-19CB-551A-7B6C-9678A1A65DBD}"/>
              </a:ext>
            </a:extLst>
          </p:cNvPr>
          <p:cNvPicPr>
            <a:picLocks noChangeAspect="1"/>
          </p:cNvPicPr>
          <p:nvPr/>
        </p:nvPicPr>
        <p:blipFill rotWithShape="1">
          <a:blip r:embed="rId3"/>
          <a:srcRect l="2424" t="12833" r="2019" b="25836"/>
          <a:stretch/>
        </p:blipFill>
        <p:spPr>
          <a:xfrm>
            <a:off x="157383" y="28193"/>
            <a:ext cx="11877233" cy="1057924"/>
          </a:xfrm>
          <a:prstGeom prst="rect">
            <a:avLst/>
          </a:prstGeom>
        </p:spPr>
      </p:pic>
      <p:sp>
        <p:nvSpPr>
          <p:cNvPr id="2" name="TextBox 1">
            <a:extLst>
              <a:ext uri="{FF2B5EF4-FFF2-40B4-BE49-F238E27FC236}">
                <a16:creationId xmlns:a16="http://schemas.microsoft.com/office/drawing/2014/main" id="{E54C3B79-C291-A771-A89D-7AD22B117F19}"/>
              </a:ext>
            </a:extLst>
          </p:cNvPr>
          <p:cNvSpPr txBox="1"/>
          <p:nvPr/>
        </p:nvSpPr>
        <p:spPr>
          <a:xfrm>
            <a:off x="218026" y="4307662"/>
            <a:ext cx="11786110" cy="2477601"/>
          </a:xfrm>
          <a:prstGeom prst="rect">
            <a:avLst/>
          </a:prstGeom>
          <a:solidFill>
            <a:srgbClr val="000000">
              <a:alpha val="50196"/>
            </a:srgbClr>
          </a:solid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rPr>
              <a:t>If only commands are binding—then</a:t>
            </a:r>
            <a:r>
              <a:rPr kumimoji="0" lang="en-US" sz="2800" b="0" i="0" u="none" strike="noStrike" kern="1200" cap="none" spc="0" normalizeH="0" noProof="0" dirty="0">
                <a:ln>
                  <a:noFill/>
                </a:ln>
                <a:solidFill>
                  <a:srgbClr val="FFF2CC"/>
                </a:solidFill>
                <a:effectLst/>
                <a:uLnTx/>
                <a:uFillTx/>
                <a:latin typeface="Arial" panose="020B0604020202020204" pitchFamily="34" charset="0"/>
                <a:cs typeface="Arial" panose="020B0604020202020204" pitchFamily="34" charset="0"/>
              </a:rPr>
              <a:t> how do we make applications to those commands—if we cannot infer?</a:t>
            </a:r>
          </a:p>
          <a:p>
            <a:pPr>
              <a:spcAft>
                <a:spcPts val="1800"/>
              </a:spcAft>
            </a:pPr>
            <a:r>
              <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rPr>
              <a:t>Lk 10:37</a:t>
            </a:r>
            <a:r>
              <a:rPr lang="en-US" sz="2800" dirty="0">
                <a:solidFill>
                  <a:srgbClr val="FFF2CC"/>
                </a:solidFill>
                <a:latin typeface="Arial" panose="020B0604020202020204" pitchFamily="34" charset="0"/>
                <a:cs typeface="Arial" panose="020B0604020202020204" pitchFamily="34" charset="0"/>
              </a:rPr>
              <a:t>, “</a:t>
            </a:r>
            <a:r>
              <a:rPr lang="en-US" sz="2800" i="1" dirty="0">
                <a:solidFill>
                  <a:srgbClr val="FFF2CC"/>
                </a:solidFill>
                <a:latin typeface="Arial" panose="020B0604020202020204" pitchFamily="34" charset="0"/>
                <a:cs typeface="Arial" panose="020B0604020202020204" pitchFamily="34" charset="0"/>
              </a:rPr>
              <a:t>Go and do likewise</a:t>
            </a:r>
            <a:r>
              <a:rPr lang="en-US" sz="2800" dirty="0">
                <a:solidFill>
                  <a:srgbClr val="FFF2CC"/>
                </a:solidFill>
                <a:latin typeface="Arial" panose="020B0604020202020204" pitchFamily="34" charset="0"/>
                <a:cs typeface="Arial" panose="020B0604020202020204" pitchFamily="34" charset="0"/>
              </a:rPr>
              <a:t>.” (Is driving a neighbor’s sick child to the hospital obeying this—or can it only be obeyed by doing exactly what the Samaritan did?)</a:t>
            </a:r>
            <a:endParaRPr kumimoji="0" lang="en-US" sz="2800" b="0" i="0" u="none" strike="noStrike" kern="1200" cap="none" spc="0" normalizeH="0" baseline="0" noProof="0" dirty="0">
              <a:ln>
                <a:noFill/>
              </a:ln>
              <a:solidFill>
                <a:srgbClr val="FFF2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03941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edge">
                                      <p:cBhvr>
                                        <p:cTn id="7" dur="2000"/>
                                        <p:tgtEl>
                                          <p:spTgt spid="2">
                                            <p:bg/>
                                          </p:spTgt>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p:cTn id="10"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11"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p:cTn id="17"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8"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9"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bldLvl="5"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4" descr="A group of clouds in the sky&#10;&#10;Description automatically generated">
            <a:extLst>
              <a:ext uri="{FF2B5EF4-FFF2-40B4-BE49-F238E27FC236}">
                <a16:creationId xmlns:a16="http://schemas.microsoft.com/office/drawing/2014/main" id="{4CC0B074-DE99-0FFC-C4CF-5152B8A39067}"/>
              </a:ext>
            </a:extLst>
          </p:cNvPr>
          <p:cNvPicPr>
            <a:picLocks noChangeAspect="1"/>
          </p:cNvPicPr>
          <p:nvPr/>
        </p:nvPicPr>
        <p:blipFill rotWithShape="1">
          <a:blip r:embed="rId2"/>
          <a:srcRect t="13929" b="13929"/>
          <a:stretch/>
        </p:blipFill>
        <p:spPr>
          <a:xfrm>
            <a:off x="20" y="11"/>
            <a:ext cx="12191980" cy="438911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1D1FB6D7-B692-EE40-5F6A-7A6252A11F6C}"/>
              </a:ext>
            </a:extLst>
          </p:cNvPr>
          <p:cNvSpPr txBox="1"/>
          <p:nvPr/>
        </p:nvSpPr>
        <p:spPr>
          <a:xfrm>
            <a:off x="20" y="4251051"/>
            <a:ext cx="12191980" cy="2646878"/>
          </a:xfrm>
          <a:prstGeom prst="rect">
            <a:avLst/>
          </a:prstGeom>
          <a:noFill/>
        </p:spPr>
        <p:txBody>
          <a:bodyPr wrap="square" rtlCol="0">
            <a:spAutoFit/>
          </a:bodyPr>
          <a:lstStyle/>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states to us</a:t>
            </a:r>
            <a:r>
              <a:rPr lang="en-US" sz="2600" dirty="0">
                <a:solidFill>
                  <a:schemeClr val="bg1"/>
                </a:solidFill>
                <a:latin typeface="Arial" panose="020B0604020202020204" pitchFamily="34" charset="0"/>
                <a:cs typeface="Arial" panose="020B0604020202020204" pitchFamily="34" charset="0"/>
              </a:rPr>
              <a:t> His Will in the Scriptures via Commands and/or Statements for us to respect and obey.</a:t>
            </a:r>
          </a:p>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shows to us</a:t>
            </a:r>
            <a:r>
              <a:rPr lang="en-US" sz="2600" dirty="0">
                <a:solidFill>
                  <a:schemeClr val="bg1"/>
                </a:solidFill>
                <a:latin typeface="Arial" panose="020B0604020202020204" pitchFamily="34" charset="0"/>
                <a:cs typeface="Arial" panose="020B0604020202020204" pitchFamily="34" charset="0"/>
              </a:rPr>
              <a:t> His Will in the Scriptures via Examples / Models for us to reverently follow.</a:t>
            </a:r>
          </a:p>
          <a:p>
            <a:pPr marL="342900" indent="-342900">
              <a:spcAft>
                <a:spcPts val="600"/>
              </a:spcAft>
              <a:buFont typeface="+mj-lt"/>
              <a:buAutoNum type="arabicPeriod"/>
            </a:pPr>
            <a:r>
              <a:rPr lang="en-US" sz="2600" u="sng" dirty="0">
                <a:solidFill>
                  <a:schemeClr val="bg1"/>
                </a:solidFill>
                <a:latin typeface="Arial" panose="020B0604020202020204" pitchFamily="34" charset="0"/>
                <a:cs typeface="Arial" panose="020B0604020202020204" pitchFamily="34" charset="0"/>
              </a:rPr>
              <a:t>God implies to us</a:t>
            </a:r>
            <a:r>
              <a:rPr lang="en-US" sz="2600" dirty="0">
                <a:solidFill>
                  <a:schemeClr val="bg1"/>
                </a:solidFill>
                <a:latin typeface="Arial" panose="020B0604020202020204" pitchFamily="34" charset="0"/>
                <a:cs typeface="Arial" panose="020B0604020202020204" pitchFamily="34" charset="0"/>
              </a:rPr>
              <a:t> His Will in the Scriptures via Principles / Gestures for us to logically conclude what to do.</a:t>
            </a:r>
          </a:p>
        </p:txBody>
      </p:sp>
    </p:spTree>
    <p:extLst>
      <p:ext uri="{BB962C8B-B14F-4D97-AF65-F5344CB8AC3E}">
        <p14:creationId xmlns:p14="http://schemas.microsoft.com/office/powerpoint/2010/main" val="4088561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200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5">
                                            <p:txEl>
                                              <p:pRg st="1" end="1"/>
                                            </p:txEl>
                                          </p:spTgt>
                                        </p:tgtEl>
                                      </p:cBhvr>
                                    </p:animEffect>
                                  </p:childTnLst>
                                </p:cTn>
                              </p:par>
                            </p:childTnLst>
                          </p:cTn>
                        </p:par>
                        <p:par>
                          <p:cTn id="16" fill="hold">
                            <p:stCondLst>
                              <p:cond delay="6000"/>
                            </p:stCondLst>
                            <p:childTnLst>
                              <p:par>
                                <p:cTn id="17" presetID="55" presetClass="entr" presetSubtype="0" fill="hold" grpId="0" nodeType="afterEffect">
                                  <p:stCondLst>
                                    <p:cond delay="200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5"/>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90083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0C11B-582D-4BD6-AFEF-ED15AAF16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72EF3F9A-9717-4ACB-A30D-96694842C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9" cy="22832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grpSp>
        <p:nvGrpSpPr>
          <p:cNvPr id="14" name="Group 13">
            <a:extLst>
              <a:ext uri="{FF2B5EF4-FFF2-40B4-BE49-F238E27FC236}">
                <a16:creationId xmlns:a16="http://schemas.microsoft.com/office/drawing/2014/main" id="{16E5FE72-E50C-4D31-BB8A-9DAC217CB0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43997" y="-2084"/>
            <a:ext cx="3048003" cy="2292774"/>
            <a:chOff x="6096002" y="-9073"/>
            <a:chExt cx="6095998" cy="6867073"/>
          </a:xfrm>
        </p:grpSpPr>
        <p:sp>
          <p:nvSpPr>
            <p:cNvPr id="7" name="Rectangle 6">
              <a:extLst>
                <a:ext uri="{FF2B5EF4-FFF2-40B4-BE49-F238E27FC236}">
                  <a16:creationId xmlns:a16="http://schemas.microsoft.com/office/drawing/2014/main" id="{C9337740-26B0-4D7D-9991-5D74346B9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9073"/>
              <a:ext cx="6095998" cy="68670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F577F3C2-57C2-43EA-9688-9AD33D1A9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2" y="-6987"/>
              <a:ext cx="6095998" cy="6864987"/>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grpSp>
      <p:sp>
        <p:nvSpPr>
          <p:cNvPr id="6" name="Rectangle 5">
            <a:extLst>
              <a:ext uri="{FF2B5EF4-FFF2-40B4-BE49-F238E27FC236}">
                <a16:creationId xmlns:a16="http://schemas.microsoft.com/office/drawing/2014/main" id="{593D1FD2-390F-CB11-3BD8-2C4804668149}"/>
              </a:ext>
            </a:extLst>
          </p:cNvPr>
          <p:cNvSpPr/>
          <p:nvPr/>
        </p:nvSpPr>
        <p:spPr>
          <a:xfrm>
            <a:off x="9502454" y="-45720"/>
            <a:ext cx="2331087"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600" normalizeH="0" baseline="0" noProof="0" dirty="0">
                <a:ln w="0"/>
                <a:solidFill>
                  <a:srgbClr val="000000"/>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CENI</a:t>
            </a:r>
          </a:p>
        </p:txBody>
      </p:sp>
      <p:pic>
        <p:nvPicPr>
          <p:cNvPr id="9" name="Picture 8">
            <a:extLst>
              <a:ext uri="{FF2B5EF4-FFF2-40B4-BE49-F238E27FC236}">
                <a16:creationId xmlns:a16="http://schemas.microsoft.com/office/drawing/2014/main" id="{F061C9F8-368B-4AB0-D2EA-D84E754138A7}"/>
              </a:ext>
            </a:extLst>
          </p:cNvPr>
          <p:cNvPicPr>
            <a:picLocks noChangeAspect="1"/>
          </p:cNvPicPr>
          <p:nvPr/>
        </p:nvPicPr>
        <p:blipFill rotWithShape="1">
          <a:blip r:embed="rId2"/>
          <a:srcRect l="2424" t="12833" r="36065" b="25836"/>
          <a:stretch/>
        </p:blipFill>
        <p:spPr>
          <a:xfrm>
            <a:off x="157383" y="28193"/>
            <a:ext cx="7645497" cy="1057924"/>
          </a:xfrm>
          <a:prstGeom prst="rect">
            <a:avLst/>
          </a:prstGeom>
        </p:spPr>
      </p:pic>
      <p:pic>
        <p:nvPicPr>
          <p:cNvPr id="11" name="Picture 10">
            <a:extLst>
              <a:ext uri="{FF2B5EF4-FFF2-40B4-BE49-F238E27FC236}">
                <a16:creationId xmlns:a16="http://schemas.microsoft.com/office/drawing/2014/main" id="{6406CAE0-9A0D-6C8D-D3D7-8F990C5427FB}"/>
              </a:ext>
            </a:extLst>
          </p:cNvPr>
          <p:cNvPicPr>
            <a:picLocks noChangeAspect="1"/>
          </p:cNvPicPr>
          <p:nvPr/>
        </p:nvPicPr>
        <p:blipFill rotWithShape="1">
          <a:blip r:embed="rId2"/>
          <a:srcRect l="64449" t="12833" r="2019" b="25836"/>
          <a:stretch/>
        </p:blipFill>
        <p:spPr>
          <a:xfrm>
            <a:off x="4796948" y="947009"/>
            <a:ext cx="4167821" cy="1057924"/>
          </a:xfrm>
          <a:prstGeom prst="rect">
            <a:avLst/>
          </a:prstGeom>
        </p:spPr>
      </p:pic>
      <p:sp>
        <p:nvSpPr>
          <p:cNvPr id="23" name="TextBox 22">
            <a:extLst>
              <a:ext uri="{FF2B5EF4-FFF2-40B4-BE49-F238E27FC236}">
                <a16:creationId xmlns:a16="http://schemas.microsoft.com/office/drawing/2014/main" id="{C92DE26E-A9CF-5067-862C-BB0A3632C748}"/>
              </a:ext>
            </a:extLst>
          </p:cNvPr>
          <p:cNvSpPr txBox="1"/>
          <p:nvPr/>
        </p:nvSpPr>
        <p:spPr>
          <a:xfrm>
            <a:off x="1" y="3604190"/>
            <a:ext cx="4975846" cy="298543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tells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(Commands / Statements)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shows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(Examples / Models)</a:t>
            </a:r>
          </a:p>
          <a:p>
            <a:pPr marL="342900" marR="0" lvl="0" indent="-3429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800" b="0"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God implies to us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His Will (Principles / Gestures)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837092D5-0D13-A0A5-4175-6A3866987162}"/>
              </a:ext>
            </a:extLst>
          </p:cNvPr>
          <p:cNvSpPr/>
          <p:nvPr/>
        </p:nvSpPr>
        <p:spPr>
          <a:xfrm>
            <a:off x="157383" y="2360514"/>
            <a:ext cx="4639565" cy="1077218"/>
          </a:xfrm>
          <a:prstGeom prst="rect">
            <a:avLst/>
          </a:prstGeom>
          <a:solidFill>
            <a:srgbClr val="465959"/>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FFF2CC"/>
                </a:solidFill>
                <a:effectLst>
                  <a:outerShdw blurRad="38100" dist="19050" dir="2700000" algn="tl" rotWithShape="0">
                    <a:srgbClr val="000000">
                      <a:alpha val="40000"/>
                    </a:srgbClr>
                  </a:outerShdw>
                </a:effectLst>
                <a:uLnTx/>
                <a:uFillTx/>
                <a:latin typeface="Arial" panose="020B0604020202020204" pitchFamily="34" charset="0"/>
                <a:ea typeface="+mn-ea"/>
                <a:cs typeface="Arial" panose="020B0604020202020204" pitchFamily="34" charset="0"/>
              </a:rPr>
              <a:t>3 Basic Means of Communication</a:t>
            </a:r>
          </a:p>
        </p:txBody>
      </p:sp>
      <p:pic>
        <p:nvPicPr>
          <p:cNvPr id="25" name="Picture 24" descr="A group of clouds in the sky&#10;&#10;Description automatically generated">
            <a:extLst>
              <a:ext uri="{FF2B5EF4-FFF2-40B4-BE49-F238E27FC236}">
                <a16:creationId xmlns:a16="http://schemas.microsoft.com/office/drawing/2014/main" id="{A10D348C-FD3D-A28C-ED2C-329CD16920F7}"/>
              </a:ext>
            </a:extLst>
          </p:cNvPr>
          <p:cNvPicPr>
            <a:picLocks noChangeAspect="1"/>
          </p:cNvPicPr>
          <p:nvPr/>
        </p:nvPicPr>
        <p:blipFill>
          <a:blip r:embed="rId3"/>
          <a:stretch>
            <a:fillRect/>
          </a:stretch>
        </p:blipFill>
        <p:spPr>
          <a:xfrm>
            <a:off x="4975852" y="2694504"/>
            <a:ext cx="7019719" cy="3948592"/>
          </a:xfrm>
          <a:prstGeom prst="rect">
            <a:avLst/>
          </a:prstGeom>
        </p:spPr>
      </p:pic>
      <p:sp>
        <p:nvSpPr>
          <p:cNvPr id="2" name="TextBox 1">
            <a:extLst>
              <a:ext uri="{FF2B5EF4-FFF2-40B4-BE49-F238E27FC236}">
                <a16:creationId xmlns:a16="http://schemas.microsoft.com/office/drawing/2014/main" id="{EEE69427-0B33-5E35-86DE-3A9503D46151}"/>
              </a:ext>
            </a:extLst>
          </p:cNvPr>
          <p:cNvSpPr txBox="1"/>
          <p:nvPr/>
        </p:nvSpPr>
        <p:spPr>
          <a:xfrm>
            <a:off x="9091996" y="837169"/>
            <a:ext cx="3226907" cy="1508105"/>
          </a:xfrm>
          <a:prstGeom prst="rect">
            <a:avLst/>
          </a:prstGeom>
          <a:noFill/>
        </p:spPr>
        <p:txBody>
          <a:bodyPr wrap="square" rtlCol="0">
            <a:spAutoFit/>
          </a:bodyPr>
          <a:lstStyle/>
          <a:p>
            <a:pPr>
              <a:spcAft>
                <a:spcPts val="1200"/>
              </a:spcAft>
            </a:pPr>
            <a:r>
              <a:rPr lang="en-US" sz="2400" u="sng"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ommands</a:t>
            </a:r>
          </a:p>
          <a:p>
            <a:pPr>
              <a:spcAft>
                <a:spcPts val="1200"/>
              </a:spcAft>
            </a:pPr>
            <a:r>
              <a:rPr lang="en-US" sz="2400" u="sng" dirty="0">
                <a:latin typeface="Arial" panose="020B0604020202020204" pitchFamily="34" charset="0"/>
                <a:cs typeface="Arial" panose="020B0604020202020204" pitchFamily="34" charset="0"/>
              </a:rPr>
              <a:t>E</a:t>
            </a:r>
            <a:r>
              <a:rPr lang="en-US" sz="2400" dirty="0">
                <a:latin typeface="Arial" panose="020B0604020202020204" pitchFamily="34" charset="0"/>
                <a:cs typeface="Arial" panose="020B0604020202020204" pitchFamily="34" charset="0"/>
              </a:rPr>
              <a:t>xamples</a:t>
            </a:r>
          </a:p>
          <a:p>
            <a:pPr>
              <a:spcAft>
                <a:spcPts val="1200"/>
              </a:spcAft>
            </a:pPr>
            <a:r>
              <a:rPr lang="en-US" sz="2400" u="sng"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ecessary </a:t>
            </a:r>
            <a:r>
              <a:rPr lang="en-US" sz="2400" u="sng"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nferences</a:t>
            </a:r>
          </a:p>
        </p:txBody>
      </p:sp>
    </p:spTree>
    <p:extLst>
      <p:ext uri="{BB962C8B-B14F-4D97-AF65-F5344CB8AC3E}">
        <p14:creationId xmlns:p14="http://schemas.microsoft.com/office/powerpoint/2010/main" val="75832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2">
                                            <p:txEl>
                                              <p:pRg st="0" end="0"/>
                                            </p:txEl>
                                          </p:spTgt>
                                        </p:tgtEl>
                                      </p:cBhvr>
                                    </p:animEffect>
                                  </p:childTnLst>
                                </p:cTn>
                              </p:par>
                            </p:childTnLst>
                          </p:cTn>
                        </p:par>
                        <p:par>
                          <p:cTn id="10" fill="hold">
                            <p:stCondLst>
                              <p:cond delay="2500"/>
                            </p:stCondLst>
                            <p:childTnLst>
                              <p:par>
                                <p:cTn id="11" presetID="55" presetClass="entr" presetSubtype="0" fill="hold" grpId="0" nodeType="afterEffect">
                                  <p:stCondLst>
                                    <p:cond delay="50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p:cTn id="13"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2">
                                            <p:txEl>
                                              <p:pRg st="1" end="1"/>
                                            </p:txEl>
                                          </p:spTgt>
                                        </p:tgtEl>
                                      </p:cBhvr>
                                    </p:animEffect>
                                  </p:childTnLst>
                                </p:cTn>
                              </p:par>
                            </p:childTnLst>
                          </p:cTn>
                        </p:par>
                        <p:par>
                          <p:cTn id="16" fill="hold">
                            <p:stCondLst>
                              <p:cond delay="5000"/>
                            </p:stCondLst>
                            <p:childTnLst>
                              <p:par>
                                <p:cTn id="17" presetID="55" presetClass="entr" presetSubtype="0" fill="hold" grpId="0" nodeType="afterEffect">
                                  <p:stCondLst>
                                    <p:cond delay="50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p:cTn id="19" dur="2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23">
                                            <p:txEl>
                                              <p:pRg st="0" end="0"/>
                                            </p:txEl>
                                          </p:spTgt>
                                        </p:tgtEl>
                                        <p:attrNameLst>
                                          <p:attrName>style.visibility</p:attrName>
                                        </p:attrNameLst>
                                      </p:cBhvr>
                                      <p:to>
                                        <p:strVal val="visible"/>
                                      </p:to>
                                    </p:set>
                                    <p:anim calcmode="lin" valueType="num">
                                      <p:cBhvr>
                                        <p:cTn id="26" dur="2000" fill="hold"/>
                                        <p:tgtEl>
                                          <p:spTgt spid="23">
                                            <p:txEl>
                                              <p:pRg st="0" end="0"/>
                                            </p:txEl>
                                          </p:spTgt>
                                        </p:tgtEl>
                                        <p:attrNameLst>
                                          <p:attrName>ppt_w</p:attrName>
                                        </p:attrNameLst>
                                      </p:cBhvr>
                                      <p:tavLst>
                                        <p:tav tm="0">
                                          <p:val>
                                            <p:strVal val="#ppt_w*0.70"/>
                                          </p:val>
                                        </p:tav>
                                        <p:tav tm="100000">
                                          <p:val>
                                            <p:strVal val="#ppt_w"/>
                                          </p:val>
                                        </p:tav>
                                      </p:tavLst>
                                    </p:anim>
                                    <p:anim calcmode="lin" valueType="num">
                                      <p:cBhvr>
                                        <p:cTn id="27" dur="2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28" dur="2000"/>
                                        <p:tgtEl>
                                          <p:spTgt spid="2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 calcmode="lin" valueType="num">
                                      <p:cBhvr>
                                        <p:cTn id="33" dur="2000" fill="hold"/>
                                        <p:tgtEl>
                                          <p:spTgt spid="23">
                                            <p:txEl>
                                              <p:pRg st="1" end="1"/>
                                            </p:txEl>
                                          </p:spTgt>
                                        </p:tgtEl>
                                        <p:attrNameLst>
                                          <p:attrName>ppt_w</p:attrName>
                                        </p:attrNameLst>
                                      </p:cBhvr>
                                      <p:tavLst>
                                        <p:tav tm="0">
                                          <p:val>
                                            <p:strVal val="#ppt_w*0.70"/>
                                          </p:val>
                                        </p:tav>
                                        <p:tav tm="100000">
                                          <p:val>
                                            <p:strVal val="#ppt_w"/>
                                          </p:val>
                                        </p:tav>
                                      </p:tavLst>
                                    </p:anim>
                                    <p:anim calcmode="lin" valueType="num">
                                      <p:cBhvr>
                                        <p:cTn id="34" dur="20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35" dur="2000"/>
                                        <p:tgtEl>
                                          <p:spTgt spid="2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3">
                                            <p:txEl>
                                              <p:pRg st="2" end="2"/>
                                            </p:txEl>
                                          </p:spTgt>
                                        </p:tgtEl>
                                        <p:attrNameLst>
                                          <p:attrName>style.visibility</p:attrName>
                                        </p:attrNameLst>
                                      </p:cBhvr>
                                      <p:to>
                                        <p:strVal val="visible"/>
                                      </p:to>
                                    </p:set>
                                    <p:anim calcmode="lin" valueType="num">
                                      <p:cBhvr>
                                        <p:cTn id="40" dur="2000" fill="hold"/>
                                        <p:tgtEl>
                                          <p:spTgt spid="23">
                                            <p:txEl>
                                              <p:pRg st="2" end="2"/>
                                            </p:txEl>
                                          </p:spTgt>
                                        </p:tgtEl>
                                        <p:attrNameLst>
                                          <p:attrName>ppt_w</p:attrName>
                                        </p:attrNameLst>
                                      </p:cBhvr>
                                      <p:tavLst>
                                        <p:tav tm="0">
                                          <p:val>
                                            <p:strVal val="#ppt_w*0.70"/>
                                          </p:val>
                                        </p:tav>
                                        <p:tav tm="100000">
                                          <p:val>
                                            <p:strVal val="#ppt_w"/>
                                          </p:val>
                                        </p:tav>
                                      </p:tavLst>
                                    </p:anim>
                                    <p:anim calcmode="lin" valueType="num">
                                      <p:cBhvr>
                                        <p:cTn id="41" dur="2000" fill="hold"/>
                                        <p:tgtEl>
                                          <p:spTgt spid="23">
                                            <p:txEl>
                                              <p:pRg st="2" end="2"/>
                                            </p:txEl>
                                          </p:spTgt>
                                        </p:tgtEl>
                                        <p:attrNameLst>
                                          <p:attrName>ppt_h</p:attrName>
                                        </p:attrNameLst>
                                      </p:cBhvr>
                                      <p:tavLst>
                                        <p:tav tm="0">
                                          <p:val>
                                            <p:strVal val="#ppt_h"/>
                                          </p:val>
                                        </p:tav>
                                        <p:tav tm="100000">
                                          <p:val>
                                            <p:strVal val="#ppt_h"/>
                                          </p:val>
                                        </p:tav>
                                      </p:tavLst>
                                    </p:anim>
                                    <p:animEffect transition="in" filter="fade">
                                      <p:cBhvr>
                                        <p:cTn id="42" dur="20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bldLvl="5"/>
      <p:bldP spid="2" grpId="0" uiExpand="1" build="p" bldLvl="5"/>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and pen on a table&#10;&#10;Description automatically generated">
            <a:extLst>
              <a:ext uri="{FF2B5EF4-FFF2-40B4-BE49-F238E27FC236}">
                <a16:creationId xmlns:a16="http://schemas.microsoft.com/office/drawing/2014/main" id="{D406B5C2-9FA7-0123-BC1C-779DDA8A83B0}"/>
              </a:ext>
            </a:extLst>
          </p:cNvPr>
          <p:cNvPicPr>
            <a:picLocks noChangeAspect="1"/>
          </p:cNvPicPr>
          <p:nvPr/>
        </p:nvPicPr>
        <p:blipFill rotWithShape="1">
          <a:blip r:embed="rId2"/>
          <a:srcRect r="13779" b="1"/>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white text&#10;&#10;Description automatically generated">
            <a:extLst>
              <a:ext uri="{FF2B5EF4-FFF2-40B4-BE49-F238E27FC236}">
                <a16:creationId xmlns:a16="http://schemas.microsoft.com/office/drawing/2014/main" id="{27701AC0-6335-A8CB-E45D-9131DB601101}"/>
              </a:ext>
            </a:extLst>
          </p:cNvPr>
          <p:cNvPicPr>
            <a:picLocks noChangeAspect="1"/>
          </p:cNvPicPr>
          <p:nvPr/>
        </p:nvPicPr>
        <p:blipFill>
          <a:blip r:embed="rId3"/>
          <a:stretch>
            <a:fillRect/>
          </a:stretch>
        </p:blipFill>
        <p:spPr>
          <a:xfrm>
            <a:off x="1502013" y="723780"/>
            <a:ext cx="4890451" cy="3854627"/>
          </a:xfrm>
          <a:prstGeom prst="rect">
            <a:avLst/>
          </a:prstGeom>
        </p:spPr>
      </p:pic>
    </p:spTree>
    <p:extLst>
      <p:ext uri="{BB962C8B-B14F-4D97-AF65-F5344CB8AC3E}">
        <p14:creationId xmlns:p14="http://schemas.microsoft.com/office/powerpoint/2010/main" val="3028750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ook and pen on a table&#10;&#10;Description automatically generated">
            <a:extLst>
              <a:ext uri="{FF2B5EF4-FFF2-40B4-BE49-F238E27FC236}">
                <a16:creationId xmlns:a16="http://schemas.microsoft.com/office/drawing/2014/main" id="{9743B8F1-5679-56A1-08DC-4D6FB4ADA0F6}"/>
              </a:ext>
            </a:extLst>
          </p:cNvPr>
          <p:cNvPicPr>
            <a:picLocks noChangeAspect="1"/>
          </p:cNvPicPr>
          <p:nvPr/>
        </p:nvPicPr>
        <p:blipFill rotWithShape="1">
          <a:blip r:embed="rId2"/>
          <a:srcRect l="10799" r="47032"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5" name="Picture 4" descr="A black background with white text&#10;&#10;Description automatically generated">
            <a:extLst>
              <a:ext uri="{FF2B5EF4-FFF2-40B4-BE49-F238E27FC236}">
                <a16:creationId xmlns:a16="http://schemas.microsoft.com/office/drawing/2014/main" id="{0F62BA89-377B-F462-DD17-A347C446AE15}"/>
              </a:ext>
            </a:extLst>
          </p:cNvPr>
          <p:cNvPicPr>
            <a:picLocks noChangeAspect="1"/>
          </p:cNvPicPr>
          <p:nvPr/>
        </p:nvPicPr>
        <p:blipFill>
          <a:blip r:embed="rId3"/>
          <a:stretch>
            <a:fillRect/>
          </a:stretch>
        </p:blipFill>
        <p:spPr>
          <a:xfrm>
            <a:off x="6806297" y="842439"/>
            <a:ext cx="4257943" cy="3356087"/>
          </a:xfrm>
          <a:prstGeom prst="rect">
            <a:avLst/>
          </a:prstGeom>
        </p:spPr>
      </p:pic>
      <p:sp>
        <p:nvSpPr>
          <p:cNvPr id="6" name="TextBox 5">
            <a:extLst>
              <a:ext uri="{FF2B5EF4-FFF2-40B4-BE49-F238E27FC236}">
                <a16:creationId xmlns:a16="http://schemas.microsoft.com/office/drawing/2014/main" id="{759B652E-02AD-A4F2-0337-4A9D29F18396}"/>
              </a:ext>
            </a:extLst>
          </p:cNvPr>
          <p:cNvSpPr txBox="1"/>
          <p:nvPr/>
        </p:nvSpPr>
        <p:spPr>
          <a:xfrm>
            <a:off x="211502" y="114439"/>
            <a:ext cx="6133542" cy="6594113"/>
          </a:xfrm>
          <a:prstGeom prst="rect">
            <a:avLst/>
          </a:prstGeom>
          <a:noFill/>
        </p:spPr>
        <p:txBody>
          <a:bodyPr wrap="square" rtlCol="0">
            <a:spAutoFit/>
          </a:bodyPr>
          <a:lstStyle/>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CENI was probably the biggest reason I left the CoC. It has several major flaws, the biggest of which is that the "NI" part is usually just used as an excuse for post hoc reasoning.</a:t>
            </a:r>
          </a:p>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CENI treats the gospels and letters as if they are a rulebook meant to derive a set of unbreakable laws, particularly laws by which others are bound. "If the Son sets you free, then you are free indeed."</a:t>
            </a:r>
          </a:p>
          <a:p>
            <a:pPr defTabSz="457200">
              <a:spcAft>
                <a:spcPts val="600"/>
              </a:spcAft>
            </a:pPr>
            <a:r>
              <a:rPr lang="en-US" sz="2500" dirty="0">
                <a:solidFill>
                  <a:prstClr val="black"/>
                </a:solidFill>
                <a:latin typeface="Arial" panose="020B0604020202020204" pitchFamily="34" charset="0"/>
                <a:cs typeface="Arial" panose="020B0604020202020204" pitchFamily="34" charset="0"/>
              </a:rPr>
              <a:t>I have a problem with the "authorization fallacy" entirely. I think the idea that one has to find some kind of authorization to do anything is, on its own, theologically false.</a:t>
            </a:r>
          </a:p>
        </p:txBody>
      </p:sp>
      <p:sp>
        <p:nvSpPr>
          <p:cNvPr id="2" name="TextBox 1">
            <a:extLst>
              <a:ext uri="{FF2B5EF4-FFF2-40B4-BE49-F238E27FC236}">
                <a16:creationId xmlns:a16="http://schemas.microsoft.com/office/drawing/2014/main" id="{CC03FBEB-333A-C612-9113-4C5A8A74B997}"/>
              </a:ext>
            </a:extLst>
          </p:cNvPr>
          <p:cNvSpPr txBox="1"/>
          <p:nvPr/>
        </p:nvSpPr>
        <p:spPr>
          <a:xfrm>
            <a:off x="18170" y="288804"/>
            <a:ext cx="6077830" cy="5883214"/>
          </a:xfrm>
          <a:prstGeom prst="rect">
            <a:avLst/>
          </a:prstGeom>
          <a:noFill/>
        </p:spPr>
        <p:txBody>
          <a:bodyPr wrap="square" rtlCol="0">
            <a:spAutoFit/>
          </a:bodyPr>
          <a:lstStyle/>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2500" u="sng" kern="100" dirty="0">
                <a:solidFill>
                  <a:prstClr val="black"/>
                </a:solidFill>
                <a:latin typeface="Arial" panose="020B0604020202020204" pitchFamily="34" charset="0"/>
                <a:ea typeface="Calibri" panose="020F0502020204030204" pitchFamily="34" charset="0"/>
                <a:cs typeface="Arial" panose="020B0604020202020204" pitchFamily="34" charset="0"/>
              </a:rPr>
              <a:t>CENI is a tool</a:t>
            </a: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 We were taught that well. But as I’ve grown and re-examined - it feels like some of it was reverse engineering where the conclusion was regionally, locally, pseudo-denominationally decided - so we always got to the same result, even when variables were introduced that should have given us pause. Grown up reality from yearly NT read - conclusions are not as simple as previously… decided?”</a:t>
            </a:r>
          </a:p>
          <a:p>
            <a:pPr defTabSz="457200">
              <a:lnSpc>
                <a:spcPct val="115000"/>
              </a:lnSpc>
              <a:spcAft>
                <a:spcPts val="600"/>
              </a:spcAft>
            </a:pP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US" sz="2500" i="1" kern="100" dirty="0">
                <a:solidFill>
                  <a:prstClr val="black"/>
                </a:solidFill>
                <a:latin typeface="Arial" panose="020B0604020202020204" pitchFamily="34" charset="0"/>
                <a:ea typeface="Calibri" panose="020F0502020204030204" pitchFamily="34" charset="0"/>
                <a:cs typeface="Arial" panose="020B0604020202020204" pitchFamily="34" charset="0"/>
              </a:rPr>
              <a:t>Facebook thread discussing Bible Authority</a:t>
            </a:r>
            <a:r>
              <a:rPr lang="en-US" sz="2500" kern="1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444175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2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2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6">
                                            <p:txEl>
                                              <p:pRg st="1" end="1"/>
                                            </p:txEl>
                                          </p:spTgt>
                                        </p:tgtEl>
                                      </p:cBhvr>
                                    </p:animEffect>
                                    <p:set>
                                      <p:cBhvr>
                                        <p:cTn id="31" dur="1" fill="hold">
                                          <p:stCondLst>
                                            <p:cond delay="999"/>
                                          </p:stCondLst>
                                        </p:cTn>
                                        <p:tgtEl>
                                          <p:spTgt spid="6">
                                            <p:txEl>
                                              <p:pRg st="1" end="1"/>
                                            </p:txEl>
                                          </p:spTgt>
                                        </p:tgtEl>
                                        <p:attrNameLst>
                                          <p:attrName>style.visibility</p:attrName>
                                        </p:attrNameLst>
                                      </p:cBhvr>
                                      <p:to>
                                        <p:strVal val="hidden"/>
                                      </p:to>
                                    </p:set>
                                  </p:childTnLst>
                                </p:cTn>
                              </p:par>
                              <p:par>
                                <p:cTn id="32" presetID="16" presetClass="exit" presetSubtype="21" fill="hold" grpId="1" nodeType="withEffect">
                                  <p:stCondLst>
                                    <p:cond delay="0"/>
                                  </p:stCondLst>
                                  <p:childTnLst>
                                    <p:animEffect transition="out" filter="barn(inVertical)">
                                      <p:cBhvr>
                                        <p:cTn id="33" dur="1000"/>
                                        <p:tgtEl>
                                          <p:spTgt spid="6">
                                            <p:txEl>
                                              <p:pRg st="2" end="2"/>
                                            </p:txEl>
                                          </p:spTgt>
                                        </p:tgtEl>
                                      </p:cBhvr>
                                    </p:animEffect>
                                    <p:set>
                                      <p:cBhvr>
                                        <p:cTn id="34" dur="1" fill="hold">
                                          <p:stCondLst>
                                            <p:cond delay="999"/>
                                          </p:stCondLst>
                                        </p:cTn>
                                        <p:tgtEl>
                                          <p:spTgt spid="6">
                                            <p:txEl>
                                              <p:pRg st="2" end="2"/>
                                            </p:txEl>
                                          </p:spTgt>
                                        </p:tgtEl>
                                        <p:attrNameLst>
                                          <p:attrName>style.visibility</p:attrName>
                                        </p:attrNameLst>
                                      </p:cBhvr>
                                      <p:to>
                                        <p:strVal val="hidden"/>
                                      </p:to>
                                    </p:set>
                                  </p:childTnLst>
                                </p:cTn>
                              </p:par>
                              <p:par>
                                <p:cTn id="35" presetID="55" presetClass="entr" presetSubtype="0" fill="hold" grpId="0" nodeType="with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p:cTn id="37" dur="2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38" dur="2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39" dur="2000"/>
                                        <p:tgtEl>
                                          <p:spTgt spid="2">
                                            <p:txEl>
                                              <p:pRg st="0" end="0"/>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 calcmode="lin" valueType="num">
                                      <p:cBhvr>
                                        <p:cTn id="42" dur="2000" fill="hold"/>
                                        <p:tgtEl>
                                          <p:spTgt spid="2">
                                            <p:txEl>
                                              <p:pRg st="1" end="1"/>
                                            </p:txEl>
                                          </p:spTgt>
                                        </p:tgtEl>
                                        <p:attrNameLst>
                                          <p:attrName>ppt_w</p:attrName>
                                        </p:attrNameLst>
                                      </p:cBhvr>
                                      <p:tavLst>
                                        <p:tav tm="0">
                                          <p:val>
                                            <p:strVal val="#ppt_w*0.70"/>
                                          </p:val>
                                        </p:tav>
                                        <p:tav tm="100000">
                                          <p:val>
                                            <p:strVal val="#ppt_w"/>
                                          </p:val>
                                        </p:tav>
                                      </p:tavLst>
                                    </p:anim>
                                    <p:anim calcmode="lin" valueType="num">
                                      <p:cBhvr>
                                        <p:cTn id="43" dur="2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44"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bldP spid="6" grpId="1" build="allAtOnce"/>
      <p:bldP spid="2" grpId="0" uiExpand="1" build="p" bldLvl="5"/>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and a child sitting on a couch&#10;&#10;Description automatically generated">
            <a:extLst>
              <a:ext uri="{FF2B5EF4-FFF2-40B4-BE49-F238E27FC236}">
                <a16:creationId xmlns:a16="http://schemas.microsoft.com/office/drawing/2014/main" id="{41D71DC6-9DEE-9D3D-789E-467C26FDE3F2}"/>
              </a:ext>
            </a:extLst>
          </p:cNvPr>
          <p:cNvPicPr>
            <a:picLocks noChangeAspect="1"/>
          </p:cNvPicPr>
          <p:nvPr/>
        </p:nvPicPr>
        <p:blipFill rotWithShape="1">
          <a:blip r:embed="rId2"/>
          <a:srcRect l="2812" r="25314" b="1"/>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Content Placeholder 4" descr="A teacher raising her hand in front of a chalkboard&#10;&#10;Description automatically generated">
            <a:extLst>
              <a:ext uri="{FF2B5EF4-FFF2-40B4-BE49-F238E27FC236}">
                <a16:creationId xmlns:a16="http://schemas.microsoft.com/office/drawing/2014/main" id="{6A3B04AA-515E-FE2E-F152-82CED7B3D24E}"/>
              </a:ext>
            </a:extLst>
          </p:cNvPr>
          <p:cNvPicPr>
            <a:picLocks noChangeAspect="1"/>
          </p:cNvPicPr>
          <p:nvPr/>
        </p:nvPicPr>
        <p:blipFill rotWithShape="1">
          <a:blip r:embed="rId3"/>
          <a:srcRect l="3712" r="15781" b="1"/>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Picture 3" descr="A person standing in front of a whiteboard&#10;&#10;Description automatically generated">
            <a:extLst>
              <a:ext uri="{FF2B5EF4-FFF2-40B4-BE49-F238E27FC236}">
                <a16:creationId xmlns:a16="http://schemas.microsoft.com/office/drawing/2014/main" id="{885D69A4-9C46-3CD4-6DCE-597709758EFB}"/>
              </a:ext>
            </a:extLst>
          </p:cNvPr>
          <p:cNvPicPr>
            <a:picLocks noChangeAspect="1"/>
          </p:cNvPicPr>
          <p:nvPr/>
        </p:nvPicPr>
        <p:blipFill rotWithShape="1">
          <a:blip r:embed="rId4"/>
          <a:srcRect t="13586" r="-1" b="13586"/>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1D7D84E-55F0-B253-0F6F-7E8330BB9A7D}"/>
              </a:ext>
            </a:extLst>
          </p:cNvPr>
          <p:cNvSpPr/>
          <p:nvPr/>
        </p:nvSpPr>
        <p:spPr>
          <a:xfrm>
            <a:off x="57643" y="247426"/>
            <a:ext cx="1757212" cy="769441"/>
          </a:xfrm>
          <a:prstGeom prst="rect">
            <a:avLst/>
          </a:prstGeom>
          <a:noFill/>
        </p:spPr>
        <p:txBody>
          <a:bodyPr wrap="none" lIns="91440" tIns="45720" rIns="91440" bIns="45720">
            <a:spAutoFit/>
          </a:bodyPr>
          <a:lstStyle/>
          <a:p>
            <a:pPr algn="ctr"/>
            <a:r>
              <a:rPr lang="en-US" sz="4400" b="0" cap="none" spc="300" dirty="0">
                <a:ln w="0"/>
                <a:solidFill>
                  <a:srgbClr val="EA713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Basic</a:t>
            </a:r>
          </a:p>
        </p:txBody>
      </p:sp>
      <p:sp>
        <p:nvSpPr>
          <p:cNvPr id="8" name="Rectangle 7">
            <a:extLst>
              <a:ext uri="{FF2B5EF4-FFF2-40B4-BE49-F238E27FC236}">
                <a16:creationId xmlns:a16="http://schemas.microsoft.com/office/drawing/2014/main" id="{2F9E670F-5CD6-A0B9-2C44-F7A6596B78F5}"/>
              </a:ext>
            </a:extLst>
          </p:cNvPr>
          <p:cNvSpPr/>
          <p:nvPr/>
        </p:nvSpPr>
        <p:spPr>
          <a:xfrm>
            <a:off x="726399" y="894095"/>
            <a:ext cx="4605749" cy="769441"/>
          </a:xfrm>
          <a:prstGeom prst="rect">
            <a:avLst/>
          </a:prstGeom>
          <a:noFill/>
        </p:spPr>
        <p:txBody>
          <a:bodyPr wrap="none" lIns="91440" tIns="45720" rIns="91440" bIns="45720">
            <a:spAutoFit/>
          </a:bodyPr>
          <a:lstStyle/>
          <a:p>
            <a:pPr algn="ctr"/>
            <a:r>
              <a:rPr lang="en-US" sz="4400" b="0" cap="none" spc="300" dirty="0">
                <a:ln w="0"/>
                <a:solidFill>
                  <a:srgbClr val="EA713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Communication</a:t>
            </a:r>
          </a:p>
        </p:txBody>
      </p:sp>
      <p:sp>
        <p:nvSpPr>
          <p:cNvPr id="9" name="TextBox 8">
            <a:extLst>
              <a:ext uri="{FF2B5EF4-FFF2-40B4-BE49-F238E27FC236}">
                <a16:creationId xmlns:a16="http://schemas.microsoft.com/office/drawing/2014/main" id="{38261BD6-693B-E995-E70F-1C764108DCB3}"/>
              </a:ext>
            </a:extLst>
          </p:cNvPr>
          <p:cNvSpPr txBox="1"/>
          <p:nvPr/>
        </p:nvSpPr>
        <p:spPr>
          <a:xfrm>
            <a:off x="1" y="2086582"/>
            <a:ext cx="5922332" cy="4832092"/>
          </a:xfrm>
          <a:prstGeom prst="rect">
            <a:avLst/>
          </a:prstGeom>
          <a:noFill/>
        </p:spPr>
        <p:txBody>
          <a:bodyPr wrap="square" rtlCol="0">
            <a:spAutoFit/>
          </a:bodyPr>
          <a:lstStyle/>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tell</a:t>
            </a:r>
            <a:r>
              <a:rPr lang="en-US" sz="3200" dirty="0">
                <a:latin typeface="Arial" panose="020B0604020202020204" pitchFamily="34" charset="0"/>
                <a:cs typeface="Arial" panose="020B0604020202020204" pitchFamily="34" charset="0"/>
              </a:rPr>
              <a:t> others (employees, children, students) what we expect.</a:t>
            </a:r>
          </a:p>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show</a:t>
            </a:r>
            <a:r>
              <a:rPr lang="en-US" sz="3200" dirty="0">
                <a:latin typeface="Arial" panose="020B0604020202020204" pitchFamily="34" charset="0"/>
                <a:cs typeface="Arial" panose="020B0604020202020204" pitchFamily="34" charset="0"/>
              </a:rPr>
              <a:t> others what we want and how to accomplish it.</a:t>
            </a:r>
          </a:p>
          <a:p>
            <a:pPr marL="457200" indent="-457200">
              <a:spcAft>
                <a:spcPts val="1200"/>
              </a:spcAft>
              <a:buFont typeface="+mj-lt"/>
              <a:buAutoNum type="arabicPeriod"/>
            </a:pPr>
            <a:r>
              <a:rPr lang="en-US" sz="3200" dirty="0">
                <a:latin typeface="Arial" panose="020B0604020202020204" pitchFamily="34" charset="0"/>
                <a:cs typeface="Arial" panose="020B0604020202020204" pitchFamily="34" charset="0"/>
              </a:rPr>
              <a:t>We </a:t>
            </a:r>
            <a:r>
              <a:rPr lang="en-US" sz="3200" u="sng" dirty="0">
                <a:latin typeface="Arial" panose="020B0604020202020204" pitchFamily="34" charset="0"/>
                <a:cs typeface="Arial" panose="020B0604020202020204" pitchFamily="34" charset="0"/>
              </a:rPr>
              <a:t>imply</a:t>
            </a:r>
            <a:r>
              <a:rPr lang="en-US" sz="3200" dirty="0">
                <a:latin typeface="Arial" panose="020B0604020202020204" pitchFamily="34" charset="0"/>
                <a:cs typeface="Arial" panose="020B0604020202020204" pitchFamily="34" charset="0"/>
              </a:rPr>
              <a:t> certain details and we expect others to infer (get-it).</a:t>
            </a:r>
          </a:p>
        </p:txBody>
      </p:sp>
    </p:spTree>
    <p:extLst>
      <p:ext uri="{BB962C8B-B14F-4D97-AF65-F5344CB8AC3E}">
        <p14:creationId xmlns:p14="http://schemas.microsoft.com/office/powerpoint/2010/main" val="19261328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p:cTn id="21" dur="2000" fill="hold"/>
                                        <p:tgtEl>
                                          <p:spTgt spid="9">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6">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FCC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A7CA890C-B2C2-0BDA-3229-569C7B794A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5600" y="643467"/>
            <a:ext cx="3708843" cy="2475653"/>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FCC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Hands-On Learning: A Quick Summary of Everything You Need to Know ...">
            <a:extLst>
              <a:ext uri="{FF2B5EF4-FFF2-40B4-BE49-F238E27FC236}">
                <a16:creationId xmlns:a16="http://schemas.microsoft.com/office/drawing/2014/main" id="{5D6B9F42-6B72-BADB-0C3A-CA5EC16BB75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3899806"/>
            <a:ext cx="3854945" cy="2168406"/>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diagram of different learning styles&#10;&#10;Description automatically generated">
            <a:extLst>
              <a:ext uri="{FF2B5EF4-FFF2-40B4-BE49-F238E27FC236}">
                <a16:creationId xmlns:a16="http://schemas.microsoft.com/office/drawing/2014/main" id="{B9D2F270-BCD2-DCFA-70E6-575984E3566B}"/>
              </a:ext>
            </a:extLst>
          </p:cNvPr>
          <p:cNvPicPr>
            <a:picLocks noChangeAspect="1"/>
          </p:cNvPicPr>
          <p:nvPr/>
        </p:nvPicPr>
        <p:blipFill rotWithShape="1">
          <a:blip r:embed="rId4"/>
          <a:srcRect l="3104" r="1828"/>
          <a:stretch/>
        </p:blipFill>
        <p:spPr>
          <a:xfrm>
            <a:off x="5873785" y="650497"/>
            <a:ext cx="4952041" cy="5571066"/>
          </a:xfrm>
          <a:prstGeom prst="rect">
            <a:avLst/>
          </a:prstGeom>
        </p:spPr>
      </p:pic>
      <p:sp>
        <p:nvSpPr>
          <p:cNvPr id="7" name="Left Arrow 6">
            <a:extLst>
              <a:ext uri="{FF2B5EF4-FFF2-40B4-BE49-F238E27FC236}">
                <a16:creationId xmlns:a16="http://schemas.microsoft.com/office/drawing/2014/main" id="{119D746F-F816-0026-7B0D-B157E387C933}"/>
              </a:ext>
            </a:extLst>
          </p:cNvPr>
          <p:cNvSpPr/>
          <p:nvPr/>
        </p:nvSpPr>
        <p:spPr>
          <a:xfrm rot="20609765">
            <a:off x="9574240" y="1039708"/>
            <a:ext cx="2503170" cy="1668780"/>
          </a:xfrm>
          <a:prstGeom prst="leftArrow">
            <a:avLst/>
          </a:prstGeom>
          <a:solidFill>
            <a:srgbClr val="E2656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Statements</a:t>
            </a:r>
          </a:p>
          <a:p>
            <a:pPr algn="ctr"/>
            <a:r>
              <a:rPr lang="en-US" sz="2400" b="1" dirty="0">
                <a:latin typeface="Arial" panose="020B0604020202020204" pitchFamily="34" charset="0"/>
                <a:cs typeface="Arial" panose="020B0604020202020204" pitchFamily="34" charset="0"/>
              </a:rPr>
              <a:t>Commands</a:t>
            </a:r>
          </a:p>
        </p:txBody>
      </p:sp>
      <p:sp>
        <p:nvSpPr>
          <p:cNvPr id="8" name="Right Arrow 7">
            <a:extLst>
              <a:ext uri="{FF2B5EF4-FFF2-40B4-BE49-F238E27FC236}">
                <a16:creationId xmlns:a16="http://schemas.microsoft.com/office/drawing/2014/main" id="{E7CF6E24-2628-A99A-B188-B32398B9465D}"/>
              </a:ext>
            </a:extLst>
          </p:cNvPr>
          <p:cNvSpPr/>
          <p:nvPr/>
        </p:nvSpPr>
        <p:spPr>
          <a:xfrm rot="1602208">
            <a:off x="4487806" y="1122070"/>
            <a:ext cx="2433023" cy="1544255"/>
          </a:xfrm>
          <a:prstGeom prst="rightArrow">
            <a:avLst/>
          </a:prstGeom>
          <a:solidFill>
            <a:srgbClr val="3E84CA"/>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Examples</a:t>
            </a:r>
          </a:p>
          <a:p>
            <a:pPr algn="ctr"/>
            <a:r>
              <a:rPr lang="en-US" sz="2400" b="1" dirty="0">
                <a:latin typeface="Arial" panose="020B0604020202020204" pitchFamily="34" charset="0"/>
                <a:cs typeface="Arial" panose="020B0604020202020204" pitchFamily="34" charset="0"/>
              </a:rPr>
              <a:t>Illustrations</a:t>
            </a:r>
            <a:endParaRPr lang="en-US" b="1" dirty="0">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B8901745-54D3-7AD4-55DC-C55A1654F244}"/>
              </a:ext>
            </a:extLst>
          </p:cNvPr>
          <p:cNvSpPr/>
          <p:nvPr/>
        </p:nvSpPr>
        <p:spPr>
          <a:xfrm rot="20274509">
            <a:off x="5003958" y="5200840"/>
            <a:ext cx="2433023" cy="1544255"/>
          </a:xfrm>
          <a:prstGeom prst="rightArrow">
            <a:avLst/>
          </a:prstGeom>
          <a:solidFill>
            <a:srgbClr val="FFDA66"/>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Arial" panose="020B0604020202020204" pitchFamily="34" charset="0"/>
                <a:cs typeface="Arial" panose="020B0604020202020204" pitchFamily="34" charset="0"/>
              </a:rPr>
              <a:t>Conclusions</a:t>
            </a:r>
          </a:p>
          <a:p>
            <a:pPr algn="ctr"/>
            <a:r>
              <a:rPr lang="en-US" sz="2400" b="1" dirty="0">
                <a:solidFill>
                  <a:schemeClr val="tx1"/>
                </a:solidFill>
                <a:latin typeface="Arial" panose="020B0604020202020204" pitchFamily="34" charset="0"/>
                <a:cs typeface="Arial" panose="020B0604020202020204" pitchFamily="34" charset="0"/>
              </a:rPr>
              <a:t>Inferences</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471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37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close-up of an open book&#10;&#10;Description automatically generated">
            <a:extLst>
              <a:ext uri="{FF2B5EF4-FFF2-40B4-BE49-F238E27FC236}">
                <a16:creationId xmlns:a16="http://schemas.microsoft.com/office/drawing/2014/main" id="{1E595098-0F56-E065-14F9-E715134C9794}"/>
              </a:ext>
            </a:extLst>
          </p:cNvPr>
          <p:cNvPicPr>
            <a:picLocks noChangeAspect="1"/>
          </p:cNvPicPr>
          <p:nvPr/>
        </p:nvPicPr>
        <p:blipFill rotWithShape="1">
          <a:blip r:embed="rId2"/>
          <a:srcRect t="1515" b="48723"/>
          <a:stretch/>
        </p:blipFill>
        <p:spPr>
          <a:xfrm>
            <a:off x="643467" y="607047"/>
            <a:ext cx="10905066" cy="2943873"/>
          </a:xfrm>
          <a:prstGeom prst="rect">
            <a:avLst/>
          </a:prstGeom>
        </p:spPr>
      </p:pic>
      <p:sp>
        <p:nvSpPr>
          <p:cNvPr id="5" name="Text Box 24">
            <a:extLst>
              <a:ext uri="{FF2B5EF4-FFF2-40B4-BE49-F238E27FC236}">
                <a16:creationId xmlns:a16="http://schemas.microsoft.com/office/drawing/2014/main" id="{261C9D43-F1A1-5BB2-11B5-D4D9BE5AF716}"/>
              </a:ext>
            </a:extLst>
          </p:cNvPr>
          <p:cNvSpPr txBox="1">
            <a:spLocks noChangeArrowheads="1"/>
          </p:cNvSpPr>
          <p:nvPr/>
        </p:nvSpPr>
        <p:spPr bwMode="auto">
          <a:xfrm>
            <a:off x="643467" y="3555700"/>
            <a:ext cx="10905066" cy="1969770"/>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5:21), You have heard that it was said to those of old, you shall not murder... </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(Hebrews 11:3), By faith we understand that the worlds were framed by the word of God… </a:t>
            </a:r>
            <a:endParaRPr lang="en-US" altLang="en-US" sz="2400"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D613744-B572-DDC7-C67A-177EABD3F8EE}"/>
              </a:ext>
            </a:extLst>
          </p:cNvPr>
          <p:cNvSpPr txBox="1"/>
          <p:nvPr/>
        </p:nvSpPr>
        <p:spPr>
          <a:xfrm>
            <a:off x="643464" y="477366"/>
            <a:ext cx="4364098"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Commands / Statements</a:t>
            </a:r>
          </a:p>
        </p:txBody>
      </p:sp>
      <p:sp>
        <p:nvSpPr>
          <p:cNvPr id="7" name="Text Box 24">
            <a:extLst>
              <a:ext uri="{FF2B5EF4-FFF2-40B4-BE49-F238E27FC236}">
                <a16:creationId xmlns:a16="http://schemas.microsoft.com/office/drawing/2014/main" id="{F32E5515-8417-EB8F-2FF6-CC3B120DF956}"/>
              </a:ext>
            </a:extLst>
          </p:cNvPr>
          <p:cNvSpPr txBox="1">
            <a:spLocks noChangeArrowheads="1"/>
          </p:cNvSpPr>
          <p:nvPr/>
        </p:nvSpPr>
        <p:spPr bwMode="auto">
          <a:xfrm>
            <a:off x="643467" y="3555700"/>
            <a:ext cx="10905065" cy="1969770"/>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(1 Corinthians 10:11), Now all these things happened to them as examples, and they were written for our admonition... </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(Romans 15:4), </a:t>
            </a:r>
            <a:r>
              <a:rPr lang="en-US" sz="2800" dirty="0">
                <a:latin typeface="Arial" panose="020B0604020202020204" pitchFamily="34" charset="0"/>
                <a:cs typeface="Arial" panose="020B0604020202020204" pitchFamily="34" charset="0"/>
              </a:rPr>
              <a:t>For whatever things were written before were written for our learning</a:t>
            </a: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C036B0CE-3EC9-6738-6B92-05E1983F7E85}"/>
              </a:ext>
            </a:extLst>
          </p:cNvPr>
          <p:cNvSpPr txBox="1"/>
          <p:nvPr/>
        </p:nvSpPr>
        <p:spPr>
          <a:xfrm>
            <a:off x="5007566" y="477366"/>
            <a:ext cx="2917232"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Examples</a:t>
            </a:r>
          </a:p>
        </p:txBody>
      </p:sp>
      <p:sp>
        <p:nvSpPr>
          <p:cNvPr id="10" name="Text Box 24">
            <a:extLst>
              <a:ext uri="{FF2B5EF4-FFF2-40B4-BE49-F238E27FC236}">
                <a16:creationId xmlns:a16="http://schemas.microsoft.com/office/drawing/2014/main" id="{9B239D11-CE94-A197-EC97-2762FB7E7EDF}"/>
              </a:ext>
            </a:extLst>
          </p:cNvPr>
          <p:cNvSpPr txBox="1">
            <a:spLocks noChangeArrowheads="1"/>
          </p:cNvSpPr>
          <p:nvPr/>
        </p:nvSpPr>
        <p:spPr bwMode="auto">
          <a:xfrm>
            <a:off x="643466" y="3555699"/>
            <a:ext cx="10905065" cy="2831544"/>
          </a:xfrm>
          <a:prstGeom prst="rect">
            <a:avLst/>
          </a:prstGeom>
          <a:noFill/>
          <a:ln>
            <a:noFill/>
          </a:ln>
          <a:effectLst/>
        </p:spPr>
        <p:txBody>
          <a:bodyPr wrap="square">
            <a:spAutoFit/>
          </a:bodyPr>
          <a:lstStyle/>
          <a:p>
            <a:pPr>
              <a:spcAft>
                <a:spcPts val="1200"/>
              </a:spcAft>
            </a:pPr>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19:3-6), a man shall…be joined to his wife, and the two shall become one flesh…what God has joined together, let not man separate.</a:t>
            </a:r>
            <a:endParaRPr lang="en-US" altLang="en-US" sz="2800" dirty="0">
              <a:solidFill>
                <a:srgbClr val="D52D2D"/>
              </a:solidFill>
              <a:effectLst>
                <a:outerShdw blurRad="38100" dist="38100" dir="2700000" algn="tl">
                  <a:srgbClr val="000000"/>
                </a:outerShdw>
              </a:effectLst>
              <a:latin typeface="Arial" panose="020B0604020202020204" pitchFamily="34" charset="0"/>
              <a:cs typeface="Arial" panose="020B0604020202020204" pitchFamily="34" charset="0"/>
            </a:endParaRPr>
          </a:p>
          <a:p>
            <a:r>
              <a:rPr lang="en-US" altLang="en-US" sz="2800" dirty="0">
                <a:effectLst>
                  <a:outerShdw blurRad="38100" dist="38100" dir="2700000" algn="tl">
                    <a:srgbClr val="FFFFFF"/>
                  </a:outerShdw>
                </a:effectLst>
                <a:latin typeface="Arial" panose="020B0604020202020204" pitchFamily="34" charset="0"/>
                <a:cs typeface="Arial" panose="020B0604020202020204" pitchFamily="34" charset="0"/>
              </a:rPr>
              <a:t>(Matthew 22:23-32), I am the God of Abraham, the God of Isaac, and the God of Jacob; God is not the God of the dead, but of the living.</a:t>
            </a:r>
          </a:p>
        </p:txBody>
      </p:sp>
      <p:sp>
        <p:nvSpPr>
          <p:cNvPr id="12" name="TextBox 11">
            <a:extLst>
              <a:ext uri="{FF2B5EF4-FFF2-40B4-BE49-F238E27FC236}">
                <a16:creationId xmlns:a16="http://schemas.microsoft.com/office/drawing/2014/main" id="{A968D8F8-EEE1-0ECC-4743-8E34CD6EAF68}"/>
              </a:ext>
            </a:extLst>
          </p:cNvPr>
          <p:cNvSpPr txBox="1"/>
          <p:nvPr/>
        </p:nvSpPr>
        <p:spPr>
          <a:xfrm>
            <a:off x="7924800" y="484845"/>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Conclusions</a:t>
            </a:r>
          </a:p>
        </p:txBody>
      </p:sp>
      <p:sp>
        <p:nvSpPr>
          <p:cNvPr id="14" name="Text Box 33" descr="Papyrus">
            <a:extLst>
              <a:ext uri="{FF2B5EF4-FFF2-40B4-BE49-F238E27FC236}">
                <a16:creationId xmlns:a16="http://schemas.microsoft.com/office/drawing/2014/main" id="{9F391FDA-4CA5-044E-6F82-542EC9EFD41E}"/>
              </a:ext>
            </a:extLst>
          </p:cNvPr>
          <p:cNvSpPr txBox="1">
            <a:spLocks noChangeArrowheads="1"/>
          </p:cNvSpPr>
          <p:nvPr/>
        </p:nvSpPr>
        <p:spPr bwMode="auto">
          <a:xfrm>
            <a:off x="643464" y="3624068"/>
            <a:ext cx="10905065" cy="2708434"/>
          </a:xfrm>
          <a:prstGeom prst="rect">
            <a:avLst/>
          </a:prstGeom>
          <a:solidFill>
            <a:srgbClr val="873623"/>
          </a:solidFill>
          <a:ln>
            <a:noFill/>
          </a:ln>
          <a:effectLst/>
        </p:spPr>
        <p:txBody>
          <a:bodyPr wrap="square">
            <a:spAutoFit/>
          </a:bodyPr>
          <a:lstStyle/>
          <a:p>
            <a:pPr algn="ctr">
              <a:spcAft>
                <a:spcPts val="1200"/>
              </a:spcAft>
            </a:pPr>
            <a:r>
              <a:rPr lang="en-US" altLang="en-US" sz="2800" b="1" dirty="0">
                <a:solidFill>
                  <a:schemeClr val="bg1"/>
                </a:solidFill>
                <a:latin typeface="Arial" panose="020B0604020202020204" pitchFamily="34" charset="0"/>
                <a:cs typeface="Arial" panose="020B0604020202020204" pitchFamily="34" charset="0"/>
              </a:rPr>
              <a:t>This indicated that…</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a:t>
            </a:r>
            <a:r>
              <a:rPr lang="en-US" altLang="en-US" sz="2800" b="1" u="sng" dirty="0">
                <a:solidFill>
                  <a:schemeClr val="bg1"/>
                </a:solidFill>
                <a:latin typeface="Arial" panose="020B0604020202020204" pitchFamily="34" charset="0"/>
                <a:cs typeface="Arial" panose="020B0604020202020204" pitchFamily="34" charset="0"/>
              </a:rPr>
              <a:t>Stated</a:t>
            </a:r>
            <a:r>
              <a:rPr lang="en-US" altLang="en-US" sz="2800" b="1" dirty="0">
                <a:solidFill>
                  <a:schemeClr val="bg1"/>
                </a:solidFill>
                <a:latin typeface="Arial" panose="020B0604020202020204" pitchFamily="34" charset="0"/>
                <a:cs typeface="Arial" panose="020B0604020202020204" pitchFamily="34" charset="0"/>
              </a:rPr>
              <a:t> what was expected!</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a:t>
            </a:r>
            <a:r>
              <a:rPr lang="en-US" altLang="en-US" sz="2800" b="1" u="sng" dirty="0">
                <a:solidFill>
                  <a:schemeClr val="bg1"/>
                </a:solidFill>
                <a:latin typeface="Arial" panose="020B0604020202020204" pitchFamily="34" charset="0"/>
                <a:cs typeface="Arial" panose="020B0604020202020204" pitchFamily="34" charset="0"/>
              </a:rPr>
              <a:t>Showed</a:t>
            </a:r>
            <a:r>
              <a:rPr lang="en-US" altLang="en-US" sz="2800" b="1" dirty="0">
                <a:solidFill>
                  <a:schemeClr val="bg1"/>
                </a:solidFill>
                <a:latin typeface="Arial" panose="020B0604020202020204" pitchFamily="34" charset="0"/>
                <a:cs typeface="Arial" panose="020B0604020202020204" pitchFamily="34" charset="0"/>
              </a:rPr>
              <a:t> what was expected!</a:t>
            </a:r>
          </a:p>
          <a:p>
            <a:pPr lvl="1">
              <a:spcAft>
                <a:spcPts val="1200"/>
              </a:spcAft>
            </a:pPr>
            <a:r>
              <a:rPr lang="en-US" altLang="en-US" sz="2800" b="1" dirty="0">
                <a:solidFill>
                  <a:schemeClr val="bg1"/>
                </a:solidFill>
                <a:latin typeface="Arial" panose="020B0604020202020204" pitchFamily="34" charset="0"/>
                <a:cs typeface="Arial" panose="020B0604020202020204" pitchFamily="34" charset="0"/>
              </a:rPr>
              <a:t>…the O.T. Gave enough information to </a:t>
            </a:r>
            <a:r>
              <a:rPr lang="en-US" altLang="en-US" sz="2800" b="1" u="sng" dirty="0">
                <a:solidFill>
                  <a:schemeClr val="bg1"/>
                </a:solidFill>
                <a:latin typeface="Arial" panose="020B0604020202020204" pitchFamily="34" charset="0"/>
                <a:cs typeface="Arial" panose="020B0604020202020204" pitchFamily="34" charset="0"/>
              </a:rPr>
              <a:t>Necessarily Infer</a:t>
            </a:r>
            <a:r>
              <a:rPr lang="en-US" altLang="en-US" sz="2800" b="1" dirty="0">
                <a:solidFill>
                  <a:schemeClr val="bg1"/>
                </a:solidFill>
                <a:latin typeface="Arial" panose="020B0604020202020204" pitchFamily="34" charset="0"/>
                <a:cs typeface="Arial" panose="020B0604020202020204" pitchFamily="34" charset="0"/>
              </a:rPr>
              <a:t> what was expected!</a:t>
            </a:r>
          </a:p>
        </p:txBody>
      </p:sp>
    </p:spTree>
    <p:extLst>
      <p:ext uri="{BB962C8B-B14F-4D97-AF65-F5344CB8AC3E}">
        <p14:creationId xmlns:p14="http://schemas.microsoft.com/office/powerpoint/2010/main" val="317578181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ppt_x</p:attrName>
                                        </p:attrNameLst>
                                      </p:cBhvr>
                                      <p:tavLst>
                                        <p:tav tm="0">
                                          <p:val>
                                            <p:strVal val="#ppt_x"/>
                                          </p:val>
                                        </p:tav>
                                        <p:tav tm="100000">
                                          <p:val>
                                            <p:strVal val="#ppt_x"/>
                                          </p:val>
                                        </p:tav>
                                      </p:tavLst>
                                    </p:anim>
                                    <p:anim calcmode="lin" valueType="num">
                                      <p:cBhvr>
                                        <p:cTn id="2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grpId="1" nodeType="clickEffect">
                                  <p:stCondLst>
                                    <p:cond delay="0"/>
                                  </p:stCondLst>
                                  <p:childTnLst>
                                    <p:animEffect transition="out" filter="barn(inVertical)">
                                      <p:cBhvr>
                                        <p:cTn id="27" dur="1000"/>
                                        <p:tgtEl>
                                          <p:spTgt spid="5">
                                            <p:txEl>
                                              <p:pRg st="0" end="0"/>
                                            </p:txEl>
                                          </p:spTgt>
                                        </p:tgtEl>
                                      </p:cBhvr>
                                    </p:animEffect>
                                    <p:set>
                                      <p:cBhvr>
                                        <p:cTn id="28" dur="1" fill="hold">
                                          <p:stCondLst>
                                            <p:cond delay="999"/>
                                          </p:stCondLst>
                                        </p:cTn>
                                        <p:tgtEl>
                                          <p:spTgt spid="5">
                                            <p:txEl>
                                              <p:pRg st="0" end="0"/>
                                            </p:txEl>
                                          </p:spTgt>
                                        </p:tgtEl>
                                        <p:attrNameLst>
                                          <p:attrName>style.visibility</p:attrName>
                                        </p:attrNameLst>
                                      </p:cBhvr>
                                      <p:to>
                                        <p:strVal val="hidden"/>
                                      </p:to>
                                    </p:set>
                                  </p:childTnLst>
                                </p:cTn>
                              </p:par>
                              <p:par>
                                <p:cTn id="29" presetID="16" presetClass="exit" presetSubtype="21" fill="hold" grpId="1" nodeType="withEffect">
                                  <p:stCondLst>
                                    <p:cond delay="0"/>
                                  </p:stCondLst>
                                  <p:childTnLst>
                                    <p:animEffect transition="out" filter="barn(inVertical)">
                                      <p:cBhvr>
                                        <p:cTn id="30" dur="1000"/>
                                        <p:tgtEl>
                                          <p:spTgt spid="5">
                                            <p:txEl>
                                              <p:pRg st="1" end="1"/>
                                            </p:txEl>
                                          </p:spTgt>
                                        </p:tgtEl>
                                      </p:cBhvr>
                                    </p:animEffect>
                                    <p:set>
                                      <p:cBhvr>
                                        <p:cTn id="31" dur="1" fill="hold">
                                          <p:stCondLst>
                                            <p:cond delay="999"/>
                                          </p:stCondLst>
                                        </p:cTn>
                                        <p:tgtEl>
                                          <p:spTgt spid="5">
                                            <p:txEl>
                                              <p:pRg st="1" end="1"/>
                                            </p:txEl>
                                          </p:spTgt>
                                        </p:tgtEl>
                                        <p:attrNameLst>
                                          <p:attrName>style.visibility</p:attrName>
                                        </p:attrNameLst>
                                      </p:cBhvr>
                                      <p:to>
                                        <p:strVal val="hidden"/>
                                      </p:to>
                                    </p:set>
                                  </p:childTnLst>
                                </p:cTn>
                              </p:par>
                              <p:par>
                                <p:cTn id="32" presetID="55" presetClass="entr" presetSubtype="0" fill="hold" grpId="0"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p:cTn id="34"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35"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36" dur="2000"/>
                                        <p:tgtEl>
                                          <p:spTgt spid="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anim calcmode="lin" valueType="num">
                                      <p:cBhvr>
                                        <p:cTn id="41"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42"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43" dur="2000"/>
                                        <p:tgtEl>
                                          <p:spTgt spid="7">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000"/>
                                        <p:tgtEl>
                                          <p:spTgt spid="8"/>
                                        </p:tgtEl>
                                      </p:cBhvr>
                                    </p:animEffect>
                                    <p:anim calcmode="lin" valueType="num">
                                      <p:cBhvr>
                                        <p:cTn id="49" dur="2000" fill="hold"/>
                                        <p:tgtEl>
                                          <p:spTgt spid="8"/>
                                        </p:tgtEl>
                                        <p:attrNameLst>
                                          <p:attrName>ppt_x</p:attrName>
                                        </p:attrNameLst>
                                      </p:cBhvr>
                                      <p:tavLst>
                                        <p:tav tm="0">
                                          <p:val>
                                            <p:strVal val="#ppt_x"/>
                                          </p:val>
                                        </p:tav>
                                        <p:tav tm="100000">
                                          <p:val>
                                            <p:strVal val="#ppt_x"/>
                                          </p:val>
                                        </p:tav>
                                      </p:tavLst>
                                    </p:anim>
                                    <p:anim calcmode="lin" valueType="num">
                                      <p:cBhvr>
                                        <p:cTn id="50"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childTnLst>
                                    <p:animEffect transition="out" filter="barn(inVertical)">
                                      <p:cBhvr>
                                        <p:cTn id="54" dur="1000"/>
                                        <p:tgtEl>
                                          <p:spTgt spid="7">
                                            <p:txEl>
                                              <p:pRg st="0" end="0"/>
                                            </p:txEl>
                                          </p:spTgt>
                                        </p:tgtEl>
                                      </p:cBhvr>
                                    </p:animEffect>
                                    <p:set>
                                      <p:cBhvr>
                                        <p:cTn id="55" dur="1" fill="hold">
                                          <p:stCondLst>
                                            <p:cond delay="999"/>
                                          </p:stCondLst>
                                        </p:cTn>
                                        <p:tgtEl>
                                          <p:spTgt spid="7">
                                            <p:txEl>
                                              <p:pRg st="0" end="0"/>
                                            </p:txEl>
                                          </p:spTgt>
                                        </p:tgtEl>
                                        <p:attrNameLst>
                                          <p:attrName>style.visibility</p:attrName>
                                        </p:attrNameLst>
                                      </p:cBhvr>
                                      <p:to>
                                        <p:strVal val="hidden"/>
                                      </p:to>
                                    </p:set>
                                  </p:childTnLst>
                                </p:cTn>
                              </p:par>
                              <p:par>
                                <p:cTn id="56" presetID="16" presetClass="exit" presetSubtype="21" fill="hold" grpId="1" nodeType="withEffect">
                                  <p:stCondLst>
                                    <p:cond delay="0"/>
                                  </p:stCondLst>
                                  <p:childTnLst>
                                    <p:animEffect transition="out" filter="barn(inVertical)">
                                      <p:cBhvr>
                                        <p:cTn id="57" dur="1000"/>
                                        <p:tgtEl>
                                          <p:spTgt spid="7">
                                            <p:txEl>
                                              <p:pRg st="1" end="1"/>
                                            </p:txEl>
                                          </p:spTgt>
                                        </p:tgtEl>
                                      </p:cBhvr>
                                    </p:animEffect>
                                    <p:set>
                                      <p:cBhvr>
                                        <p:cTn id="58" dur="1" fill="hold">
                                          <p:stCondLst>
                                            <p:cond delay="999"/>
                                          </p:stCondLst>
                                        </p:cTn>
                                        <p:tgtEl>
                                          <p:spTgt spid="7">
                                            <p:txEl>
                                              <p:pRg st="1" end="1"/>
                                            </p:txEl>
                                          </p:spTgt>
                                        </p:tgtEl>
                                        <p:attrNameLst>
                                          <p:attrName>style.visibility</p:attrName>
                                        </p:attrNameLst>
                                      </p:cBhvr>
                                      <p:to>
                                        <p:strVal val="hidden"/>
                                      </p:to>
                                    </p:set>
                                  </p:childTnLst>
                                </p:cTn>
                              </p:par>
                              <p:par>
                                <p:cTn id="59" presetID="55" presetClass="entr" presetSubtype="0" fill="hold" grpId="0" nodeType="withEffect">
                                  <p:stCondLst>
                                    <p:cond delay="0"/>
                                  </p:stCondLst>
                                  <p:childTnLst>
                                    <p:set>
                                      <p:cBhvr>
                                        <p:cTn id="60" dur="1" fill="hold">
                                          <p:stCondLst>
                                            <p:cond delay="0"/>
                                          </p:stCondLst>
                                        </p:cTn>
                                        <p:tgtEl>
                                          <p:spTgt spid="10">
                                            <p:txEl>
                                              <p:pRg st="0" end="0"/>
                                            </p:txEl>
                                          </p:spTgt>
                                        </p:tgtEl>
                                        <p:attrNameLst>
                                          <p:attrName>style.visibility</p:attrName>
                                        </p:attrNameLst>
                                      </p:cBhvr>
                                      <p:to>
                                        <p:strVal val="visible"/>
                                      </p:to>
                                    </p:set>
                                    <p:anim calcmode="lin" valueType="num">
                                      <p:cBhvr>
                                        <p:cTn id="61" dur="2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62" dur="2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63" dur="2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0">
                                            <p:txEl>
                                              <p:pRg st="1" end="1"/>
                                            </p:txEl>
                                          </p:spTgt>
                                        </p:tgtEl>
                                        <p:attrNameLst>
                                          <p:attrName>style.visibility</p:attrName>
                                        </p:attrNameLst>
                                      </p:cBhvr>
                                      <p:to>
                                        <p:strVal val="visible"/>
                                      </p:to>
                                    </p:set>
                                    <p:anim calcmode="lin" valueType="num">
                                      <p:cBhvr>
                                        <p:cTn id="68" dur="2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69" dur="2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70" dur="2000"/>
                                        <p:tgtEl>
                                          <p:spTgt spid="10">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2000"/>
                                        <p:tgtEl>
                                          <p:spTgt spid="12"/>
                                        </p:tgtEl>
                                      </p:cBhvr>
                                    </p:animEffect>
                                    <p:anim calcmode="lin" valueType="num">
                                      <p:cBhvr>
                                        <p:cTn id="76" dur="2000" fill="hold"/>
                                        <p:tgtEl>
                                          <p:spTgt spid="12"/>
                                        </p:tgtEl>
                                        <p:attrNameLst>
                                          <p:attrName>ppt_x</p:attrName>
                                        </p:attrNameLst>
                                      </p:cBhvr>
                                      <p:tavLst>
                                        <p:tav tm="0">
                                          <p:val>
                                            <p:strVal val="#ppt_x"/>
                                          </p:val>
                                        </p:tav>
                                        <p:tav tm="100000">
                                          <p:val>
                                            <p:strVal val="#ppt_x"/>
                                          </p:val>
                                        </p:tav>
                                      </p:tavLst>
                                    </p:anim>
                                    <p:anim calcmode="lin" valueType="num">
                                      <p:cBhvr>
                                        <p:cTn id="77"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edge">
                                      <p:cBhvr>
                                        <p:cTn id="8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5" grpId="1" build="allAtOnce"/>
      <p:bldP spid="6" grpId="0" animBg="1"/>
      <p:bldP spid="7" grpId="0" uiExpand="1" build="p" bldLvl="5"/>
      <p:bldP spid="7" grpId="1" build="allAtOnce"/>
      <p:bldP spid="8" grpId="0" animBg="1"/>
      <p:bldP spid="10" grpId="0" uiExpand="1" build="p" bldLvl="5"/>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F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painting of a person in a robe&#10;&#10;Description automatically generated">
            <a:extLst>
              <a:ext uri="{FF2B5EF4-FFF2-40B4-BE49-F238E27FC236}">
                <a16:creationId xmlns:a16="http://schemas.microsoft.com/office/drawing/2014/main" id="{C9D49800-DF1A-374B-2FC5-10912ABCD925}"/>
              </a:ext>
            </a:extLst>
          </p:cNvPr>
          <p:cNvPicPr>
            <a:picLocks noChangeAspect="1"/>
          </p:cNvPicPr>
          <p:nvPr/>
        </p:nvPicPr>
        <p:blipFill rotWithShape="1">
          <a:blip r:embed="rId2"/>
          <a:srcRect t="7920" b="36413"/>
          <a:stretch/>
        </p:blipFill>
        <p:spPr>
          <a:xfrm>
            <a:off x="643467" y="622299"/>
            <a:ext cx="10905066" cy="3035301"/>
          </a:xfrm>
          <a:prstGeom prst="rect">
            <a:avLst/>
          </a:prstGeom>
        </p:spPr>
      </p:pic>
      <p:pic>
        <p:nvPicPr>
          <p:cNvPr id="5" name="Picture 4" descr="A black background with white letters&#10;&#10;Description automatically generated">
            <a:extLst>
              <a:ext uri="{FF2B5EF4-FFF2-40B4-BE49-F238E27FC236}">
                <a16:creationId xmlns:a16="http://schemas.microsoft.com/office/drawing/2014/main" id="{1F42122B-8C15-8673-E524-76D93B4AD7CF}"/>
              </a:ext>
            </a:extLst>
          </p:cNvPr>
          <p:cNvPicPr>
            <a:picLocks noChangeAspect="1"/>
          </p:cNvPicPr>
          <p:nvPr/>
        </p:nvPicPr>
        <p:blipFill rotWithShape="1">
          <a:blip r:embed="rId3"/>
          <a:srcRect b="24319"/>
          <a:stretch/>
        </p:blipFill>
        <p:spPr>
          <a:xfrm>
            <a:off x="1913110" y="2709031"/>
            <a:ext cx="8365779" cy="948570"/>
          </a:xfrm>
          <a:prstGeom prst="rect">
            <a:avLst/>
          </a:prstGeom>
        </p:spPr>
      </p:pic>
      <p:sp>
        <p:nvSpPr>
          <p:cNvPr id="6" name="TextBox 5">
            <a:extLst>
              <a:ext uri="{FF2B5EF4-FFF2-40B4-BE49-F238E27FC236}">
                <a16:creationId xmlns:a16="http://schemas.microsoft.com/office/drawing/2014/main" id="{A0329CD7-9D0F-2155-C4FF-1922F3B9C045}"/>
              </a:ext>
            </a:extLst>
          </p:cNvPr>
          <p:cNvSpPr txBox="1"/>
          <p:nvPr/>
        </p:nvSpPr>
        <p:spPr>
          <a:xfrm>
            <a:off x="643466" y="3672840"/>
            <a:ext cx="10905065" cy="2831544"/>
          </a:xfrm>
          <a:prstGeom prst="rect">
            <a:avLst/>
          </a:prstGeom>
          <a:noFill/>
        </p:spPr>
        <p:txBody>
          <a:bodyPr wrap="square" rtlCol="0">
            <a:spAutoFit/>
          </a:bodyPr>
          <a:lstStyle/>
          <a:p>
            <a:pPr>
              <a:spcAft>
                <a:spcPts val="1200"/>
              </a:spcAft>
            </a:pPr>
            <a:r>
              <a:rPr lang="en-US" sz="2700" dirty="0">
                <a:latin typeface="Arial" panose="020B0604020202020204" pitchFamily="34" charset="0"/>
                <a:cs typeface="Arial" panose="020B0604020202020204" pitchFamily="34" charset="0"/>
              </a:rPr>
              <a:t>(Acts 15:7-11), Peter rose up and said to them: men and brethren, you know that a good while ago God chose among us, that by my mouth the Gentiles should hear the word of the gospel and believe…But we believe that through the grace of the Lord Jesus Christ </a:t>
            </a:r>
            <a:r>
              <a:rPr lang="en-US" sz="2700" u="sng" dirty="0">
                <a:latin typeface="Arial" panose="020B0604020202020204" pitchFamily="34" charset="0"/>
                <a:cs typeface="Arial" panose="020B0604020202020204" pitchFamily="34" charset="0"/>
              </a:rPr>
              <a:t>we shall be saved in the same manner as they</a:t>
            </a:r>
            <a:r>
              <a:rPr lang="en-US" sz="2700" dirty="0">
                <a:latin typeface="Arial" panose="020B0604020202020204" pitchFamily="34" charset="0"/>
                <a:cs typeface="Arial" panose="020B0604020202020204" pitchFamily="34" charset="0"/>
              </a:rPr>
              <a:t>.</a:t>
            </a:r>
          </a:p>
          <a:p>
            <a:pPr algn="ctr">
              <a:spcAft>
                <a:spcPts val="1200"/>
              </a:spcAft>
            </a:pPr>
            <a:r>
              <a:rPr lang="en-US" sz="2700" dirty="0">
                <a:latin typeface="Arial" panose="020B0604020202020204" pitchFamily="34" charset="0"/>
                <a:cs typeface="Arial" panose="020B0604020202020204" pitchFamily="34" charset="0"/>
              </a:rPr>
              <a:t>(Conversion of Cornelius Acts 10)</a:t>
            </a:r>
          </a:p>
        </p:txBody>
      </p:sp>
      <p:sp>
        <p:nvSpPr>
          <p:cNvPr id="8" name="TextBox 7">
            <a:extLst>
              <a:ext uri="{FF2B5EF4-FFF2-40B4-BE49-F238E27FC236}">
                <a16:creationId xmlns:a16="http://schemas.microsoft.com/office/drawing/2014/main" id="{2D48DA4A-4549-7D0C-245C-B3A6DD14092F}"/>
              </a:ext>
            </a:extLst>
          </p:cNvPr>
          <p:cNvSpPr txBox="1"/>
          <p:nvPr/>
        </p:nvSpPr>
        <p:spPr>
          <a:xfrm>
            <a:off x="7924798" y="472111"/>
            <a:ext cx="3623731"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Forced Conclusions</a:t>
            </a:r>
          </a:p>
        </p:txBody>
      </p:sp>
      <p:sp>
        <p:nvSpPr>
          <p:cNvPr id="10" name="TextBox 9">
            <a:extLst>
              <a:ext uri="{FF2B5EF4-FFF2-40B4-BE49-F238E27FC236}">
                <a16:creationId xmlns:a16="http://schemas.microsoft.com/office/drawing/2014/main" id="{155DC53D-31BF-22F1-1092-FFC03B882565}"/>
              </a:ext>
            </a:extLst>
          </p:cNvPr>
          <p:cNvSpPr txBox="1"/>
          <p:nvPr/>
        </p:nvSpPr>
        <p:spPr>
          <a:xfrm>
            <a:off x="643465" y="3670578"/>
            <a:ext cx="10905065" cy="2739211"/>
          </a:xfrm>
          <a:prstGeom prst="rect">
            <a:avLst/>
          </a:prstGeom>
          <a:no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t>
            </a:r>
            <a:r>
              <a:rPr lang="en-US" sz="2700" dirty="0">
                <a:latin typeface="Arial" panose="020B0604020202020204" pitchFamily="34" charset="0"/>
                <a:cs typeface="Arial" panose="020B0604020202020204" pitchFamily="34" charset="0"/>
              </a:rPr>
              <a:t>Acts 15:12), Then all the multitude kept silent and listened to Barnabas and Paul declaring how </a:t>
            </a:r>
            <a:r>
              <a:rPr lang="en-US" sz="2700" u="sng" dirty="0">
                <a:latin typeface="Arial" panose="020B0604020202020204" pitchFamily="34" charset="0"/>
                <a:cs typeface="Arial" panose="020B0604020202020204" pitchFamily="34" charset="0"/>
              </a:rPr>
              <a:t>many miracles and wonders God had worked through them among the Gentiles</a:t>
            </a:r>
            <a:r>
              <a:rPr lang="en-US" sz="2700" dirty="0">
                <a:latin typeface="Arial" panose="020B0604020202020204" pitchFamily="34" charset="0"/>
                <a:cs typeface="Arial" panose="020B0604020202020204" pitchFamily="34" charset="0"/>
              </a:rPr>
              <a:t>.</a:t>
            </a:r>
          </a:p>
          <a:p>
            <a:pPr>
              <a:spcAft>
                <a:spcPts val="1200"/>
              </a:spcAft>
            </a:pPr>
            <a:r>
              <a:rPr lang="en-US" sz="2700" dirty="0">
                <a:latin typeface="Arial" panose="020B0604020202020204" pitchFamily="34" charset="0"/>
                <a:cs typeface="Arial" panose="020B0604020202020204" pitchFamily="34" charset="0"/>
              </a:rPr>
              <a:t>(Conversion Gentiles, Acts 14:27), Now when they had come and gathered the church together, they reported all that God had done with them, </a:t>
            </a:r>
            <a:r>
              <a:rPr lang="en-US" sz="2700" u="sng" dirty="0">
                <a:latin typeface="Arial" panose="020B0604020202020204" pitchFamily="34" charset="0"/>
                <a:cs typeface="Arial" panose="020B0604020202020204" pitchFamily="34" charset="0"/>
              </a:rPr>
              <a:t>and that He had opened the door of faith to the Gentiles</a:t>
            </a:r>
            <a:r>
              <a:rPr lang="en-US" sz="2700" dirty="0">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515B2DCF-71EE-AFCF-1C26-DF585EC6ED4B}"/>
              </a:ext>
            </a:extLst>
          </p:cNvPr>
          <p:cNvSpPr txBox="1"/>
          <p:nvPr/>
        </p:nvSpPr>
        <p:spPr>
          <a:xfrm>
            <a:off x="5007566" y="477366"/>
            <a:ext cx="2917232"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Given Examples</a:t>
            </a:r>
          </a:p>
        </p:txBody>
      </p:sp>
      <p:sp>
        <p:nvSpPr>
          <p:cNvPr id="13" name="TextBox 12">
            <a:extLst>
              <a:ext uri="{FF2B5EF4-FFF2-40B4-BE49-F238E27FC236}">
                <a16:creationId xmlns:a16="http://schemas.microsoft.com/office/drawing/2014/main" id="{371023F6-7885-E789-D735-C7431BE41F0C}"/>
              </a:ext>
            </a:extLst>
          </p:cNvPr>
          <p:cNvSpPr txBox="1"/>
          <p:nvPr/>
        </p:nvSpPr>
        <p:spPr>
          <a:xfrm>
            <a:off x="643463" y="3695223"/>
            <a:ext cx="10905065" cy="2739211"/>
          </a:xfrm>
          <a:prstGeom prst="rect">
            <a:avLst/>
          </a:prstGeom>
          <a:noFill/>
        </p:spPr>
        <p:txBody>
          <a:bodyPr wrap="square" rtlCol="0">
            <a:spAutoFit/>
          </a:bodyPr>
          <a:lstStyle/>
          <a:p>
            <a:pPr>
              <a:spcAft>
                <a:spcPts val="1200"/>
              </a:spcAft>
            </a:pPr>
            <a:r>
              <a:rPr lang="en-US" sz="2700" dirty="0">
                <a:latin typeface="Arial" panose="020B0604020202020204" pitchFamily="34" charset="0"/>
                <a:cs typeface="Arial" panose="020B0604020202020204" pitchFamily="34" charset="0"/>
              </a:rPr>
              <a:t>(Acts 15:13-21), And after they had become silent, James answered, saying…with this the words of the prophets agree, just as it is written…</a:t>
            </a:r>
            <a:r>
              <a:rPr lang="en-US" sz="2700" u="sng" dirty="0">
                <a:latin typeface="Arial" panose="020B0604020202020204" pitchFamily="34" charset="0"/>
                <a:cs typeface="Arial" panose="020B0604020202020204" pitchFamily="34" charset="0"/>
              </a:rPr>
              <a:t>So that the rest of mankind may seek the Lord, even all the Gentiles</a:t>
            </a:r>
            <a:r>
              <a:rPr lang="en-US" sz="2700" dirty="0">
                <a:latin typeface="Arial" panose="020B0604020202020204" pitchFamily="34" charset="0"/>
                <a:cs typeface="Arial" panose="020B0604020202020204" pitchFamily="34" charset="0"/>
              </a:rPr>
              <a:t> who are called by My name, says the Lord who does all these things.</a:t>
            </a:r>
          </a:p>
          <a:p>
            <a:pPr algn="ctr">
              <a:spcAft>
                <a:spcPts val="1200"/>
              </a:spcAft>
            </a:pPr>
            <a:r>
              <a:rPr lang="en-US" sz="2700" dirty="0">
                <a:latin typeface="Arial" panose="020B0604020202020204" pitchFamily="34" charset="0"/>
                <a:cs typeface="Arial" panose="020B0604020202020204" pitchFamily="34" charset="0"/>
              </a:rPr>
              <a:t>(Prophesy of Amos 9:11)</a:t>
            </a:r>
          </a:p>
        </p:txBody>
      </p:sp>
      <p:sp>
        <p:nvSpPr>
          <p:cNvPr id="14" name="TextBox 13">
            <a:extLst>
              <a:ext uri="{FF2B5EF4-FFF2-40B4-BE49-F238E27FC236}">
                <a16:creationId xmlns:a16="http://schemas.microsoft.com/office/drawing/2014/main" id="{81750242-D714-512E-FA0A-ED67D3BE8A2F}"/>
              </a:ext>
            </a:extLst>
          </p:cNvPr>
          <p:cNvSpPr txBox="1"/>
          <p:nvPr/>
        </p:nvSpPr>
        <p:spPr>
          <a:xfrm>
            <a:off x="643464" y="477366"/>
            <a:ext cx="4364098" cy="523220"/>
          </a:xfrm>
          <a:prstGeom prst="rect">
            <a:avLst/>
          </a:prstGeom>
          <a:solidFill>
            <a:schemeClr val="bg1"/>
          </a:solidFill>
        </p:spPr>
        <p:txBody>
          <a:bodyPr wrap="square" rtlCol="0">
            <a:spAutoFit/>
          </a:bodyPr>
          <a:lstStyle/>
          <a:p>
            <a:pPr algn="ctr"/>
            <a:r>
              <a:rPr lang="en-US" sz="2800" u="sng" dirty="0">
                <a:latin typeface="Arial" panose="020B0604020202020204" pitchFamily="34" charset="0"/>
                <a:cs typeface="Arial" panose="020B0604020202020204" pitchFamily="34" charset="0"/>
              </a:rPr>
              <a:t>Commands / Statements</a:t>
            </a:r>
          </a:p>
        </p:txBody>
      </p:sp>
      <p:sp>
        <p:nvSpPr>
          <p:cNvPr id="15" name="Text Box 17" descr="Papyrus">
            <a:extLst>
              <a:ext uri="{FF2B5EF4-FFF2-40B4-BE49-F238E27FC236}">
                <a16:creationId xmlns:a16="http://schemas.microsoft.com/office/drawing/2014/main" id="{DA2A7AB8-59F4-46A1-6DA2-E87232134FB6}"/>
              </a:ext>
            </a:extLst>
          </p:cNvPr>
          <p:cNvSpPr txBox="1">
            <a:spLocks noChangeArrowheads="1"/>
          </p:cNvSpPr>
          <p:nvPr/>
        </p:nvSpPr>
        <p:spPr bwMode="auto">
          <a:xfrm>
            <a:off x="643460" y="3657600"/>
            <a:ext cx="10905064" cy="2723823"/>
          </a:xfrm>
          <a:prstGeom prst="rect">
            <a:avLst/>
          </a:prstGeom>
          <a:solidFill>
            <a:srgbClr val="2E314D"/>
          </a:solidFill>
          <a:ln>
            <a:noFill/>
          </a:ln>
          <a:effectLst/>
        </p:spPr>
        <p:txBody>
          <a:bodyPr wrap="square">
            <a:spAutoFit/>
          </a:bodyPr>
          <a:lstStyle/>
          <a:p>
            <a:pPr algn="ct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 disciples understood that…</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…the O.T. </a:t>
            </a:r>
            <a:r>
              <a:rPr lang="en-US" altLang="en-US" sz="2600" b="1" u="sng" dirty="0">
                <a:ln>
                  <a:solidFill>
                    <a:schemeClr val="tx1"/>
                  </a:solidFill>
                </a:ln>
                <a:solidFill>
                  <a:schemeClr val="bg1"/>
                </a:solidFill>
                <a:latin typeface="Arial" panose="020B0604020202020204" pitchFamily="34" charset="0"/>
                <a:cs typeface="Arial" panose="020B0604020202020204" pitchFamily="34" charset="0"/>
              </a:rPr>
              <a:t>Stated</a:t>
            </a: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 what was God’s Will!</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…gentile conversions w/o circumcision </a:t>
            </a:r>
            <a:r>
              <a:rPr lang="en-US" altLang="en-US" sz="2600" b="1" u="sng" dirty="0">
                <a:ln>
                  <a:solidFill>
                    <a:schemeClr val="tx1"/>
                  </a:solidFill>
                </a:ln>
                <a:solidFill>
                  <a:schemeClr val="bg1"/>
                </a:solidFill>
                <a:latin typeface="Arial" panose="020B0604020202020204" pitchFamily="34" charset="0"/>
                <a:cs typeface="Arial" panose="020B0604020202020204" pitchFamily="34" charset="0"/>
              </a:rPr>
              <a:t>Showed</a:t>
            </a: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 what was God’s Will!</a:t>
            </a:r>
          </a:p>
          <a:p>
            <a:pPr>
              <a:spcAft>
                <a:spcPts val="600"/>
              </a:spcAft>
            </a:pP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…God directing Peter to go to the gentiles, he </a:t>
            </a:r>
            <a:r>
              <a:rPr lang="en-US" altLang="en-US" sz="2600" b="1" u="sng" dirty="0">
                <a:ln>
                  <a:solidFill>
                    <a:schemeClr val="tx1"/>
                  </a:solidFill>
                </a:ln>
                <a:solidFill>
                  <a:schemeClr val="bg1"/>
                </a:solidFill>
                <a:latin typeface="Arial" panose="020B0604020202020204" pitchFamily="34" charset="0"/>
                <a:cs typeface="Arial" panose="020B0604020202020204" pitchFamily="34" charset="0"/>
              </a:rPr>
              <a:t>Necessarily Inferred</a:t>
            </a:r>
            <a:r>
              <a:rPr lang="en-US" altLang="en-US" sz="2600" b="1" dirty="0">
                <a:ln>
                  <a:solidFill>
                    <a:schemeClr val="tx1"/>
                  </a:solidFill>
                </a:ln>
                <a:solidFill>
                  <a:schemeClr val="bg1"/>
                </a:solidFill>
                <a:latin typeface="Arial" panose="020B0604020202020204" pitchFamily="34" charset="0"/>
                <a:cs typeface="Arial" panose="020B0604020202020204" pitchFamily="34" charset="0"/>
              </a:rPr>
              <a:t> what was God’s Will!</a:t>
            </a:r>
          </a:p>
        </p:txBody>
      </p:sp>
    </p:spTree>
    <p:extLst>
      <p:ext uri="{BB962C8B-B14F-4D97-AF65-F5344CB8AC3E}">
        <p14:creationId xmlns:p14="http://schemas.microsoft.com/office/powerpoint/2010/main" val="1430090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ppt_x</p:attrName>
                                        </p:attrNameLst>
                                      </p:cBhvr>
                                      <p:tavLst>
                                        <p:tav tm="0">
                                          <p:val>
                                            <p:strVal val="#ppt_x"/>
                                          </p:val>
                                        </p:tav>
                                        <p:tav tm="100000">
                                          <p:val>
                                            <p:strVal val="#ppt_x"/>
                                          </p:val>
                                        </p:tav>
                                      </p:tavLst>
                                    </p:anim>
                                    <p:anim calcmode="lin" valueType="num">
                                      <p:cBhvr>
                                        <p:cTn id="16"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grpId="1" nodeType="clickEffect">
                                  <p:stCondLst>
                                    <p:cond delay="0"/>
                                  </p:stCondLst>
                                  <p:childTnLst>
                                    <p:animEffect transition="out" filter="barn(inVertical)">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000" fill="hold"/>
                                        <p:tgtEl>
                                          <p:spTgt spid="10"/>
                                        </p:tgtEl>
                                        <p:attrNameLst>
                                          <p:attrName>ppt_w</p:attrName>
                                        </p:attrNameLst>
                                      </p:cBhvr>
                                      <p:tavLst>
                                        <p:tav tm="0">
                                          <p:val>
                                            <p:strVal val="#ppt_w*0.70"/>
                                          </p:val>
                                        </p:tav>
                                        <p:tav tm="100000">
                                          <p:val>
                                            <p:strVal val="#ppt_w"/>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2000"/>
                                        <p:tgtEl>
                                          <p:spTgt spid="12"/>
                                        </p:tgtEl>
                                      </p:cBhvr>
                                    </p:animEffect>
                                    <p:anim calcmode="lin" valueType="num">
                                      <p:cBhvr>
                                        <p:cTn id="32" dur="2000" fill="hold"/>
                                        <p:tgtEl>
                                          <p:spTgt spid="12"/>
                                        </p:tgtEl>
                                        <p:attrNameLst>
                                          <p:attrName>ppt_x</p:attrName>
                                        </p:attrNameLst>
                                      </p:cBhvr>
                                      <p:tavLst>
                                        <p:tav tm="0">
                                          <p:val>
                                            <p:strVal val="#ppt_x"/>
                                          </p:val>
                                        </p:tav>
                                        <p:tav tm="100000">
                                          <p:val>
                                            <p:strVal val="#ppt_x"/>
                                          </p:val>
                                        </p:tav>
                                      </p:tavLst>
                                    </p:anim>
                                    <p:anim calcmode="lin" valueType="num">
                                      <p:cBhvr>
                                        <p:cTn id="33"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grpId="1" nodeType="clickEffect">
                                  <p:stCondLst>
                                    <p:cond delay="0"/>
                                  </p:stCondLst>
                                  <p:childTnLst>
                                    <p:animEffect transition="out" filter="barn(inVertical)">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par>
                                <p:cTn id="39" presetID="55"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2000" fill="hold"/>
                                        <p:tgtEl>
                                          <p:spTgt spid="13"/>
                                        </p:tgtEl>
                                        <p:attrNameLst>
                                          <p:attrName>ppt_w</p:attrName>
                                        </p:attrNameLst>
                                      </p:cBhvr>
                                      <p:tavLst>
                                        <p:tav tm="0">
                                          <p:val>
                                            <p:strVal val="#ppt_w*0.70"/>
                                          </p:val>
                                        </p:tav>
                                        <p:tav tm="100000">
                                          <p:val>
                                            <p:strVal val="#ppt_w"/>
                                          </p:val>
                                        </p:tav>
                                      </p:tavLst>
                                    </p:anim>
                                    <p:anim calcmode="lin" valueType="num">
                                      <p:cBhvr>
                                        <p:cTn id="42" dur="2000" fill="hold"/>
                                        <p:tgtEl>
                                          <p:spTgt spid="13"/>
                                        </p:tgtEl>
                                        <p:attrNameLst>
                                          <p:attrName>ppt_h</p:attrName>
                                        </p:attrNameLst>
                                      </p:cBhvr>
                                      <p:tavLst>
                                        <p:tav tm="0">
                                          <p:val>
                                            <p:strVal val="#ppt_h"/>
                                          </p:val>
                                        </p:tav>
                                        <p:tav tm="100000">
                                          <p:val>
                                            <p:strVal val="#ppt_h"/>
                                          </p:val>
                                        </p:tav>
                                      </p:tavLst>
                                    </p:anim>
                                    <p:animEffect transition="in" filter="fade">
                                      <p:cBhvr>
                                        <p:cTn id="43" dur="2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000"/>
                                        <p:tgtEl>
                                          <p:spTgt spid="14"/>
                                        </p:tgtEl>
                                      </p:cBhvr>
                                    </p:animEffect>
                                    <p:anim calcmode="lin" valueType="num">
                                      <p:cBhvr>
                                        <p:cTn id="49" dur="2000" fill="hold"/>
                                        <p:tgtEl>
                                          <p:spTgt spid="14"/>
                                        </p:tgtEl>
                                        <p:attrNameLst>
                                          <p:attrName>ppt_x</p:attrName>
                                        </p:attrNameLst>
                                      </p:cBhvr>
                                      <p:tavLst>
                                        <p:tav tm="0">
                                          <p:val>
                                            <p:strVal val="#ppt_x"/>
                                          </p:val>
                                        </p:tav>
                                        <p:tav tm="100000">
                                          <p:val>
                                            <p:strVal val="#ppt_x"/>
                                          </p:val>
                                        </p:tav>
                                      </p:tavLst>
                                    </p:anim>
                                    <p:anim calcmode="lin" valueType="num">
                                      <p:cBhvr>
                                        <p:cTn id="50"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edge">
                                      <p:cBhvr>
                                        <p:cTn id="5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animBg="1"/>
      <p:bldP spid="10" grpId="0"/>
      <p:bldP spid="10" grpId="1"/>
      <p:bldP spid="12" grpId="0" animBg="1"/>
      <p:bldP spid="13" grpId="0"/>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GlowVTI">
  <a:themeElements>
    <a:clrScheme name="Glow">
      <a:dk1>
        <a:sysClr val="windowText" lastClr="000000"/>
      </a:dk1>
      <a:lt1>
        <a:sysClr val="window" lastClr="FFFFFF"/>
      </a:lt1>
      <a:dk2>
        <a:srgbClr val="000000"/>
      </a:dk2>
      <a:lt2>
        <a:srgbClr val="F2F2F2"/>
      </a:lt2>
      <a:accent1>
        <a:srgbClr val="00BAC8"/>
      </a:accent1>
      <a:accent2>
        <a:srgbClr val="794DFF"/>
      </a:accent2>
      <a:accent3>
        <a:srgbClr val="00D17D"/>
      </a:accent3>
      <a:accent4>
        <a:srgbClr val="E69500"/>
      </a:accent4>
      <a:accent5>
        <a:srgbClr val="FE5D21"/>
      </a:accent5>
      <a:accent6>
        <a:srgbClr val="404040"/>
      </a:accent6>
      <a:hlink>
        <a:srgbClr val="3E8FF1"/>
      </a:hlink>
      <a:folHlink>
        <a:srgbClr val="939393"/>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3.xml><?xml version="1.0" encoding="utf-8"?>
<a:theme xmlns:a="http://schemas.openxmlformats.org/drawingml/2006/main" name="MatrixVTI">
  <a:themeElements>
    <a:clrScheme name="Custom 29">
      <a:dk1>
        <a:srgbClr val="000000"/>
      </a:dk1>
      <a:lt1>
        <a:sysClr val="window" lastClr="FFFFFF"/>
      </a:lt1>
      <a:dk2>
        <a:srgbClr val="465959"/>
      </a:dk2>
      <a:lt2>
        <a:srgbClr val="ECF0F0"/>
      </a:lt2>
      <a:accent1>
        <a:srgbClr val="1EBE9B"/>
      </a:accent1>
      <a:accent2>
        <a:srgbClr val="FD7C7C"/>
      </a:accent2>
      <a:accent3>
        <a:srgbClr val="7DA8B5"/>
      </a:accent3>
      <a:accent4>
        <a:srgbClr val="17967B"/>
      </a:accent4>
      <a:accent5>
        <a:srgbClr val="FB7365"/>
      </a:accent5>
      <a:accent6>
        <a:srgbClr val="D39B17"/>
      </a:accent6>
      <a:hlink>
        <a:srgbClr val="EF08F7"/>
      </a:hlink>
      <a:folHlink>
        <a:srgbClr val="8477FE"/>
      </a:folHlink>
    </a:clrScheme>
    <a:fontScheme name="Custom 4">
      <a:majorFont>
        <a:latin typeface="Bahnschrif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rixVTI" id="{A2576CCC-A559-4FD4-A542-772649F65A84}" vid="{5CBC41A9-80A0-44C6-90CD-6D8630343525}"/>
    </a:ext>
  </a:extLst>
</a:theme>
</file>

<file path=ppt/theme/theme4.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Impact"/>
        <a:ea typeface=""/>
        <a:cs typeface=""/>
      </a:majorFont>
      <a:minorFont>
        <a:latin typeface="Arial Nova C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5.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1782</TotalTime>
  <Words>2046</Words>
  <Application>Microsoft Macintosh PowerPoint</Application>
  <PresentationFormat>Widescreen</PresentationFormat>
  <Paragraphs>111</Paragraphs>
  <Slides>22</Slides>
  <Notes>0</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22</vt:i4>
      </vt:variant>
    </vt:vector>
  </HeadingPairs>
  <TitlesOfParts>
    <vt:vector size="39" baseType="lpstr">
      <vt:lpstr>Aptos</vt:lpstr>
      <vt:lpstr>Aptos Display</vt:lpstr>
      <vt:lpstr>Arial</vt:lpstr>
      <vt:lpstr>Arial Nova Cond</vt:lpstr>
      <vt:lpstr>Avenir Next LT Pro</vt:lpstr>
      <vt:lpstr>Bahnschrift</vt:lpstr>
      <vt:lpstr>Bell MT</vt:lpstr>
      <vt:lpstr>Calibri</vt:lpstr>
      <vt:lpstr>Impact</vt:lpstr>
      <vt:lpstr>Modern Love</vt:lpstr>
      <vt:lpstr>The Hand</vt:lpstr>
      <vt:lpstr>Wingdings</vt:lpstr>
      <vt:lpstr>Office Theme</vt:lpstr>
      <vt:lpstr>GlowVTI</vt:lpstr>
      <vt:lpstr>MatrixVTI</vt:lpstr>
      <vt:lpstr>TornVTI</vt:lpstr>
      <vt:lpstr>SketchyVTI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9</cp:revision>
  <dcterms:created xsi:type="dcterms:W3CDTF">2024-03-12T14:06:57Z</dcterms:created>
  <dcterms:modified xsi:type="dcterms:W3CDTF">2024-03-23T13:41:55Z</dcterms:modified>
</cp:coreProperties>
</file>