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020381-55A5-4FBB-9A1F-0A55FC8F2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B061-039B-4438-A109-464012F41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06D32-1171-4B19-951A-4C19ABD53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CA2D-3B39-4AF0-963F-90E9F56D0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5F32-4078-4E8F-8B7F-5A982DED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AD00-9F8C-4D33-8482-008D7B3ED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1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C688-4263-44E6-AD77-675A1DF9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E4BE-2D35-4EDB-970E-368E1275F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00A7-1F58-493A-B73E-8E036396F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2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61AB-DE92-4AD0-88D8-A3D4D24B7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11D9-1141-462A-8789-52405D5D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fld id="{479F2453-83EB-4DB3-83CD-5CD92A79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914400"/>
            <a:ext cx="7772400" cy="1828800"/>
          </a:xfrm>
        </p:spPr>
        <p:txBody>
          <a:bodyPr anchor="ctr"/>
          <a:lstStyle/>
          <a:p>
            <a:pPr>
              <a:lnSpc>
                <a:spcPct val="93000"/>
              </a:lnSpc>
              <a:defRPr/>
            </a:pPr>
            <a:r>
              <a:rPr lang="en-US" sz="6600" b="1" dirty="0" smtClean="0"/>
              <a:t>Faith Sees</a:t>
            </a:r>
            <a:r>
              <a:rPr lang="en-US" sz="6600" b="1" dirty="0" smtClean="0"/>
              <a:t> Joy in Times of Trial</a:t>
            </a:r>
            <a:endParaRPr lang="en-US" sz="6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 anchor="ctr"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Philippians 1:12-24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6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b="1" baseline="30000" dirty="0"/>
              <a:t>12 </a:t>
            </a:r>
            <a:r>
              <a:rPr lang="en-US" dirty="0"/>
              <a:t>But I want you to know, brethren, that the things which happened to me have actually turned out for the furtherance of the gospel, </a:t>
            </a:r>
            <a:r>
              <a:rPr lang="en-US" b="1" baseline="30000" dirty="0"/>
              <a:t>13 </a:t>
            </a:r>
            <a:r>
              <a:rPr lang="en-US" dirty="0"/>
              <a:t>so that it has become evident to the whole palace guard, and to all the rest, that my chains are in Christ; </a:t>
            </a:r>
            <a:r>
              <a:rPr lang="en-US" b="1" baseline="30000" dirty="0"/>
              <a:t>14 </a:t>
            </a:r>
            <a:r>
              <a:rPr lang="en-US" dirty="0"/>
              <a:t>and most of the brethren in the Lord, having become confident by my chains, are much more bold to speak the word without fear</a:t>
            </a:r>
            <a:r>
              <a:rPr lang="en-US" dirty="0" smtClean="0"/>
              <a:t>. </a:t>
            </a:r>
            <a:r>
              <a:rPr lang="en-US" b="1" baseline="30000" dirty="0" smtClean="0"/>
              <a:t>15</a:t>
            </a:r>
            <a:r>
              <a:rPr lang="en-US" b="1" baseline="30000" dirty="0"/>
              <a:t> </a:t>
            </a:r>
            <a:r>
              <a:rPr lang="en-US" dirty="0"/>
              <a:t>Some indeed preach Christ even from envy and strife, and some also from goodwill: </a:t>
            </a:r>
            <a:r>
              <a:rPr lang="en-US" b="1" baseline="30000" dirty="0"/>
              <a:t>16 </a:t>
            </a:r>
            <a:r>
              <a:rPr lang="en-US" dirty="0"/>
              <a:t>The </a:t>
            </a:r>
            <a:r>
              <a:rPr lang="en-US" dirty="0" smtClean="0"/>
              <a:t>former preach </a:t>
            </a:r>
            <a:r>
              <a:rPr lang="en-US" dirty="0"/>
              <a:t>Christ from selfish ambition, not sincerely, supposing to add affliction to my chains; </a:t>
            </a:r>
            <a:r>
              <a:rPr lang="en-US" b="1" baseline="30000" dirty="0"/>
              <a:t>17 </a:t>
            </a:r>
            <a:r>
              <a:rPr lang="en-US" dirty="0"/>
              <a:t>but the latter out of love, knowing that I am appointed for the defense of the gospel. </a:t>
            </a:r>
            <a:r>
              <a:rPr lang="en-US" b="1" baseline="30000" dirty="0"/>
              <a:t>18 </a:t>
            </a:r>
            <a:r>
              <a:rPr lang="en-US" dirty="0"/>
              <a:t>What then? Only </a:t>
            </a:r>
            <a:r>
              <a:rPr lang="en-US" dirty="0" smtClean="0"/>
              <a:t>that in </a:t>
            </a:r>
            <a:r>
              <a:rPr lang="en-US" dirty="0"/>
              <a:t>every way, whether in pretense or in truth, Christ is preached; and in this I rejoice, yes, and will rejoice</a:t>
            </a:r>
            <a:r>
              <a:rPr lang="en-US" dirty="0" smtClean="0"/>
              <a:t>. </a:t>
            </a:r>
            <a:r>
              <a:rPr lang="en-US" b="1" baseline="30000" dirty="0" smtClean="0"/>
              <a:t>19</a:t>
            </a:r>
            <a:r>
              <a:rPr lang="en-US" b="1" baseline="30000" dirty="0"/>
              <a:t> </a:t>
            </a:r>
            <a:r>
              <a:rPr lang="en-US" dirty="0"/>
              <a:t>For I know that this will turn out for my deliverance through your prayer and the supply of the Spirit of Jesus Christ, </a:t>
            </a:r>
            <a:r>
              <a:rPr lang="en-US" b="1" baseline="30000" dirty="0"/>
              <a:t>20 </a:t>
            </a:r>
            <a:r>
              <a:rPr lang="en-US" dirty="0"/>
              <a:t>according to my earnest expectation and hope that in nothing I shall be ashamed, but with all boldness, as always, so now also Christ will be magnified in my body, whether by life or by death. </a:t>
            </a:r>
            <a:r>
              <a:rPr lang="en-US" b="1" baseline="30000" dirty="0"/>
              <a:t>21 </a:t>
            </a:r>
            <a:r>
              <a:rPr lang="en-US" dirty="0"/>
              <a:t>For to me, to live is Christ, and </a:t>
            </a:r>
            <a:r>
              <a:rPr lang="en-US" dirty="0" smtClean="0"/>
              <a:t>to die is gain. </a:t>
            </a:r>
            <a:r>
              <a:rPr lang="en-US" b="1" baseline="30000" dirty="0" smtClean="0"/>
              <a:t>22</a:t>
            </a:r>
            <a:r>
              <a:rPr lang="en-US" b="1" baseline="30000" dirty="0"/>
              <a:t> </a:t>
            </a:r>
            <a:r>
              <a:rPr lang="en-US" dirty="0"/>
              <a:t>But if I live on in the flesh, this will mean </a:t>
            </a:r>
            <a:r>
              <a:rPr lang="en-US" dirty="0" smtClean="0"/>
              <a:t>fruit from my labor; yet </a:t>
            </a:r>
            <a:r>
              <a:rPr lang="en-US" dirty="0"/>
              <a:t>what I shall choose I cannot tell. </a:t>
            </a:r>
            <a:r>
              <a:rPr lang="en-US" b="1" baseline="30000" dirty="0"/>
              <a:t>23 </a:t>
            </a:r>
            <a:r>
              <a:rPr lang="en-US" dirty="0"/>
              <a:t>For I am hard-pressed between the two, having a desire to depart and be with Christ, which is </a:t>
            </a:r>
            <a:r>
              <a:rPr lang="en-US" dirty="0" smtClean="0"/>
              <a:t>far better. </a:t>
            </a:r>
            <a:r>
              <a:rPr lang="en-US" b="1" baseline="30000" dirty="0" smtClean="0"/>
              <a:t>24</a:t>
            </a:r>
            <a:r>
              <a:rPr lang="en-US" b="1" baseline="30000" dirty="0"/>
              <a:t> </a:t>
            </a:r>
            <a:r>
              <a:rPr lang="en-US" dirty="0"/>
              <a:t>Nevertheless to remain in the flesh is more needful for you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66"/>
                </a:solidFill>
              </a:rPr>
              <a:t>Setting the Context</a:t>
            </a:r>
            <a:endParaRPr lang="en-US" b="1" dirty="0" smtClean="0">
              <a:solidFill>
                <a:srgbClr val="FFFF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772400" cy="48133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 Paul was imprisoned as he wrote letter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 Yet, it is known for its exhortations to joy (sometimes called “Epistle of Joy”)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 Must have been very encouraging to the original readers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 Serves as great encouragement to us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 </a:t>
            </a:r>
            <a:r>
              <a:rPr lang="en-US" sz="3600" dirty="0" smtClean="0"/>
              <a:t>Let </a:t>
            </a:r>
            <a:r>
              <a:rPr lang="en-US" sz="3600" dirty="0" smtClean="0"/>
              <a:t>us </a:t>
            </a:r>
            <a:r>
              <a:rPr lang="en-US" sz="3600" dirty="0" smtClean="0"/>
              <a:t>under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438400"/>
            <a:ext cx="7543800" cy="1981200"/>
          </a:xfrm>
        </p:spPr>
        <p:txBody>
          <a:bodyPr anchor="ctr"/>
          <a:lstStyle/>
          <a:p>
            <a:pPr>
              <a:defRPr/>
            </a:pPr>
            <a:r>
              <a:rPr lang="en-US" sz="6000" b="1" dirty="0" smtClean="0"/>
              <a:t>Confident in God’s </a:t>
            </a:r>
            <a:r>
              <a:rPr lang="en-US" sz="6000" b="1" dirty="0" smtClean="0"/>
              <a:t>Providence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685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 Paul Was…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191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Paul Had Faith That God Would Act To Bring About Good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Principle stated - </a:t>
            </a:r>
            <a:r>
              <a:rPr lang="en-US" sz="3600" b="1" i="1" dirty="0" smtClean="0">
                <a:solidFill>
                  <a:srgbClr val="FFFF66"/>
                </a:solidFill>
              </a:rPr>
              <a:t>Romans 8:28-30</a:t>
            </a:r>
          </a:p>
          <a:p>
            <a:pPr lvl="1">
              <a:defRPr/>
            </a:pPr>
            <a:r>
              <a:rPr lang="en-US" sz="3200" dirty="0" smtClean="0"/>
              <a:t>Text deals with plan of salvation</a:t>
            </a:r>
          </a:p>
          <a:p>
            <a:pPr lvl="1">
              <a:defRPr/>
            </a:pPr>
            <a:r>
              <a:rPr lang="en-US" sz="3200" dirty="0" smtClean="0"/>
              <a:t>Same is true of any purpose of God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God has always required characters of faith to trust in His power &amp; wisdom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Habakkuk 1 &amp; 2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smtClean="0"/>
              <a:t>Life of Joseph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Book of Revelation assures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362200"/>
            <a:ext cx="7772400" cy="2057400"/>
          </a:xfrm>
        </p:spPr>
        <p:txBody>
          <a:bodyPr anchor="ctr"/>
          <a:lstStyle/>
          <a:p>
            <a:pPr>
              <a:defRPr/>
            </a:pPr>
            <a:r>
              <a:rPr lang="en-US" sz="6000" b="1" dirty="0" smtClean="0"/>
              <a:t>Determined </a:t>
            </a:r>
            <a:r>
              <a:rPr lang="en-US" sz="6000" b="1" dirty="0" smtClean="0"/>
              <a:t>to Aid Cause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685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 Paul Was…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191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Paul Kept Focus </a:t>
            </a:r>
            <a:r>
              <a:rPr lang="en-US" b="1" dirty="0"/>
              <a:t>o</a:t>
            </a:r>
            <a:r>
              <a:rPr lang="en-US" b="1" dirty="0" smtClean="0"/>
              <a:t>n </a:t>
            </a:r>
            <a:r>
              <a:rPr lang="en-US" b="1" dirty="0" smtClean="0"/>
              <a:t>Progress of Gospel No Matter Cost to Self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8001000" cy="41148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Paul saw his imprisonment as advantage</a:t>
            </a:r>
          </a:p>
          <a:p>
            <a:pPr lvl="1">
              <a:defRPr/>
            </a:pPr>
            <a:r>
              <a:rPr lang="en-US" sz="3200" dirty="0" smtClean="0"/>
              <a:t>Opportunity to reach new audience</a:t>
            </a:r>
          </a:p>
          <a:p>
            <a:pPr lvl="1">
              <a:defRPr/>
            </a:pPr>
            <a:r>
              <a:rPr lang="en-US" sz="3200" dirty="0" smtClean="0"/>
              <a:t>Made others bold to speak the truth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Corinthians 9:19-23</a:t>
            </a:r>
            <a:endParaRPr lang="en-US" sz="3200" dirty="0" smtClean="0"/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Same true with Peter &amp; others at start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Acts 4:18-20</a:t>
            </a:r>
            <a:endParaRPr lang="en-US" sz="3200" dirty="0" smtClean="0"/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Acts 5:27-29, 40-42</a:t>
            </a:r>
            <a:endParaRPr lang="en-US" sz="3200" dirty="0" smtClean="0"/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Peter 4:12-16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14600"/>
            <a:ext cx="7772400" cy="1752600"/>
          </a:xfrm>
        </p:spPr>
        <p:txBody>
          <a:bodyPr anchor="ctr"/>
          <a:lstStyle/>
          <a:p>
            <a:pPr>
              <a:defRPr/>
            </a:pPr>
            <a:r>
              <a:rPr lang="en-US" sz="6000" b="1" dirty="0" smtClean="0"/>
              <a:t>Desiring to Depart &amp; Be With </a:t>
            </a:r>
            <a:r>
              <a:rPr lang="en-US" sz="6000" b="1" dirty="0" smtClean="0"/>
              <a:t>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685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 Paul Was…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191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Desire To Be With Christ Was More Than Desire For This Life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924800" cy="41148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Principle stated - </a:t>
            </a:r>
            <a:r>
              <a:rPr lang="en-US" sz="3600" b="1" i="1" dirty="0" smtClean="0">
                <a:solidFill>
                  <a:srgbClr val="FFFF66"/>
                </a:solidFill>
              </a:rPr>
              <a:t>Matthew 6:19-21</a:t>
            </a:r>
            <a:endParaRPr lang="en-US" sz="3600" dirty="0" smtClean="0"/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Only present with those who truly see present life as time away from home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Hebrews 11:9-10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Hebrews 11:13-16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Philippians 3:20-21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By the end of his life, Paul viewed with certainty the reward (</a:t>
            </a:r>
            <a:r>
              <a:rPr lang="en-US" sz="3600" b="1" i="1" dirty="0" smtClean="0">
                <a:solidFill>
                  <a:srgbClr val="FFFF66"/>
                </a:solidFill>
              </a:rPr>
              <a:t>2 Timothy 4:6f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3329</TotalTime>
  <Words>253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high voltage</vt:lpstr>
      <vt:lpstr>Faith Sees Joy in Times of Trial</vt:lpstr>
      <vt:lpstr>PowerPoint Presentation</vt:lpstr>
      <vt:lpstr>Setting the Context</vt:lpstr>
      <vt:lpstr>Confident in God’s Providence</vt:lpstr>
      <vt:lpstr>Paul Had Faith That God Would Act To Bring About Good</vt:lpstr>
      <vt:lpstr>Determined to Aid Cause</vt:lpstr>
      <vt:lpstr>Paul Kept Focus on Progress of Gospel No Matter Cost to Self</vt:lpstr>
      <vt:lpstr>Desiring to Depart &amp; Be With Christ</vt:lpstr>
      <vt:lpstr>Desire To Be With Christ Was More Than Desire For This Life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14</cp:revision>
  <dcterms:created xsi:type="dcterms:W3CDTF">2001-04-22T00:46:18Z</dcterms:created>
  <dcterms:modified xsi:type="dcterms:W3CDTF">2013-01-13T13:07:17Z</dcterms:modified>
</cp:coreProperties>
</file>