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9" r:id="rId2"/>
    <p:sldId id="270" r:id="rId3"/>
    <p:sldId id="257" r:id="rId4"/>
    <p:sldId id="258" r:id="rId5"/>
    <p:sldId id="273" r:id="rId6"/>
    <p:sldId id="275" r:id="rId7"/>
    <p:sldId id="271" r:id="rId8"/>
    <p:sldId id="272" r:id="rId9"/>
    <p:sldId id="27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66"/>
    <a:srgbClr val="FFCC00"/>
    <a:srgbClr val="000000"/>
    <a:srgbClr val="66FF33"/>
    <a:srgbClr val="00FF00"/>
    <a:srgbClr val="99FF33"/>
    <a:srgbClr val="FF66CC"/>
    <a:srgbClr val="FFFF99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3023" autoAdjust="0"/>
  </p:normalViewPr>
  <p:slideViewPr>
    <p:cSldViewPr>
      <p:cViewPr>
        <p:scale>
          <a:sx n="76" d="100"/>
          <a:sy n="76" d="100"/>
        </p:scale>
        <p:origin x="-564" y="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18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D40823C-EBD7-4566-8E9C-391F193E41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783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9014FD5-B269-4DF1-B6A5-A94A93AA1D7B}" type="slidenum">
              <a:rPr lang="en-US" sz="1200" smtClean="0"/>
              <a:pPr eaLnBrk="1" hangingPunct="1"/>
              <a:t>3</a:t>
            </a:fld>
            <a:endParaRPr lang="en-US" sz="1200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6DCDCFE-2AF9-49C8-9C19-D25819E5FF8F}" type="slidenum">
              <a:rPr lang="en-US" sz="1200" smtClean="0"/>
              <a:pPr eaLnBrk="1" hangingPunct="1"/>
              <a:t>4</a:t>
            </a:fld>
            <a:endParaRPr lang="en-US" sz="12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33234-3462-4D3B-AF3E-16754480D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804967"/>
      </p:ext>
    </p:extLst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CCF46-EAD1-46D6-803B-267A6FCBC7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487189"/>
      </p:ext>
    </p:extLst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DF185-9763-4620-BDC4-7241776CBB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097089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2F2B8-69C6-4068-ACB9-72D4FF02E6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561930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8FC44-963C-46ED-9B8A-91DB3FFBE5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01000"/>
      </p:ext>
    </p:extLst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B371C-9BCB-45F7-A682-13C9CC1929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23368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A7533-2745-4495-8416-509D1984DB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760908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E3D0A-2DDE-485D-A84E-09D0269410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829735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32C38-39FB-4CC9-82C2-5C757D3AA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76072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4D407-B5C2-4034-956B-08B7CE6D75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155389"/>
      </p:ext>
    </p:extLst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D0B68-7E5A-4B92-98A5-E41EE08A1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836767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F6E3A5A4-B763-45D0-8555-C636A246AE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33400"/>
            <a:ext cx="9144000" cy="2152650"/>
          </a:xfrm>
        </p:spPr>
        <p:txBody>
          <a:bodyPr/>
          <a:lstStyle/>
          <a:p>
            <a:r>
              <a:rPr lang="en-US" sz="8000" b="1" dirty="0" smtClean="0">
                <a:solidFill>
                  <a:srgbClr val="FFCC00"/>
                </a:solidFill>
              </a:rPr>
              <a:t>Things a Lost Man Learned Too Late</a:t>
            </a:r>
            <a:endParaRPr lang="en-US" sz="8000" b="1" dirty="0">
              <a:solidFill>
                <a:srgbClr val="FFCC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3505200"/>
            <a:ext cx="3124200" cy="1752600"/>
          </a:xfrm>
        </p:spPr>
        <p:txBody>
          <a:bodyPr/>
          <a:lstStyle/>
          <a:p>
            <a:r>
              <a:rPr lang="en-US" sz="5400" b="1" i="1" dirty="0" smtClean="0">
                <a:solidFill>
                  <a:srgbClr val="FFFFFF"/>
                </a:solidFill>
              </a:rPr>
              <a:t>Luke 16:19-31</a:t>
            </a:r>
            <a:endParaRPr lang="en-US" sz="5400" b="1" i="1" dirty="0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759" y="3124200"/>
            <a:ext cx="4523015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48920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Luke 16:19-31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914400"/>
            <a:ext cx="9144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100" b="1" baseline="30000" dirty="0">
                <a:solidFill>
                  <a:srgbClr val="FFFFFF"/>
                </a:solidFill>
                <a:cs typeface="Times New Roman" pitchFamily="18" charset="0"/>
              </a:rPr>
              <a:t>19 </a:t>
            </a:r>
            <a:r>
              <a:rPr lang="en-US" sz="2100" dirty="0">
                <a:solidFill>
                  <a:srgbClr val="FFFFFF"/>
                </a:solidFill>
                <a:cs typeface="Times New Roman" pitchFamily="18" charset="0"/>
              </a:rPr>
              <a:t>“There was a certain rich man who was clothed in purple and fine linen and fared sumptuously every day. </a:t>
            </a:r>
            <a:r>
              <a:rPr lang="en-US" sz="2100" b="1" baseline="30000" dirty="0">
                <a:solidFill>
                  <a:srgbClr val="FFFFFF"/>
                </a:solidFill>
                <a:cs typeface="Times New Roman" pitchFamily="18" charset="0"/>
              </a:rPr>
              <a:t>20 </a:t>
            </a:r>
            <a:r>
              <a:rPr lang="en-US" sz="2100" dirty="0">
                <a:solidFill>
                  <a:srgbClr val="FFFFFF"/>
                </a:solidFill>
                <a:cs typeface="Times New Roman" pitchFamily="18" charset="0"/>
              </a:rPr>
              <a:t>But there was a certain beggar </a:t>
            </a:r>
            <a:r>
              <a:rPr lang="en-US" sz="2100" dirty="0" smtClean="0">
                <a:solidFill>
                  <a:srgbClr val="FFFFFF"/>
                </a:solidFill>
                <a:cs typeface="Times New Roman" pitchFamily="18" charset="0"/>
              </a:rPr>
              <a:t>named Lazarus, full </a:t>
            </a:r>
            <a:r>
              <a:rPr lang="en-US" sz="2100" dirty="0">
                <a:solidFill>
                  <a:srgbClr val="FFFFFF"/>
                </a:solidFill>
                <a:cs typeface="Times New Roman" pitchFamily="18" charset="0"/>
              </a:rPr>
              <a:t>of sores, who was laid at his gate,</a:t>
            </a:r>
            <a:r>
              <a:rPr lang="en-US" sz="2100" b="1" baseline="30000" dirty="0">
                <a:solidFill>
                  <a:srgbClr val="FFFFFF"/>
                </a:solidFill>
                <a:cs typeface="Times New Roman" pitchFamily="18" charset="0"/>
              </a:rPr>
              <a:t>21 </a:t>
            </a:r>
            <a:r>
              <a:rPr lang="en-US" sz="2100" dirty="0">
                <a:solidFill>
                  <a:srgbClr val="FFFFFF"/>
                </a:solidFill>
                <a:cs typeface="Times New Roman" pitchFamily="18" charset="0"/>
              </a:rPr>
              <a:t>desiring to be fed with the crumbs which </a:t>
            </a:r>
            <a:r>
              <a:rPr lang="en-US" sz="2100" dirty="0" smtClean="0">
                <a:solidFill>
                  <a:srgbClr val="FFFFFF"/>
                </a:solidFill>
                <a:cs typeface="Times New Roman" pitchFamily="18" charset="0"/>
              </a:rPr>
              <a:t>fell from </a:t>
            </a:r>
            <a:r>
              <a:rPr lang="en-US" sz="2100" dirty="0">
                <a:solidFill>
                  <a:srgbClr val="FFFFFF"/>
                </a:solidFill>
                <a:cs typeface="Times New Roman" pitchFamily="18" charset="0"/>
              </a:rPr>
              <a:t>the rich man’s table. Moreover the dogs came and licked his sores. </a:t>
            </a:r>
            <a:r>
              <a:rPr lang="en-US" sz="2100" b="1" baseline="30000" dirty="0">
                <a:solidFill>
                  <a:srgbClr val="FFFFFF"/>
                </a:solidFill>
                <a:cs typeface="Times New Roman" pitchFamily="18" charset="0"/>
              </a:rPr>
              <a:t>22 </a:t>
            </a:r>
            <a:r>
              <a:rPr lang="en-US" sz="2100" dirty="0">
                <a:solidFill>
                  <a:srgbClr val="FFFFFF"/>
                </a:solidFill>
                <a:cs typeface="Times New Roman" pitchFamily="18" charset="0"/>
              </a:rPr>
              <a:t>So it was that the beggar died, and was carried by the angels to Abraham’s bosom. The rich man also died and was buried. </a:t>
            </a:r>
            <a:r>
              <a:rPr lang="en-US" sz="2100" b="1" baseline="30000" dirty="0">
                <a:solidFill>
                  <a:srgbClr val="FFFFFF"/>
                </a:solidFill>
                <a:cs typeface="Times New Roman" pitchFamily="18" charset="0"/>
              </a:rPr>
              <a:t>23 </a:t>
            </a:r>
            <a:r>
              <a:rPr lang="en-US" sz="2100" dirty="0">
                <a:solidFill>
                  <a:srgbClr val="FFFFFF"/>
                </a:solidFill>
                <a:cs typeface="Times New Roman" pitchFamily="18" charset="0"/>
              </a:rPr>
              <a:t>And being in torments in Hades, he lifted up his eyes and saw Abraham afar off, and Lazarus in his bosom</a:t>
            </a:r>
            <a:r>
              <a:rPr lang="en-US" sz="2100" dirty="0" smtClean="0">
                <a:solidFill>
                  <a:srgbClr val="FFFFFF"/>
                </a:solidFill>
                <a:cs typeface="Times New Roman" pitchFamily="18" charset="0"/>
              </a:rPr>
              <a:t>. </a:t>
            </a:r>
            <a:r>
              <a:rPr lang="en-US" sz="2100" b="1" baseline="30000" dirty="0" smtClean="0">
                <a:solidFill>
                  <a:srgbClr val="FFFFFF"/>
                </a:solidFill>
                <a:cs typeface="Times New Roman" pitchFamily="18" charset="0"/>
              </a:rPr>
              <a:t>24</a:t>
            </a:r>
            <a:r>
              <a:rPr lang="en-US" sz="2100" b="1" baseline="30000" dirty="0">
                <a:solidFill>
                  <a:srgbClr val="FFFFFF"/>
                </a:solidFill>
                <a:cs typeface="Times New Roman" pitchFamily="18" charset="0"/>
              </a:rPr>
              <a:t> </a:t>
            </a:r>
            <a:r>
              <a:rPr lang="en-US" sz="2100" dirty="0">
                <a:solidFill>
                  <a:srgbClr val="FFFFFF"/>
                </a:solidFill>
                <a:cs typeface="Times New Roman" pitchFamily="18" charset="0"/>
              </a:rPr>
              <a:t>“Then he cried and said, ‘Father Abraham, have mercy on me, and send Lazarus that he may dip the tip of his finger in water and cool my tongue; for I am tormented in this flame.’ </a:t>
            </a:r>
            <a:r>
              <a:rPr lang="en-US" sz="2100" b="1" baseline="30000" dirty="0">
                <a:solidFill>
                  <a:srgbClr val="FFFFFF"/>
                </a:solidFill>
                <a:cs typeface="Times New Roman" pitchFamily="18" charset="0"/>
              </a:rPr>
              <a:t>25 </a:t>
            </a:r>
            <a:r>
              <a:rPr lang="en-US" sz="2100" dirty="0">
                <a:solidFill>
                  <a:srgbClr val="FFFFFF"/>
                </a:solidFill>
                <a:cs typeface="Times New Roman" pitchFamily="18" charset="0"/>
              </a:rPr>
              <a:t>But Abraham said, ‘Son, remember that in your lifetime you received your good things, and likewise Lazarus evil things; but now he is comforted and you </a:t>
            </a:r>
            <a:r>
              <a:rPr lang="en-US" sz="2100" dirty="0" smtClean="0">
                <a:solidFill>
                  <a:srgbClr val="FFFFFF"/>
                </a:solidFill>
                <a:cs typeface="Times New Roman" pitchFamily="18" charset="0"/>
              </a:rPr>
              <a:t>are tormented. </a:t>
            </a:r>
            <a:r>
              <a:rPr lang="en-US" sz="2100" b="1" baseline="30000" dirty="0" smtClean="0">
                <a:solidFill>
                  <a:srgbClr val="FFFFFF"/>
                </a:solidFill>
                <a:cs typeface="Times New Roman" pitchFamily="18" charset="0"/>
              </a:rPr>
              <a:t>26</a:t>
            </a:r>
            <a:r>
              <a:rPr lang="en-US" sz="2100" b="1" baseline="30000" dirty="0">
                <a:solidFill>
                  <a:srgbClr val="FFFFFF"/>
                </a:solidFill>
                <a:cs typeface="Times New Roman" pitchFamily="18" charset="0"/>
              </a:rPr>
              <a:t> </a:t>
            </a:r>
            <a:r>
              <a:rPr lang="en-US" sz="2100" dirty="0">
                <a:solidFill>
                  <a:srgbClr val="FFFFFF"/>
                </a:solidFill>
                <a:cs typeface="Times New Roman" pitchFamily="18" charset="0"/>
              </a:rPr>
              <a:t>And besides all this, between us and you there is a great gulf fixed, so that those who want to pass from here to you cannot, nor can those from there pass to us</a:t>
            </a:r>
            <a:r>
              <a:rPr lang="en-US" sz="2100" dirty="0" smtClean="0">
                <a:solidFill>
                  <a:srgbClr val="FFFFFF"/>
                </a:solidFill>
                <a:cs typeface="Times New Roman" pitchFamily="18" charset="0"/>
              </a:rPr>
              <a:t>.’ </a:t>
            </a:r>
            <a:r>
              <a:rPr lang="en-US" sz="2100" b="1" baseline="30000" dirty="0" smtClean="0">
                <a:solidFill>
                  <a:srgbClr val="FFFFFF"/>
                </a:solidFill>
                <a:cs typeface="Times New Roman" pitchFamily="18" charset="0"/>
              </a:rPr>
              <a:t>27 </a:t>
            </a:r>
            <a:r>
              <a:rPr lang="en-US" sz="2100" dirty="0" smtClean="0">
                <a:solidFill>
                  <a:srgbClr val="FFFFFF"/>
                </a:solidFill>
                <a:cs typeface="Times New Roman" pitchFamily="18" charset="0"/>
              </a:rPr>
              <a:t>“Then </a:t>
            </a:r>
            <a:r>
              <a:rPr lang="en-US" sz="2100" dirty="0">
                <a:solidFill>
                  <a:srgbClr val="FFFFFF"/>
                </a:solidFill>
                <a:cs typeface="Times New Roman" pitchFamily="18" charset="0"/>
              </a:rPr>
              <a:t>he said, ‘I beg you therefore, father, that you would send him to </a:t>
            </a:r>
            <a:r>
              <a:rPr lang="en-US" sz="2100" dirty="0" smtClean="0">
                <a:solidFill>
                  <a:srgbClr val="FFFFFF"/>
                </a:solidFill>
                <a:cs typeface="Times New Roman" pitchFamily="18" charset="0"/>
              </a:rPr>
              <a:t>my father’s house</a:t>
            </a:r>
            <a:r>
              <a:rPr lang="en-US" sz="2100" dirty="0">
                <a:solidFill>
                  <a:srgbClr val="FFFFFF"/>
                </a:solidFill>
                <a:cs typeface="Times New Roman" pitchFamily="18" charset="0"/>
              </a:rPr>
              <a:t>, </a:t>
            </a:r>
            <a:r>
              <a:rPr lang="en-US" sz="2100" b="1" baseline="30000" dirty="0">
                <a:solidFill>
                  <a:srgbClr val="FFFFFF"/>
                </a:solidFill>
                <a:cs typeface="Times New Roman" pitchFamily="18" charset="0"/>
              </a:rPr>
              <a:t>28 </a:t>
            </a:r>
            <a:r>
              <a:rPr lang="en-US" sz="2100" dirty="0">
                <a:solidFill>
                  <a:srgbClr val="FFFFFF"/>
                </a:solidFill>
                <a:cs typeface="Times New Roman" pitchFamily="18" charset="0"/>
              </a:rPr>
              <a:t>for I have five brothers, that he may testify to them, lest they also come to this place of torment.’</a:t>
            </a:r>
            <a:r>
              <a:rPr lang="en-US" sz="2100" b="1" baseline="30000" dirty="0">
                <a:solidFill>
                  <a:srgbClr val="FFFFFF"/>
                </a:solidFill>
                <a:cs typeface="Times New Roman" pitchFamily="18" charset="0"/>
              </a:rPr>
              <a:t>29 </a:t>
            </a:r>
            <a:r>
              <a:rPr lang="en-US" sz="2100" dirty="0">
                <a:solidFill>
                  <a:srgbClr val="FFFFFF"/>
                </a:solidFill>
                <a:cs typeface="Times New Roman" pitchFamily="18" charset="0"/>
              </a:rPr>
              <a:t>Abraham said to him, ‘They have Moses and the prophets; let them hear them.’ </a:t>
            </a:r>
            <a:r>
              <a:rPr lang="en-US" sz="2100" b="1" baseline="30000" dirty="0">
                <a:solidFill>
                  <a:srgbClr val="FFFFFF"/>
                </a:solidFill>
                <a:cs typeface="Times New Roman" pitchFamily="18" charset="0"/>
              </a:rPr>
              <a:t>30 </a:t>
            </a:r>
            <a:r>
              <a:rPr lang="en-US" sz="2100" dirty="0">
                <a:solidFill>
                  <a:srgbClr val="FFFFFF"/>
                </a:solidFill>
                <a:cs typeface="Times New Roman" pitchFamily="18" charset="0"/>
              </a:rPr>
              <a:t>And he said, ‘No, father Abraham; but if one goes to them from the dead, they will repent.’ </a:t>
            </a:r>
            <a:r>
              <a:rPr lang="en-US" sz="2100" b="1" baseline="30000" dirty="0">
                <a:solidFill>
                  <a:srgbClr val="FFFFFF"/>
                </a:solidFill>
                <a:cs typeface="Times New Roman" pitchFamily="18" charset="0"/>
              </a:rPr>
              <a:t>31 </a:t>
            </a:r>
            <a:r>
              <a:rPr lang="en-US" sz="2100" dirty="0">
                <a:solidFill>
                  <a:srgbClr val="FFFFFF"/>
                </a:solidFill>
                <a:cs typeface="Times New Roman" pitchFamily="18" charset="0"/>
              </a:rPr>
              <a:t>But he said to him, ‘If they do not hear Moses and the prophets, neither will they be persuaded though one rise from the dead</a:t>
            </a:r>
            <a:r>
              <a:rPr lang="en-US" sz="2100" dirty="0" smtClean="0">
                <a:solidFill>
                  <a:srgbClr val="FFFFFF"/>
                </a:solidFill>
                <a:cs typeface="Times New Roman" pitchFamily="18" charset="0"/>
              </a:rPr>
              <a:t>.’”</a:t>
            </a:r>
            <a:endParaRPr lang="en-US" sz="2100" dirty="0">
              <a:solidFill>
                <a:srgbClr val="FFFFFF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69569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val 2"/>
          <p:cNvSpPr>
            <a:spLocks noChangeArrowheads="1"/>
          </p:cNvSpPr>
          <p:nvPr/>
        </p:nvSpPr>
        <p:spPr bwMode="auto">
          <a:xfrm>
            <a:off x="317500" y="2222500"/>
            <a:ext cx="2330450" cy="2330450"/>
          </a:xfrm>
          <a:prstGeom prst="ellipse">
            <a:avLst/>
          </a:prstGeom>
          <a:solidFill>
            <a:srgbClr val="00FF0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000" b="1" dirty="0">
                <a:solidFill>
                  <a:srgbClr val="000099"/>
                </a:solidFill>
                <a:latin typeface="+mj-lt"/>
                <a:cs typeface="Times New Roman" pitchFamily="18" charset="0"/>
              </a:rPr>
              <a:t>Lazarus</a:t>
            </a:r>
          </a:p>
          <a:p>
            <a:pPr algn="ctr">
              <a:defRPr/>
            </a:pPr>
            <a:endParaRPr lang="en-US" b="1" dirty="0">
              <a:solidFill>
                <a:srgbClr val="000099"/>
              </a:solidFill>
              <a:latin typeface="+mj-lt"/>
              <a:cs typeface="Times New Roman" pitchFamily="18" charset="0"/>
            </a:endParaRPr>
          </a:p>
          <a:p>
            <a:pPr algn="ctr">
              <a:defRPr/>
            </a:pPr>
            <a:r>
              <a:rPr lang="en-US" sz="3000" b="1" dirty="0">
                <a:solidFill>
                  <a:srgbClr val="000099"/>
                </a:solidFill>
                <a:latin typeface="+mj-lt"/>
                <a:cs typeface="Times New Roman" pitchFamily="18" charset="0"/>
              </a:rPr>
              <a:t>Rich Man</a:t>
            </a:r>
          </a:p>
        </p:txBody>
      </p:sp>
      <p:sp>
        <p:nvSpPr>
          <p:cNvPr id="4099" name="Oval 3"/>
          <p:cNvSpPr>
            <a:spLocks noChangeArrowheads="1"/>
          </p:cNvSpPr>
          <p:nvPr/>
        </p:nvSpPr>
        <p:spPr bwMode="auto">
          <a:xfrm>
            <a:off x="3276600" y="762000"/>
            <a:ext cx="5276850" cy="52768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cs typeface="Times New Roman" pitchFamily="18" charset="0"/>
            </a:endParaRP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3352800" y="28956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cs typeface="Times New Roman" pitchFamily="18" charset="0"/>
            </a:endParaRP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3352800" y="4114800"/>
            <a:ext cx="510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cs typeface="Times New Roman" pitchFamily="18" charset="0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505200" y="3200400"/>
            <a:ext cx="487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Times New Roman" pitchFamily="18" charset="0"/>
              </a:rPr>
              <a:t>GREAT GULF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4495800" y="1143000"/>
            <a:ext cx="32766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000099"/>
                </a:solidFill>
                <a:latin typeface="+mj-lt"/>
                <a:cs typeface="Times New Roman" pitchFamily="18" charset="0"/>
              </a:rPr>
              <a:t>Abraham’s bosom </a:t>
            </a:r>
            <a:r>
              <a:rPr lang="en-US" sz="3200" b="1" dirty="0">
                <a:latin typeface="+mj-lt"/>
                <a:cs typeface="Times New Roman" pitchFamily="18" charset="0"/>
              </a:rPr>
              <a:t>(Paradise)</a:t>
            </a:r>
          </a:p>
        </p:txBody>
      </p:sp>
      <p:pic>
        <p:nvPicPr>
          <p:cNvPr id="4112" name="Picture 16" descr="flam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419600"/>
            <a:ext cx="1828800" cy="13430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4419600" y="4191000"/>
            <a:ext cx="3048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Torments</a:t>
            </a:r>
          </a:p>
        </p:txBody>
      </p:sp>
      <p:sp>
        <p:nvSpPr>
          <p:cNvPr id="4110" name="AutoShape 14"/>
          <p:cNvSpPr>
            <a:spLocks noChangeArrowheads="1"/>
          </p:cNvSpPr>
          <p:nvPr/>
        </p:nvSpPr>
        <p:spPr bwMode="auto">
          <a:xfrm rot="-1190710">
            <a:off x="1143000" y="1447800"/>
            <a:ext cx="3584575" cy="990600"/>
          </a:xfrm>
          <a:prstGeom prst="rightArrow">
            <a:avLst>
              <a:gd name="adj1" fmla="val 50000"/>
              <a:gd name="adj2" fmla="val 90465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/>
            <a:r>
              <a:rPr lang="en-US" sz="2800" b="1" dirty="0">
                <a:latin typeface="+mj-lt"/>
                <a:cs typeface="Times New Roman" pitchFamily="18" charset="0"/>
              </a:rPr>
              <a:t>Carried by angels</a:t>
            </a:r>
          </a:p>
        </p:txBody>
      </p:sp>
      <p:sp>
        <p:nvSpPr>
          <p:cNvPr id="4111" name="AutoShape 15"/>
          <p:cNvSpPr>
            <a:spLocks noChangeArrowheads="1"/>
          </p:cNvSpPr>
          <p:nvPr/>
        </p:nvSpPr>
        <p:spPr bwMode="auto">
          <a:xfrm rot="674501">
            <a:off x="1270000" y="4176713"/>
            <a:ext cx="3468688" cy="935037"/>
          </a:xfrm>
          <a:prstGeom prst="rightArrow">
            <a:avLst>
              <a:gd name="adj1" fmla="val 50000"/>
              <a:gd name="adj2" fmla="val 82729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/>
            <a:r>
              <a:rPr lang="en-US" sz="2800" b="1" dirty="0">
                <a:latin typeface="+mj-lt"/>
                <a:cs typeface="Times New Roman" pitchFamily="18" charset="0"/>
              </a:rPr>
              <a:t>Died</a:t>
            </a:r>
          </a:p>
        </p:txBody>
      </p:sp>
      <p:sp>
        <p:nvSpPr>
          <p:cNvPr id="2060" name="WordArt 18"/>
          <p:cNvSpPr>
            <a:spLocks noChangeArrowheads="1" noChangeShapeType="1" noTextEdit="1"/>
          </p:cNvSpPr>
          <p:nvPr/>
        </p:nvSpPr>
        <p:spPr bwMode="auto">
          <a:xfrm>
            <a:off x="381000" y="5791200"/>
            <a:ext cx="3657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+mj-lt"/>
                <a:cs typeface="Times New Roman" pitchFamily="18" charset="0"/>
              </a:rPr>
              <a:t>Luke 16:19-31</a:t>
            </a:r>
          </a:p>
        </p:txBody>
      </p:sp>
      <p:sp>
        <p:nvSpPr>
          <p:cNvPr id="2061" name="Text Box 19"/>
          <p:cNvSpPr txBox="1">
            <a:spLocks noChangeArrowheads="1"/>
          </p:cNvSpPr>
          <p:nvPr/>
        </p:nvSpPr>
        <p:spPr bwMode="auto">
          <a:xfrm>
            <a:off x="7543800" y="6581001"/>
            <a:ext cx="16002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 smtClean="0">
                <a:solidFill>
                  <a:schemeClr val="bg1"/>
                </a:solidFill>
                <a:cs typeface="Times New Roman" pitchFamily="18" charset="0"/>
              </a:rPr>
              <a:t>Chart from Joe Price</a:t>
            </a:r>
            <a:endParaRPr lang="en-US" sz="1200" dirty="0">
              <a:solidFill>
                <a:schemeClr val="bg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 autoUpdateAnimBg="0"/>
      <p:bldP spid="4100" grpId="0" animBg="1"/>
      <p:bldP spid="4102" grpId="0" animBg="1"/>
      <p:bldP spid="4103" grpId="0" autoUpdateAnimBg="0"/>
      <p:bldP spid="4104" grpId="0" autoUpdateAnimBg="0"/>
      <p:bldP spid="4105" grpId="0" autoUpdateAnimBg="0"/>
      <p:bldP spid="4110" grpId="0" animBg="1" autoUpdateAnimBg="0"/>
      <p:bldP spid="4111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1" name="AutoShape 17"/>
          <p:cNvSpPr>
            <a:spLocks noChangeArrowheads="1"/>
          </p:cNvSpPr>
          <p:nvPr/>
        </p:nvSpPr>
        <p:spPr bwMode="auto">
          <a:xfrm rot="18854538">
            <a:off x="5295104" y="2336600"/>
            <a:ext cx="1897003" cy="631825"/>
          </a:xfrm>
          <a:prstGeom prst="rightArrow">
            <a:avLst>
              <a:gd name="adj1" fmla="val 50000"/>
              <a:gd name="adj2" fmla="val 6331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/>
            <a:endParaRPr lang="en-US" sz="2800" b="1" dirty="0">
              <a:cs typeface="Times New Roman" pitchFamily="18" charset="0"/>
            </a:endParaRPr>
          </a:p>
        </p:txBody>
      </p:sp>
      <p:sp>
        <p:nvSpPr>
          <p:cNvPr id="6162" name="AutoShape 18"/>
          <p:cNvSpPr>
            <a:spLocks noChangeArrowheads="1"/>
          </p:cNvSpPr>
          <p:nvPr/>
        </p:nvSpPr>
        <p:spPr bwMode="auto">
          <a:xfrm rot="2629393">
            <a:off x="5357856" y="3953365"/>
            <a:ext cx="1888594" cy="631825"/>
          </a:xfrm>
          <a:prstGeom prst="rightArrow">
            <a:avLst>
              <a:gd name="adj1" fmla="val 50000"/>
              <a:gd name="adj2" fmla="val 6331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/>
            <a:endParaRPr lang="en-US" sz="2800" b="1" dirty="0"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8052" y="2390040"/>
            <a:ext cx="1540418" cy="2181960"/>
          </a:xfrm>
          <a:prstGeom prst="rect">
            <a:avLst/>
          </a:prstGeom>
        </p:spPr>
      </p:pic>
      <p:sp>
        <p:nvSpPr>
          <p:cNvPr id="3074" name="Oval 3"/>
          <p:cNvSpPr>
            <a:spLocks noChangeArrowheads="1"/>
          </p:cNvSpPr>
          <p:nvPr/>
        </p:nvSpPr>
        <p:spPr bwMode="auto">
          <a:xfrm>
            <a:off x="304800" y="1752600"/>
            <a:ext cx="3238500" cy="32385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cs typeface="Times New Roman" pitchFamily="18" charset="0"/>
            </a:endParaRPr>
          </a:p>
        </p:txBody>
      </p:sp>
      <p:sp>
        <p:nvSpPr>
          <p:cNvPr id="3075" name="Line 4"/>
          <p:cNvSpPr>
            <a:spLocks noChangeShapeType="1"/>
          </p:cNvSpPr>
          <p:nvPr/>
        </p:nvSpPr>
        <p:spPr bwMode="auto">
          <a:xfrm>
            <a:off x="381000" y="31242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cs typeface="Times New Roman" pitchFamily="18" charset="0"/>
            </a:endParaRPr>
          </a:p>
        </p:txBody>
      </p:sp>
      <p:sp>
        <p:nvSpPr>
          <p:cNvPr id="3076" name="Line 5"/>
          <p:cNvSpPr>
            <a:spLocks noChangeShapeType="1"/>
          </p:cNvSpPr>
          <p:nvPr/>
        </p:nvSpPr>
        <p:spPr bwMode="auto">
          <a:xfrm>
            <a:off x="381000" y="37338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cs typeface="Times New Roman" pitchFamily="18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09600" y="3200400"/>
            <a:ext cx="259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GREAT GULF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685800" y="2057400"/>
            <a:ext cx="2514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Abraham’s bosom</a:t>
            </a:r>
          </a:p>
        </p:txBody>
      </p:sp>
      <p:pic>
        <p:nvPicPr>
          <p:cNvPr id="3079" name="Picture 8" descr="flam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886200"/>
            <a:ext cx="1022350" cy="9144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838200" y="3810000"/>
            <a:ext cx="2133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Torments</a:t>
            </a:r>
          </a:p>
        </p:txBody>
      </p:sp>
      <p:sp>
        <p:nvSpPr>
          <p:cNvPr id="6157" name="AutoShape 13"/>
          <p:cNvSpPr>
            <a:spLocks noChangeArrowheads="1"/>
          </p:cNvSpPr>
          <p:nvPr/>
        </p:nvSpPr>
        <p:spPr bwMode="auto">
          <a:xfrm rot="981466">
            <a:off x="3124200" y="2514600"/>
            <a:ext cx="1143000" cy="685800"/>
          </a:xfrm>
          <a:prstGeom prst="rightArrow">
            <a:avLst>
              <a:gd name="adj1" fmla="val 50000"/>
              <a:gd name="adj2" fmla="val 41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cs typeface="Times New Roman" pitchFamily="18" charset="0"/>
              </a:rPr>
              <a:t>R</a:t>
            </a:r>
          </a:p>
        </p:txBody>
      </p:sp>
      <p:sp>
        <p:nvSpPr>
          <p:cNvPr id="6158" name="AutoShape 14"/>
          <p:cNvSpPr>
            <a:spLocks noChangeArrowheads="1"/>
          </p:cNvSpPr>
          <p:nvPr/>
        </p:nvSpPr>
        <p:spPr bwMode="auto">
          <a:xfrm rot="-853232">
            <a:off x="3047550" y="3730203"/>
            <a:ext cx="1172285" cy="685800"/>
          </a:xfrm>
          <a:prstGeom prst="rightArrow">
            <a:avLst>
              <a:gd name="adj1" fmla="val 50000"/>
              <a:gd name="adj2" fmla="val 41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cs typeface="Times New Roman" pitchFamily="18" charset="0"/>
              </a:rPr>
              <a:t>R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5638800" y="914400"/>
            <a:ext cx="35052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6000" b="1" dirty="0">
                <a:solidFill>
                  <a:srgbClr val="FFCC00"/>
                </a:solidFill>
                <a:latin typeface="+mj-lt"/>
                <a:cs typeface="Times New Roman" pitchFamily="18" charset="0"/>
              </a:rPr>
              <a:t>Heaven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6248400" y="4876800"/>
            <a:ext cx="2895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6000" b="1" dirty="0">
                <a:solidFill>
                  <a:srgbClr val="FFCC00"/>
                </a:solidFill>
                <a:latin typeface="+mj-lt"/>
                <a:cs typeface="Times New Roman" pitchFamily="18" charset="0"/>
              </a:rPr>
              <a:t>Hell</a:t>
            </a:r>
          </a:p>
        </p:txBody>
      </p:sp>
      <p:sp>
        <p:nvSpPr>
          <p:cNvPr id="3088" name="Text Box 21"/>
          <p:cNvSpPr txBox="1">
            <a:spLocks noChangeArrowheads="1"/>
          </p:cNvSpPr>
          <p:nvPr/>
        </p:nvSpPr>
        <p:spPr bwMode="auto">
          <a:xfrm>
            <a:off x="7543800" y="6581001"/>
            <a:ext cx="16002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 smtClean="0">
                <a:solidFill>
                  <a:schemeClr val="bg1"/>
                </a:solidFill>
                <a:cs typeface="Times New Roman" pitchFamily="18" charset="0"/>
              </a:rPr>
              <a:t>Chart from Joe Price</a:t>
            </a:r>
            <a:endParaRPr lang="en-US" sz="1200" dirty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3505200" y="4572000"/>
            <a:ext cx="2895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cs typeface="Times New Roman" pitchFamily="18" charset="0"/>
              </a:rPr>
              <a:t>Judgment</a:t>
            </a:r>
          </a:p>
        </p:txBody>
      </p:sp>
      <p:sp>
        <p:nvSpPr>
          <p:cNvPr id="3090" name="Text Box 23"/>
          <p:cNvSpPr txBox="1">
            <a:spLocks noChangeArrowheads="1"/>
          </p:cNvSpPr>
          <p:nvPr/>
        </p:nvSpPr>
        <p:spPr bwMode="auto">
          <a:xfrm>
            <a:off x="685800" y="990600"/>
            <a:ext cx="2590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HADES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1" grpId="0" animBg="1" autoUpdateAnimBg="0"/>
      <p:bldP spid="6162" grpId="0" animBg="1" autoUpdateAnimBg="0"/>
      <p:bldP spid="6157" grpId="0" animBg="1"/>
      <p:bldP spid="6158" grpId="0" animBg="1"/>
      <p:bldP spid="6163" grpId="0" autoUpdateAnimBg="0"/>
      <p:bldP spid="6164" grpId="0" autoUpdateAnimBg="0"/>
      <p:bldP spid="616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76656" y="4224076"/>
            <a:ext cx="4667344" cy="225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5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He Learned Them Too Late!</a:t>
            </a:r>
            <a:endParaRPr lang="en-US" sz="5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6656" y="457200"/>
            <a:ext cx="4667344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5400" b="1" dirty="0" smtClean="0">
                <a:solidFill>
                  <a:srgbClr val="FFFF00"/>
                </a:solidFill>
              </a:rPr>
              <a:t>This Rich Man Learned Some Things After His Death…</a:t>
            </a:r>
            <a:endParaRPr lang="en-US" sz="5400" b="1" dirty="0">
              <a:solidFill>
                <a:srgbClr val="FFFF00"/>
              </a:solidFill>
            </a:endParaRP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791464"/>
            <a:ext cx="4400456" cy="5837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738943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The Finality of Death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33800" y="1447800"/>
            <a:ext cx="5486400" cy="5410200"/>
          </a:xfrm>
        </p:spPr>
        <p:txBody>
          <a:bodyPr/>
          <a:lstStyle/>
          <a:p>
            <a:pPr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The rich man learn need to obey in life…. </a:t>
            </a:r>
            <a:r>
              <a:rPr lang="en-US" dirty="0">
                <a:solidFill>
                  <a:srgbClr val="FFFFFF"/>
                </a:solidFill>
              </a:rPr>
              <a:t>b</a:t>
            </a:r>
            <a:r>
              <a:rPr lang="en-US" dirty="0" smtClean="0">
                <a:solidFill>
                  <a:srgbClr val="FFFFFF"/>
                </a:solidFill>
              </a:rPr>
              <a:t>ut too late</a:t>
            </a: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Death fixes our eternal fate</a:t>
            </a:r>
          </a:p>
          <a:p>
            <a:pPr lvl="1">
              <a:buClr>
                <a:srgbClr val="CCFFFF"/>
              </a:buClr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</a:rPr>
              <a:t>Hebrew 9:27</a:t>
            </a:r>
          </a:p>
          <a:p>
            <a:pPr lvl="1">
              <a:buClr>
                <a:srgbClr val="CCFFFF"/>
              </a:buClr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</a:rPr>
              <a:t>Ecclesiastes 9:11</a:t>
            </a: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2</a:t>
            </a:r>
            <a:r>
              <a:rPr lang="en-US" baseline="30000" dirty="0" smtClean="0">
                <a:solidFill>
                  <a:srgbClr val="FFFFFF"/>
                </a:solidFill>
              </a:rPr>
              <a:t>nd</a:t>
            </a:r>
            <a:r>
              <a:rPr lang="en-US" dirty="0" smtClean="0">
                <a:solidFill>
                  <a:srgbClr val="FFFFFF"/>
                </a:solidFill>
              </a:rPr>
              <a:t> chance doctrines are false</a:t>
            </a:r>
            <a:endParaRPr lang="en-US" dirty="0">
              <a:solidFill>
                <a:srgbClr val="FFFFFF"/>
              </a:solidFill>
            </a:endParaRPr>
          </a:p>
          <a:p>
            <a:pPr lvl="1">
              <a:buClr>
                <a:srgbClr val="CCFFFF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FFFF66"/>
                </a:solidFill>
              </a:rPr>
              <a:t>Catholic purgatory</a:t>
            </a:r>
          </a:p>
          <a:p>
            <a:pPr lvl="1">
              <a:buClr>
                <a:srgbClr val="CCFFFF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FFFF66"/>
                </a:solidFill>
              </a:rPr>
              <a:t>Mormonism’s works for dead</a:t>
            </a:r>
          </a:p>
          <a:p>
            <a:pPr lvl="1">
              <a:buClr>
                <a:srgbClr val="CCFFFF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FFFF66"/>
                </a:solidFill>
              </a:rPr>
              <a:t>Hindu reincarnation</a:t>
            </a:r>
            <a:endParaRPr lang="en-US" dirty="0">
              <a:solidFill>
                <a:srgbClr val="FFCC00"/>
              </a:solidFill>
            </a:endParaRP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Stresses present responsibility</a:t>
            </a: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1600200"/>
            <a:ext cx="3581400" cy="4751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015370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The Folly of Materialism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0" y="1447800"/>
            <a:ext cx="5410200" cy="5410200"/>
          </a:xfrm>
        </p:spPr>
        <p:txBody>
          <a:bodyPr/>
          <a:lstStyle/>
          <a:p>
            <a:pPr>
              <a:buClr>
                <a:srgbClr val="FFFF00"/>
              </a:buClr>
            </a:pPr>
            <a:r>
              <a:rPr lang="en-US" dirty="0">
                <a:solidFill>
                  <a:srgbClr val="FFFFFF"/>
                </a:solidFill>
              </a:rPr>
              <a:t>R</a:t>
            </a:r>
            <a:r>
              <a:rPr lang="en-US" dirty="0" smtClean="0">
                <a:solidFill>
                  <a:srgbClr val="FFFFFF"/>
                </a:solidFill>
              </a:rPr>
              <a:t>ich man learned his wealth was fleeting…. </a:t>
            </a:r>
            <a:r>
              <a:rPr lang="en-US" dirty="0">
                <a:solidFill>
                  <a:srgbClr val="FFFFFF"/>
                </a:solidFill>
              </a:rPr>
              <a:t>b</a:t>
            </a:r>
            <a:r>
              <a:rPr lang="en-US" dirty="0" smtClean="0">
                <a:solidFill>
                  <a:srgbClr val="FFFFFF"/>
                </a:solidFill>
              </a:rPr>
              <a:t>ut too late</a:t>
            </a: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Vanity of earthly priorities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</a:rPr>
              <a:t>Proverbs 23:5</a:t>
            </a:r>
            <a:r>
              <a:rPr lang="en-US" dirty="0" smtClean="0">
                <a:solidFill>
                  <a:srgbClr val="FFFFFF"/>
                </a:solidFill>
              </a:rPr>
              <a:t>; </a:t>
            </a:r>
            <a:r>
              <a:rPr lang="en-US" b="1" i="1" dirty="0" smtClean="0">
                <a:solidFill>
                  <a:srgbClr val="FFFF66"/>
                </a:solidFill>
              </a:rPr>
              <a:t>27:24</a:t>
            </a: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Proper view of earthly wealth</a:t>
            </a:r>
            <a:endParaRPr lang="en-US" dirty="0">
              <a:solidFill>
                <a:srgbClr val="FFFFFF"/>
              </a:solidFill>
            </a:endParaRPr>
          </a:p>
          <a:p>
            <a:pPr lvl="1">
              <a:buClr>
                <a:srgbClr val="66FFFF"/>
              </a:buClr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</a:rPr>
              <a:t>1 Timothy 6:9-10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</a:rPr>
              <a:t>Matthew 19:23-24</a:t>
            </a:r>
            <a:r>
              <a:rPr lang="en-US" dirty="0" smtClean="0">
                <a:solidFill>
                  <a:srgbClr val="FFFFFF"/>
                </a:solidFill>
              </a:rPr>
              <a:t>;</a:t>
            </a:r>
            <a:r>
              <a:rPr lang="en-US" b="1" i="1" dirty="0" smtClean="0">
                <a:solidFill>
                  <a:srgbClr val="FFFF66"/>
                </a:solidFill>
              </a:rPr>
              <a:t> 6:19-21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</a:rPr>
              <a:t>1 Timothy 6:17-19</a:t>
            </a:r>
            <a:endParaRPr lang="en-US" b="1" i="1" dirty="0">
              <a:solidFill>
                <a:srgbClr val="FFFF66"/>
              </a:solidFill>
            </a:endParaRP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Wealth tends to breed pride rather than trust in God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1600200"/>
            <a:ext cx="3581400" cy="4751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926692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The Urgency of Evangelism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657600" y="1447800"/>
            <a:ext cx="5486400" cy="5410200"/>
          </a:xfrm>
        </p:spPr>
        <p:txBody>
          <a:bodyPr/>
          <a:lstStyle/>
          <a:p>
            <a:pPr>
              <a:buClr>
                <a:srgbClr val="FFFF00"/>
              </a:buClr>
            </a:pPr>
            <a:r>
              <a:rPr lang="en-US" dirty="0">
                <a:solidFill>
                  <a:srgbClr val="FFFFFF"/>
                </a:solidFill>
              </a:rPr>
              <a:t>R</a:t>
            </a:r>
            <a:r>
              <a:rPr lang="en-US" dirty="0" smtClean="0">
                <a:solidFill>
                  <a:srgbClr val="FFFFFF"/>
                </a:solidFill>
              </a:rPr>
              <a:t>ich man learned urgency of teaching others…. </a:t>
            </a:r>
            <a:r>
              <a:rPr lang="en-US" dirty="0">
                <a:solidFill>
                  <a:srgbClr val="FFFFFF"/>
                </a:solidFill>
              </a:rPr>
              <a:t>b</a:t>
            </a:r>
            <a:r>
              <a:rPr lang="en-US" dirty="0" smtClean="0">
                <a:solidFill>
                  <a:srgbClr val="FFFFFF"/>
                </a:solidFill>
              </a:rPr>
              <a:t>ut too late</a:t>
            </a: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Many today are like him – no understanding of its urgency</a:t>
            </a: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Destiny of sinners should spur us to bring them to salvation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</a:rPr>
              <a:t>2 Corinthians 5:11, 14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</a:rPr>
              <a:t>Romans 10:1</a:t>
            </a:r>
            <a:r>
              <a:rPr lang="en-US" dirty="0" smtClean="0">
                <a:solidFill>
                  <a:srgbClr val="FFFFFF"/>
                </a:solidFill>
              </a:rPr>
              <a:t>;</a:t>
            </a:r>
            <a:r>
              <a:rPr lang="en-US" b="1" i="1" dirty="0" smtClean="0">
                <a:solidFill>
                  <a:srgbClr val="FFFF66"/>
                </a:solidFill>
              </a:rPr>
              <a:t> 11:14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</a:rPr>
              <a:t>1 Corinthians 9:19-22</a:t>
            </a:r>
            <a:endParaRPr lang="en-US" dirty="0">
              <a:solidFill>
                <a:srgbClr val="FFFFFF"/>
              </a:solidFill>
            </a:endParaRP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Do we really love lost souls?</a:t>
            </a:r>
            <a:endParaRPr lang="en-US" dirty="0">
              <a:solidFill>
                <a:srgbClr val="FFFFFF"/>
              </a:solidFill>
            </a:endParaRPr>
          </a:p>
          <a:p>
            <a:pPr lvl="1">
              <a:buClr>
                <a:srgbClr val="66FFFF"/>
              </a:buClr>
              <a:buFont typeface="Wingdings" pitchFamily="2" charset="2"/>
              <a:buChar char="§"/>
            </a:pPr>
            <a:endParaRPr lang="en-US" b="1" i="1" dirty="0" smtClean="0">
              <a:solidFill>
                <a:srgbClr val="FFFF66"/>
              </a:solidFill>
            </a:endParaRP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1600200"/>
            <a:ext cx="3581400" cy="4751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930927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The Reality of Torment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0" y="1447800"/>
            <a:ext cx="5334000" cy="5410200"/>
          </a:xfrm>
        </p:spPr>
        <p:txBody>
          <a:bodyPr/>
          <a:lstStyle/>
          <a:p>
            <a:pPr>
              <a:buClr>
                <a:srgbClr val="FFFF00"/>
              </a:buClr>
            </a:pPr>
            <a:r>
              <a:rPr lang="en-US" dirty="0">
                <a:solidFill>
                  <a:srgbClr val="FFFFFF"/>
                </a:solidFill>
              </a:rPr>
              <a:t>R</a:t>
            </a:r>
            <a:r>
              <a:rPr lang="en-US" dirty="0" smtClean="0">
                <a:solidFill>
                  <a:srgbClr val="FFFFFF"/>
                </a:solidFill>
              </a:rPr>
              <a:t>ich man not focused on the </a:t>
            </a:r>
            <a:r>
              <a:rPr lang="en-US" dirty="0">
                <a:solidFill>
                  <a:srgbClr val="FFFFFF"/>
                </a:solidFill>
              </a:rPr>
              <a:t>J</a:t>
            </a:r>
            <a:r>
              <a:rPr lang="en-US" dirty="0" smtClean="0">
                <a:solidFill>
                  <a:srgbClr val="FFFFFF"/>
                </a:solidFill>
              </a:rPr>
              <a:t>udgment…. until too late</a:t>
            </a: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Abraham reminded him of his former place vs. Lazarus</a:t>
            </a: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“Remember” means torment is conscious stated</a:t>
            </a: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Wicked face such torment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</a:rPr>
              <a:t>Revelation 14:11</a:t>
            </a:r>
            <a:r>
              <a:rPr lang="en-US" dirty="0" smtClean="0">
                <a:solidFill>
                  <a:srgbClr val="FFFFFF"/>
                </a:solidFill>
              </a:rPr>
              <a:t>; </a:t>
            </a:r>
            <a:r>
              <a:rPr lang="en-US" b="1" i="1" dirty="0" smtClean="0">
                <a:solidFill>
                  <a:srgbClr val="FFFF66"/>
                </a:solidFill>
              </a:rPr>
              <a:t>20:14-15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</a:rPr>
              <a:t>Matthew 25:41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</a:rPr>
              <a:t>2 Thessalonians 1:7-9 </a:t>
            </a: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1600200"/>
            <a:ext cx="3581400" cy="4751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392932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1605</TotalTime>
  <Words>259</Words>
  <Application>Microsoft Office PowerPoint</Application>
  <PresentationFormat>On-screen Show (4:3)</PresentationFormat>
  <Paragraphs>63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Things a Lost Man Learned Too Late</vt:lpstr>
      <vt:lpstr>Luke 16:19-31</vt:lpstr>
      <vt:lpstr>PowerPoint Presentation</vt:lpstr>
      <vt:lpstr>PowerPoint Presentation</vt:lpstr>
      <vt:lpstr>This Rich Man Learned Some Things After His Death…</vt:lpstr>
      <vt:lpstr>The Finality of Death</vt:lpstr>
      <vt:lpstr>The Folly of Materialism</vt:lpstr>
      <vt:lpstr>The Urgency of Evangelism</vt:lpstr>
      <vt:lpstr>The Reality of Torment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R Price</dc:creator>
  <cp:lastModifiedBy>Harry</cp:lastModifiedBy>
  <cp:revision>108</cp:revision>
  <dcterms:created xsi:type="dcterms:W3CDTF">2003-06-05T19:09:35Z</dcterms:created>
  <dcterms:modified xsi:type="dcterms:W3CDTF">2013-01-20T14:07:54Z</dcterms:modified>
</cp:coreProperties>
</file>