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9" r:id="rId2"/>
    <p:sldId id="266" r:id="rId3"/>
    <p:sldId id="267" r:id="rId4"/>
    <p:sldId id="260" r:id="rId5"/>
    <p:sldId id="268" r:id="rId6"/>
    <p:sldId id="261" r:id="rId7"/>
    <p:sldId id="269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FFFF"/>
    <a:srgbClr val="FFFFFF"/>
    <a:srgbClr val="996633"/>
    <a:srgbClr val="005654"/>
    <a:srgbClr val="006666"/>
    <a:srgbClr val="66FFFF"/>
    <a:srgbClr val="00FF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3" autoAdjust="0"/>
    <p:restoredTop sz="94684" autoAdjust="0"/>
  </p:normalViewPr>
  <p:slideViewPr>
    <p:cSldViewPr>
      <p:cViewPr>
        <p:scale>
          <a:sx n="66" d="100"/>
          <a:sy n="66" d="100"/>
        </p:scale>
        <p:origin x="-876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0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0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0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410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D8B6CCA-57F6-427F-B77B-7BB0E9DB1A0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260DB-DF56-41F9-BD90-D41C84FCC83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200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E9D57-D984-4B51-8A6F-4FEA6B331C1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622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DBD35-47C6-4CB0-ABF7-9F4E39BD858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220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BFDACC-80EE-47BA-B67A-ABC0FBD2ECF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839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272ED-C725-4A4D-9FA7-A8014D7FE63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166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6ABA3B-F2B5-4273-ABBE-A97B5F73808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279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79960-8FF6-4FAF-A305-1FEF30A258E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88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5CFBB-DA74-40D5-8C55-6FE50BD86B6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948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5CD7F-CF90-4020-9D43-EFD495E0786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627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D7221-60A1-4DE3-B3E8-C19A07A582E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0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rgbClr val="005654"/>
            </a:gs>
            <a:gs pos="100000">
              <a:srgbClr val="00666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026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3075" name="Freeform 1027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76" name="Freeform 1028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77" name="Freeform 1029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78" name="Freeform 1030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79" name="Oval 1031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80" name="Oval 1032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81" name="Oval 1033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082" name="Rectangle 103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3" name="Rectangle 103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4" name="Rectangle 10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3085" name="Rectangle 10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3086" name="Rectangle 10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fld id="{A3BD9E38-54AB-405D-98BC-724077D5FE6F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981200"/>
          </a:xfrm>
          <a:effectLst/>
        </p:spPr>
        <p:txBody>
          <a:bodyPr/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Unity &amp; the</a:t>
            </a:r>
            <a:b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Mind of Christ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371600" y="2819400"/>
            <a:ext cx="6400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Philippians 2:1-11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4154775"/>
            <a:ext cx="807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baseline="30000" dirty="0">
                <a:solidFill>
                  <a:srgbClr val="CCFFFF"/>
                </a:solidFill>
              </a:rPr>
              <a:t>1 </a:t>
            </a:r>
            <a:r>
              <a:rPr lang="en-US" sz="3200" dirty="0">
                <a:solidFill>
                  <a:srgbClr val="CCFFFF"/>
                </a:solidFill>
              </a:rPr>
              <a:t>Therefore if there is any consolation in Christ, if any comfort of love, if any fellowship of the Spirit, if any affection and mercy, </a:t>
            </a:r>
            <a:r>
              <a:rPr lang="en-US" sz="3200" baseline="30000" dirty="0">
                <a:solidFill>
                  <a:srgbClr val="CCFFFF"/>
                </a:solidFill>
              </a:rPr>
              <a:t>2 </a:t>
            </a:r>
            <a:r>
              <a:rPr lang="en-US" sz="3200" dirty="0">
                <a:solidFill>
                  <a:srgbClr val="CCFFFF"/>
                </a:solidFill>
              </a:rPr>
              <a:t>fulfill my joy by being like-minded, having the </a:t>
            </a:r>
            <a:r>
              <a:rPr lang="en-US" sz="3200" dirty="0" smtClean="0">
                <a:solidFill>
                  <a:srgbClr val="CCFFFF"/>
                </a:solidFill>
              </a:rPr>
              <a:t>same love, being of </a:t>
            </a:r>
            <a:r>
              <a:rPr lang="en-US" sz="3200" dirty="0">
                <a:solidFill>
                  <a:srgbClr val="CCFFFF"/>
                </a:solidFill>
              </a:rPr>
              <a:t>one accord, of one mind.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75"/>
            <a:ext cx="9144000" cy="1139825"/>
          </a:xfrm>
          <a:effectLst/>
        </p:spPr>
        <p:txBody>
          <a:bodyPr/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Unity Is a Commonly Expressed Goal…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9" name="Oval 3"/>
          <p:cNvSpPr>
            <a:spLocks noChangeArrowheads="1"/>
          </p:cNvSpPr>
          <p:nvPr/>
        </p:nvSpPr>
        <p:spPr bwMode="auto">
          <a:xfrm>
            <a:off x="914400" y="2209800"/>
            <a:ext cx="7315200" cy="28956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sz="3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“...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being like-minded,</a:t>
            </a:r>
          </a:p>
          <a:p>
            <a:pPr algn="ctr">
              <a:lnSpc>
                <a:spcPct val="90000"/>
              </a:lnSpc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having the same love, being of</a:t>
            </a:r>
          </a:p>
          <a:p>
            <a:pPr algn="ctr">
              <a:lnSpc>
                <a:spcPct val="90000"/>
              </a:lnSpc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accord, of one mind</a:t>
            </a:r>
            <a:r>
              <a:rPr lang="en-US" sz="3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...”</a:t>
            </a:r>
            <a:endParaRPr lang="en-US" sz="3600" b="1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0" y="5334000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How Do We Attain It?</a:t>
            </a:r>
            <a:endParaRPr lang="en-US" sz="5400" b="1" dirty="0">
              <a:solidFill>
                <a:srgbClr val="CC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52400" y="1023878"/>
            <a:ext cx="88392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600" b="1" baseline="30000" dirty="0" smtClean="0"/>
              <a:t>3</a:t>
            </a:r>
            <a:r>
              <a:rPr lang="en-US" sz="3600" b="1" baseline="30000" dirty="0"/>
              <a:t> </a:t>
            </a:r>
            <a:r>
              <a:rPr lang="en-US" sz="3600" dirty="0"/>
              <a:t>Let nothing be done through selfish ambition or conceit, but in lowliness of mind let each esteem others better than himself</a:t>
            </a:r>
            <a:r>
              <a:rPr lang="en-US" sz="3600" dirty="0" smtClean="0"/>
              <a:t>. </a:t>
            </a:r>
            <a:r>
              <a:rPr lang="en-US" sz="3600" dirty="0"/>
              <a:t> </a:t>
            </a:r>
            <a:r>
              <a:rPr lang="en-US" sz="3600" b="1" baseline="30000" dirty="0"/>
              <a:t>4 </a:t>
            </a:r>
            <a:r>
              <a:rPr lang="en-US" sz="3600" dirty="0"/>
              <a:t>Let each of you look out not only for his own interests, but also for the interests of </a:t>
            </a:r>
            <a:r>
              <a:rPr lang="en-US" sz="3600" dirty="0" smtClean="0"/>
              <a:t>others</a:t>
            </a:r>
            <a:r>
              <a:rPr lang="en-US" sz="3600" b="1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6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 </a:t>
            </a:r>
            <a:r>
              <a:rPr lang="en-US" sz="36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2:3-4</a:t>
            </a:r>
            <a:r>
              <a:rPr lang="en-US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39825"/>
          </a:xfrm>
          <a:effectLst/>
        </p:spPr>
        <p:txBody>
          <a:bodyPr/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Counting Others Better Than Self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839200" cy="5715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actions are divisive by their nature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Manifest desire to please self, rather than having concern for others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Such actions will not bring unity, but division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 that unify are selfless &amp;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 others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10:24, 33	</a:t>
            </a:r>
            <a:r>
              <a:rPr lang="en-US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manifest selfless action</a:t>
            </a:r>
            <a:endParaRPr lang="en-US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9:23		</a:t>
            </a:r>
            <a:r>
              <a:rPr lang="en-US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requires self-denial</a:t>
            </a:r>
            <a:endParaRPr lang="en-US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13:5		</a:t>
            </a:r>
            <a:r>
              <a:rPr lang="en-US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does not seek its own</a:t>
            </a:r>
            <a:endParaRPr lang="en-US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12:10-11	</a:t>
            </a:r>
            <a:r>
              <a:rPr lang="en-US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honor preferring one </a:t>
            </a:r>
            <a:r>
              <a:rPr lang="en-US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another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nity can only come when each one values others above self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81000" y="685800"/>
            <a:ext cx="8382000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500" b="1" baseline="30000" dirty="0" smtClean="0"/>
              <a:t>5</a:t>
            </a:r>
            <a:r>
              <a:rPr lang="en-US" sz="3500" b="1" baseline="30000" dirty="0"/>
              <a:t> </a:t>
            </a:r>
            <a:r>
              <a:rPr lang="en-US" sz="3500" dirty="0"/>
              <a:t>Let this mind be in you which was also in Christ Jesus, </a:t>
            </a:r>
            <a:r>
              <a:rPr lang="en-US" sz="3500" b="1" baseline="30000" dirty="0"/>
              <a:t>6 </a:t>
            </a:r>
            <a:r>
              <a:rPr lang="en-US" sz="3500" dirty="0"/>
              <a:t>who, being in the form of God, did not consider it robbery to be equal </a:t>
            </a:r>
            <a:r>
              <a:rPr lang="en-US" sz="3500" dirty="0" smtClean="0"/>
              <a:t>with God, </a:t>
            </a:r>
            <a:r>
              <a:rPr lang="en-US" sz="3500" b="1" baseline="30000" dirty="0" smtClean="0"/>
              <a:t>7</a:t>
            </a:r>
            <a:r>
              <a:rPr lang="en-US" sz="3500" b="1" baseline="30000" dirty="0"/>
              <a:t> </a:t>
            </a:r>
            <a:r>
              <a:rPr lang="en-US" sz="3500" dirty="0"/>
              <a:t>but made Himself of no reputation, taking the form of a bondservant, and coming in the likeness of men. </a:t>
            </a:r>
            <a:r>
              <a:rPr lang="en-US" sz="3500" b="1" baseline="30000" dirty="0"/>
              <a:t>8 </a:t>
            </a:r>
            <a:r>
              <a:rPr lang="en-US" sz="3500" dirty="0"/>
              <a:t>And being found in appearance as a man, He humbled Himself and became obedient to the point of death, even the death of the </a:t>
            </a:r>
            <a:r>
              <a:rPr lang="en-US" sz="3500" dirty="0" smtClean="0"/>
              <a:t>cross</a:t>
            </a:r>
            <a:r>
              <a:rPr lang="en-US" sz="3500" b="1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5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Phil. 2:5-8</a:t>
            </a:r>
            <a:r>
              <a:rPr lang="en-US" sz="35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3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39825"/>
          </a:xfrm>
          <a:effectLst/>
        </p:spPr>
        <p:txBody>
          <a:bodyPr/>
          <a:lstStyle/>
          <a:p>
            <a:r>
              <a:rPr lang="en-US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Taking the Form </a:t>
            </a:r>
            <a:r>
              <a:rPr lang="en-US" sz="4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a</a:t>
            </a:r>
            <a:r>
              <a:rPr lang="en-US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Servant</a:t>
            </a:r>
            <a:endParaRPr lang="en-US" sz="4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915400" cy="56388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Selfless actions come from humble attitudes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having “my way” more important than unity?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Unity requires that we first think of self properly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thoughts of self deceive one (</a:t>
            </a:r>
            <a:r>
              <a:rPr lang="en-US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6:1-3</a:t>
            </a:r>
            <a:r>
              <a:rPr lang="en-US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Humility &amp; selfless acts go together (</a:t>
            </a:r>
            <a:r>
              <a:rPr lang="en-US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Micah </a:t>
            </a:r>
            <a:r>
              <a:rPr lang="en-US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6:8</a:t>
            </a:r>
            <a:r>
              <a:rPr lang="en-US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 teaches we must think of self as servant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10:35-45</a:t>
            </a:r>
            <a:r>
              <a:rPr lang="en-US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Greatest of all is servant of all</a:t>
            </a:r>
            <a:endParaRPr lang="en-US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13:1-15</a:t>
            </a:r>
            <a:r>
              <a:rPr lang="en-US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</a:t>
            </a:r>
            <a:r>
              <a:rPr lang="en-US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served by washing feet</a:t>
            </a:r>
            <a:endParaRPr lang="en-US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10:25-37</a:t>
            </a:r>
            <a:r>
              <a:rPr lang="en-US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understand principle to </a:t>
            </a:r>
            <a:r>
              <a:rPr lang="en-US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</a:t>
            </a:r>
            <a:endParaRPr lang="en-US" dirty="0" smtClean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 of servitude from the lives of Jesus &amp; Paul are repeatedly used to urge us to be servants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57200" y="914400"/>
            <a:ext cx="83820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600" b="1" baseline="30000" dirty="0" smtClean="0"/>
              <a:t>9</a:t>
            </a:r>
            <a:r>
              <a:rPr lang="en-US" sz="3500" b="1" baseline="30000" dirty="0"/>
              <a:t> </a:t>
            </a:r>
            <a:r>
              <a:rPr lang="en-US" sz="3500" dirty="0"/>
              <a:t>Therefore God also has highly exalted Him and given Him the name which is above every name, </a:t>
            </a:r>
            <a:r>
              <a:rPr lang="en-US" sz="3500" b="1" baseline="30000" dirty="0"/>
              <a:t>10 </a:t>
            </a:r>
            <a:r>
              <a:rPr lang="en-US" sz="3500" dirty="0"/>
              <a:t>that at the name of Jesus every knee should bow, of those in heaven, and of those on earth, and of those under the earth, </a:t>
            </a:r>
            <a:r>
              <a:rPr lang="en-US" sz="3500" b="1" baseline="30000" dirty="0"/>
              <a:t>11 </a:t>
            </a:r>
            <a:r>
              <a:rPr lang="en-US" sz="3500" dirty="0"/>
              <a:t>and that every tongue should confess that Jesus Christ is Lord, to the glory of God the </a:t>
            </a:r>
            <a:r>
              <a:rPr lang="en-US" sz="3500" dirty="0" smtClean="0"/>
              <a:t>Father</a:t>
            </a:r>
            <a:r>
              <a:rPr lang="en-US" sz="3500" b="1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5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Phil. 2:9-11</a:t>
            </a:r>
            <a:r>
              <a:rPr lang="en-US" sz="35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3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  <a:effectLst/>
        </p:spPr>
        <p:txBody>
          <a:bodyPr/>
          <a:lstStyle/>
          <a:p>
            <a:r>
              <a:rPr lang="en-US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All to the Glory of God</a:t>
            </a:r>
            <a:endParaRPr lang="en-US" sz="4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991600" cy="5791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Unity not aided by one seeking his own glory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“Pride of life” not of God, but world (1 Jn. 2:16)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 pride &amp; greed bring strife (Prov. 28:25)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Godliness causes rejection of self-centered world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 teaches us to first seek the glory of God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5:13-16</a:t>
            </a:r>
            <a:r>
              <a:rPr lang="en-US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</a:t>
            </a:r>
            <a:r>
              <a:rPr lang="en-US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</a:t>
            </a:r>
            <a:r>
              <a:rPr lang="en-US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 are to glorify God</a:t>
            </a:r>
            <a:endParaRPr lang="en-US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15:5-6</a:t>
            </a:r>
            <a:r>
              <a:rPr lang="en-US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Path </a:t>
            </a:r>
            <a:r>
              <a:rPr lang="en-US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unity thru glory to God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we glorify God, He will exalt us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4:10</a:t>
            </a:r>
            <a:r>
              <a:rPr lang="en-US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humbling self, God will </a:t>
            </a:r>
            <a:r>
              <a:rPr lang="en-US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exalt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paradox of glorification is that it is achieved only after one ceases to actively pursue it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3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1066800"/>
          </a:xfrm>
          <a:effectLst/>
        </p:spPr>
        <p:txBody>
          <a:bodyPr/>
          <a:lstStyle/>
          <a:p>
            <a:r>
              <a:rPr lang="en-US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Putting the Principles into Practice</a:t>
            </a:r>
            <a:endParaRPr lang="en-US" sz="4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31875"/>
            <a:ext cx="8991600" cy="5826125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recognizing our place in world as whole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Decisions of life’s course is best approached selflessly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church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Division in churches often result of selfishness &amp; lack of concern for others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Unity is the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 of humbling self,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serving one another &amp;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glorifying God (</a:t>
            </a:r>
            <a:r>
              <a:rPr 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Phil. 2:19-22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Seeking dominion &amp; belittling others will prevent unity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family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selfish desire leads to no care for family as whole, disaster is certain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must be selfless (</a:t>
            </a:r>
            <a:r>
              <a:rPr 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5:22f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31:10f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3" autoUpdateAnimBg="0"/>
    </p:bldLst>
  </p:timing>
</p:sld>
</file>

<file path=ppt/theme/theme1.xml><?xml version="1.0" encoding="utf-8"?>
<a:theme xmlns:a="http://schemas.openxmlformats.org/drawingml/2006/main" name="Orbit">
  <a:themeElements>
    <a:clrScheme name="">
      <a:dk1>
        <a:srgbClr val="800000"/>
      </a:dk1>
      <a:lt1>
        <a:srgbClr val="FFFFFF"/>
      </a:lt1>
      <a:dk2>
        <a:srgbClr val="000000"/>
      </a:dk2>
      <a:lt2>
        <a:srgbClr val="FFFF7D"/>
      </a:lt2>
      <a:accent1>
        <a:srgbClr val="B40022"/>
      </a:accent1>
      <a:accent2>
        <a:srgbClr val="FFA1A1"/>
      </a:accent2>
      <a:accent3>
        <a:srgbClr val="AAAAAA"/>
      </a:accent3>
      <a:accent4>
        <a:srgbClr val="DADADA"/>
      </a:accent4>
      <a:accent5>
        <a:srgbClr val="D6AAAB"/>
      </a:accent5>
      <a:accent6>
        <a:srgbClr val="E79191"/>
      </a:accent6>
      <a:hlink>
        <a:srgbClr val="FFFFCC"/>
      </a:hlink>
      <a:folHlink>
        <a:srgbClr val="FFCC66"/>
      </a:folHlink>
    </a:clrScheme>
    <a:fontScheme name="Orbi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10">
        <a:dk1>
          <a:srgbClr val="8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Designs\Orbit.pot</Template>
  <TotalTime>1704</TotalTime>
  <Words>312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Times New Roman</vt:lpstr>
      <vt:lpstr>Wingdings</vt:lpstr>
      <vt:lpstr>ZapfChan Bd BT</vt:lpstr>
      <vt:lpstr>Orbit</vt:lpstr>
      <vt:lpstr>Unity &amp; the Mind of Christ</vt:lpstr>
      <vt:lpstr>Unity Is a Commonly Expressed Goal…</vt:lpstr>
      <vt:lpstr>PowerPoint Presentation</vt:lpstr>
      <vt:lpstr>Counting Others Better Than Self</vt:lpstr>
      <vt:lpstr>PowerPoint Presentation</vt:lpstr>
      <vt:lpstr>Taking the Form of a Servant</vt:lpstr>
      <vt:lpstr>PowerPoint Presentation</vt:lpstr>
      <vt:lpstr>Do All to the Glory of God</vt:lpstr>
      <vt:lpstr>Putting the Principles into 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_Master</dc:title>
  <dc:creator>Harry Osborne</dc:creator>
  <cp:lastModifiedBy>Harry</cp:lastModifiedBy>
  <cp:revision>21</cp:revision>
  <dcterms:created xsi:type="dcterms:W3CDTF">2003-10-05T01:10:12Z</dcterms:created>
  <dcterms:modified xsi:type="dcterms:W3CDTF">2013-01-27T13:35:27Z</dcterms:modified>
</cp:coreProperties>
</file>