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22"/>
  </p:notesMasterIdLst>
  <p:handoutMasterIdLst>
    <p:handoutMasterId r:id="rId23"/>
  </p:handoutMasterIdLst>
  <p:sldIdLst>
    <p:sldId id="264" r:id="rId2"/>
    <p:sldId id="282" r:id="rId3"/>
    <p:sldId id="266" r:id="rId4"/>
    <p:sldId id="294" r:id="rId5"/>
    <p:sldId id="295" r:id="rId6"/>
    <p:sldId id="296" r:id="rId7"/>
    <p:sldId id="297" r:id="rId8"/>
    <p:sldId id="298" r:id="rId9"/>
    <p:sldId id="301" r:id="rId10"/>
    <p:sldId id="299" r:id="rId11"/>
    <p:sldId id="300" r:id="rId12"/>
    <p:sldId id="259" r:id="rId13"/>
    <p:sldId id="283" r:id="rId14"/>
    <p:sldId id="284" r:id="rId15"/>
    <p:sldId id="286" r:id="rId16"/>
    <p:sldId id="289" r:id="rId17"/>
    <p:sldId id="290" r:id="rId18"/>
    <p:sldId id="291" r:id="rId19"/>
    <p:sldId id="292" r:id="rId20"/>
    <p:sldId id="293" r:id="rId21"/>
  </p:sldIdLst>
  <p:sldSz cx="9144000" cy="6858000" type="letter"/>
  <p:notesSz cx="6858000" cy="9028113"/>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9933"/>
    <a:srgbClr val="FFFFFF"/>
    <a:srgbClr val="66FFFF"/>
    <a:srgbClr val="CC6600"/>
    <a:srgbClr val="FFFF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84" autoAdjust="0"/>
  </p:normalViewPr>
  <p:slideViewPr>
    <p:cSldViewPr>
      <p:cViewPr varScale="1">
        <p:scale>
          <a:sx n="71" d="100"/>
          <a:sy n="71" d="100"/>
        </p:scale>
        <p:origin x="-1272" y="-96"/>
      </p:cViewPr>
      <p:guideLst>
        <p:guide orient="horz" pos="2160"/>
        <p:guide pos="2880"/>
      </p:guideLst>
    </p:cSldViewPr>
  </p:slideViewPr>
  <p:outlineViewPr>
    <p:cViewPr>
      <p:scale>
        <a:sx n="33" d="100"/>
        <a:sy n="33" d="100"/>
      </p:scale>
      <p:origin x="0" y="6924"/>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30"/>
      </p:cViewPr>
      <p:guideLst>
        <p:guide orient="horz" pos="284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4340" name="Rectangle 4"/>
          <p:cNvSpPr>
            <a:spLocks noGrp="1" noChangeArrowheads="1"/>
          </p:cNvSpPr>
          <p:nvPr>
            <p:ph type="ftr" sz="quarter" idx="2"/>
          </p:nvPr>
        </p:nvSpPr>
        <p:spPr bwMode="auto">
          <a:xfrm>
            <a:off x="0" y="8610600"/>
            <a:ext cx="29718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4341" name="Rectangle 5"/>
          <p:cNvSpPr>
            <a:spLocks noGrp="1" noChangeArrowheads="1"/>
          </p:cNvSpPr>
          <p:nvPr>
            <p:ph type="sldNum" sz="quarter" idx="3"/>
          </p:nvPr>
        </p:nvSpPr>
        <p:spPr bwMode="auto">
          <a:xfrm>
            <a:off x="3886200" y="8610600"/>
            <a:ext cx="29718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C7F0D26F-D050-492F-986D-5BA3C064887A}" type="slidenum">
              <a:rPr lang="en-US"/>
              <a:pPr>
                <a:defRPr/>
              </a:pPr>
              <a:t>‹#›</a:t>
            </a:fld>
            <a:endParaRPr lang="en-US"/>
          </a:p>
        </p:txBody>
      </p:sp>
    </p:spTree>
    <p:extLst>
      <p:ext uri="{BB962C8B-B14F-4D97-AF65-F5344CB8AC3E}">
        <p14:creationId xmlns:p14="http://schemas.microsoft.com/office/powerpoint/2010/main" val="2117118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0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6147" name="Rectangle 3"/>
          <p:cNvSpPr>
            <a:spLocks noGrp="1" noChangeArrowheads="1"/>
          </p:cNvSpPr>
          <p:nvPr>
            <p:ph type="dt" idx="1"/>
          </p:nvPr>
        </p:nvSpPr>
        <p:spPr bwMode="auto">
          <a:xfrm>
            <a:off x="3886200" y="0"/>
            <a:ext cx="2971800" cy="450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73163" y="677863"/>
            <a:ext cx="4513262" cy="33845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287838"/>
            <a:ext cx="5029200" cy="4062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577263"/>
            <a:ext cx="2971800"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6151" name="Rectangle 7"/>
          <p:cNvSpPr>
            <a:spLocks noGrp="1" noChangeArrowheads="1"/>
          </p:cNvSpPr>
          <p:nvPr>
            <p:ph type="sldNum" sz="quarter" idx="5"/>
          </p:nvPr>
        </p:nvSpPr>
        <p:spPr bwMode="auto">
          <a:xfrm>
            <a:off x="3886200" y="8577263"/>
            <a:ext cx="2971800"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429728E8-BCCD-4941-887D-74D0FD491CDD}" type="slidenum">
              <a:rPr lang="en-US"/>
              <a:pPr>
                <a:defRPr/>
              </a:pPr>
              <a:t>‹#›</a:t>
            </a:fld>
            <a:endParaRPr lang="en-US"/>
          </a:p>
        </p:txBody>
      </p:sp>
    </p:spTree>
    <p:extLst>
      <p:ext uri="{BB962C8B-B14F-4D97-AF65-F5344CB8AC3E}">
        <p14:creationId xmlns:p14="http://schemas.microsoft.com/office/powerpoint/2010/main" val="14863977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CBC4FE9A-0BDB-4FF6-B8FD-170CA379BCA0}" type="slidenum">
              <a:rPr lang="en-US" altLang="en-US"/>
              <a:pPr>
                <a:defRPr/>
              </a:pPr>
              <a:t>‹#›</a:t>
            </a:fld>
            <a:endParaRPr lang="en-US" altLang="en-US"/>
          </a:p>
        </p:txBody>
      </p:sp>
    </p:spTree>
    <p:extLst>
      <p:ext uri="{BB962C8B-B14F-4D97-AF65-F5344CB8AC3E}">
        <p14:creationId xmlns:p14="http://schemas.microsoft.com/office/powerpoint/2010/main" val="1432868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599A800A-B604-4E8B-9B78-4BEF59E92B16}" type="slidenum">
              <a:rPr lang="en-US" altLang="en-US"/>
              <a:pPr>
                <a:defRPr/>
              </a:pPr>
              <a:t>‹#›</a:t>
            </a:fld>
            <a:endParaRPr lang="en-US" altLang="en-US"/>
          </a:p>
        </p:txBody>
      </p:sp>
    </p:spTree>
    <p:extLst>
      <p:ext uri="{BB962C8B-B14F-4D97-AF65-F5344CB8AC3E}">
        <p14:creationId xmlns:p14="http://schemas.microsoft.com/office/powerpoint/2010/main" val="1425131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FCC7D8DB-E74D-464C-88BE-C066B6738B1F}" type="slidenum">
              <a:rPr lang="en-US" altLang="en-US"/>
              <a:pPr>
                <a:defRPr/>
              </a:pPr>
              <a:t>‹#›</a:t>
            </a:fld>
            <a:endParaRPr lang="en-US" altLang="en-US"/>
          </a:p>
        </p:txBody>
      </p:sp>
    </p:spTree>
    <p:extLst>
      <p:ext uri="{BB962C8B-B14F-4D97-AF65-F5344CB8AC3E}">
        <p14:creationId xmlns:p14="http://schemas.microsoft.com/office/powerpoint/2010/main" val="2663861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9F9CFC9C-6795-4444-B843-C4BC18F65A8B}" type="slidenum">
              <a:rPr lang="en-US" altLang="en-US"/>
              <a:pPr>
                <a:defRPr/>
              </a:pPr>
              <a:t>‹#›</a:t>
            </a:fld>
            <a:endParaRPr lang="en-US" altLang="en-US"/>
          </a:p>
        </p:txBody>
      </p:sp>
    </p:spTree>
    <p:extLst>
      <p:ext uri="{BB962C8B-B14F-4D97-AF65-F5344CB8AC3E}">
        <p14:creationId xmlns:p14="http://schemas.microsoft.com/office/powerpoint/2010/main" val="1707392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E6871093-A0C0-448B-B6F0-D4BC484A9BBA}" type="slidenum">
              <a:rPr lang="en-US" altLang="en-US"/>
              <a:pPr>
                <a:defRPr/>
              </a:pPr>
              <a:t>‹#›</a:t>
            </a:fld>
            <a:endParaRPr lang="en-US" altLang="en-US"/>
          </a:p>
        </p:txBody>
      </p:sp>
    </p:spTree>
    <p:extLst>
      <p:ext uri="{BB962C8B-B14F-4D97-AF65-F5344CB8AC3E}">
        <p14:creationId xmlns:p14="http://schemas.microsoft.com/office/powerpoint/2010/main" val="4188864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C61271AD-1BC2-4037-96AE-4F79B13255CB}" type="slidenum">
              <a:rPr lang="en-US" altLang="en-US"/>
              <a:pPr>
                <a:defRPr/>
              </a:pPr>
              <a:t>‹#›</a:t>
            </a:fld>
            <a:endParaRPr lang="en-US" altLang="en-US"/>
          </a:p>
        </p:txBody>
      </p:sp>
    </p:spTree>
    <p:extLst>
      <p:ext uri="{BB962C8B-B14F-4D97-AF65-F5344CB8AC3E}">
        <p14:creationId xmlns:p14="http://schemas.microsoft.com/office/powerpoint/2010/main" val="3824697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43950257-51A3-4964-9005-1D9D282C5342}" type="slidenum">
              <a:rPr lang="en-US" altLang="en-US"/>
              <a:pPr>
                <a:defRPr/>
              </a:pPr>
              <a:t>‹#›</a:t>
            </a:fld>
            <a:endParaRPr lang="en-US" altLang="en-US"/>
          </a:p>
        </p:txBody>
      </p:sp>
    </p:spTree>
    <p:extLst>
      <p:ext uri="{BB962C8B-B14F-4D97-AF65-F5344CB8AC3E}">
        <p14:creationId xmlns:p14="http://schemas.microsoft.com/office/powerpoint/2010/main" val="405702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279E4128-F4E1-40E0-A8C4-61077A1976FC}" type="slidenum">
              <a:rPr lang="en-US" altLang="en-US"/>
              <a:pPr>
                <a:defRPr/>
              </a:pPr>
              <a:t>‹#›</a:t>
            </a:fld>
            <a:endParaRPr lang="en-US" altLang="en-US"/>
          </a:p>
        </p:txBody>
      </p:sp>
    </p:spTree>
    <p:extLst>
      <p:ext uri="{BB962C8B-B14F-4D97-AF65-F5344CB8AC3E}">
        <p14:creationId xmlns:p14="http://schemas.microsoft.com/office/powerpoint/2010/main" val="1051852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11A9AD60-7A06-410E-B812-A0B65BEE2D14}" type="slidenum">
              <a:rPr lang="en-US" altLang="en-US"/>
              <a:pPr>
                <a:defRPr/>
              </a:pPr>
              <a:t>‹#›</a:t>
            </a:fld>
            <a:endParaRPr lang="en-US" altLang="en-US"/>
          </a:p>
        </p:txBody>
      </p:sp>
    </p:spTree>
    <p:extLst>
      <p:ext uri="{BB962C8B-B14F-4D97-AF65-F5344CB8AC3E}">
        <p14:creationId xmlns:p14="http://schemas.microsoft.com/office/powerpoint/2010/main" val="3328244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B6E9C217-347F-473E-9084-CA41BE0037D0}" type="slidenum">
              <a:rPr lang="en-US" altLang="en-US"/>
              <a:pPr>
                <a:defRPr/>
              </a:pPr>
              <a:t>‹#›</a:t>
            </a:fld>
            <a:endParaRPr lang="en-US" altLang="en-US"/>
          </a:p>
        </p:txBody>
      </p:sp>
    </p:spTree>
    <p:extLst>
      <p:ext uri="{BB962C8B-B14F-4D97-AF65-F5344CB8AC3E}">
        <p14:creationId xmlns:p14="http://schemas.microsoft.com/office/powerpoint/2010/main" val="2867896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F280CC5D-9DA5-473D-ABFE-F5DA29E569AA}" type="slidenum">
              <a:rPr lang="en-US" altLang="en-US"/>
              <a:pPr>
                <a:defRPr/>
              </a:pPr>
              <a:t>‹#›</a:t>
            </a:fld>
            <a:endParaRPr lang="en-US" altLang="en-US"/>
          </a:p>
        </p:txBody>
      </p:sp>
    </p:spTree>
    <p:extLst>
      <p:ext uri="{BB962C8B-B14F-4D97-AF65-F5344CB8AC3E}">
        <p14:creationId xmlns:p14="http://schemas.microsoft.com/office/powerpoint/2010/main" val="2415357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1024powerbacks2.jpg                                            000F47A0 Monkeybox                      985CFB0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93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2533"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mn-lt"/>
              </a:defRPr>
            </a:lvl1pPr>
          </a:lstStyle>
          <a:p>
            <a:pPr>
              <a:defRPr/>
            </a:pPr>
            <a:endParaRPr lang="en-US" altLang="en-US"/>
          </a:p>
        </p:txBody>
      </p:sp>
      <p:sp>
        <p:nvSpPr>
          <p:cNvPr id="2253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latin typeface="+mn-lt"/>
              </a:defRPr>
            </a:lvl1pPr>
          </a:lstStyle>
          <a:p>
            <a:pPr>
              <a:defRPr/>
            </a:pPr>
            <a:endParaRPr lang="en-US" altLang="en-US"/>
          </a:p>
        </p:txBody>
      </p:sp>
      <p:sp>
        <p:nvSpPr>
          <p:cNvPr id="22535" name="Rectangle 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mn-lt"/>
              </a:defRPr>
            </a:lvl1pPr>
          </a:lstStyle>
          <a:p>
            <a:pPr>
              <a:defRPr/>
            </a:pPr>
            <a:fld id="{92EEE626-863C-42EB-992A-1C3878B1E52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ctr" rtl="0" eaLnBrk="0" fontAlgn="base" hangingPunct="0">
        <a:spcBef>
          <a:spcPct val="0"/>
        </a:spcBef>
        <a:spcAft>
          <a:spcPct val="0"/>
        </a:spcAft>
        <a:defRPr sz="4000" b="1">
          <a:solidFill>
            <a:srgbClr val="FF9933"/>
          </a:solidFill>
          <a:latin typeface="+mj-lt"/>
          <a:ea typeface="+mj-ea"/>
          <a:cs typeface="+mj-cs"/>
        </a:defRPr>
      </a:lvl1pPr>
      <a:lvl2pPr algn="ctr" rtl="0" eaLnBrk="0" fontAlgn="base" hangingPunct="0">
        <a:spcBef>
          <a:spcPct val="0"/>
        </a:spcBef>
        <a:spcAft>
          <a:spcPct val="0"/>
        </a:spcAft>
        <a:defRPr sz="4000" b="1">
          <a:solidFill>
            <a:srgbClr val="FF9933"/>
          </a:solidFill>
          <a:latin typeface="Arial" charset="0"/>
        </a:defRPr>
      </a:lvl2pPr>
      <a:lvl3pPr algn="ctr" rtl="0" eaLnBrk="0" fontAlgn="base" hangingPunct="0">
        <a:spcBef>
          <a:spcPct val="0"/>
        </a:spcBef>
        <a:spcAft>
          <a:spcPct val="0"/>
        </a:spcAft>
        <a:defRPr sz="4000" b="1">
          <a:solidFill>
            <a:srgbClr val="FF9933"/>
          </a:solidFill>
          <a:latin typeface="Arial" charset="0"/>
        </a:defRPr>
      </a:lvl3pPr>
      <a:lvl4pPr algn="ctr" rtl="0" eaLnBrk="0" fontAlgn="base" hangingPunct="0">
        <a:spcBef>
          <a:spcPct val="0"/>
        </a:spcBef>
        <a:spcAft>
          <a:spcPct val="0"/>
        </a:spcAft>
        <a:defRPr sz="4000" b="1">
          <a:solidFill>
            <a:srgbClr val="FF9933"/>
          </a:solidFill>
          <a:latin typeface="Arial" charset="0"/>
        </a:defRPr>
      </a:lvl4pPr>
      <a:lvl5pPr algn="ctr" rtl="0" eaLnBrk="0" fontAlgn="base" hangingPunct="0">
        <a:spcBef>
          <a:spcPct val="0"/>
        </a:spcBef>
        <a:spcAft>
          <a:spcPct val="0"/>
        </a:spcAft>
        <a:defRPr sz="4000" b="1">
          <a:solidFill>
            <a:srgbClr val="FF9933"/>
          </a:solidFill>
          <a:latin typeface="Arial" charset="0"/>
        </a:defRPr>
      </a:lvl5pPr>
      <a:lvl6pPr marL="457200" algn="ctr" rtl="0" eaLnBrk="0" fontAlgn="base" hangingPunct="0">
        <a:spcBef>
          <a:spcPct val="0"/>
        </a:spcBef>
        <a:spcAft>
          <a:spcPct val="0"/>
        </a:spcAft>
        <a:defRPr sz="4000" b="1">
          <a:solidFill>
            <a:srgbClr val="FF9933"/>
          </a:solidFill>
          <a:latin typeface="Arial" charset="0"/>
        </a:defRPr>
      </a:lvl6pPr>
      <a:lvl7pPr marL="914400" algn="ctr" rtl="0" eaLnBrk="0" fontAlgn="base" hangingPunct="0">
        <a:spcBef>
          <a:spcPct val="0"/>
        </a:spcBef>
        <a:spcAft>
          <a:spcPct val="0"/>
        </a:spcAft>
        <a:defRPr sz="4000" b="1">
          <a:solidFill>
            <a:srgbClr val="FF9933"/>
          </a:solidFill>
          <a:latin typeface="Arial" charset="0"/>
        </a:defRPr>
      </a:lvl7pPr>
      <a:lvl8pPr marL="1371600" algn="ctr" rtl="0" eaLnBrk="0" fontAlgn="base" hangingPunct="0">
        <a:spcBef>
          <a:spcPct val="0"/>
        </a:spcBef>
        <a:spcAft>
          <a:spcPct val="0"/>
        </a:spcAft>
        <a:defRPr sz="4000" b="1">
          <a:solidFill>
            <a:srgbClr val="FF9933"/>
          </a:solidFill>
          <a:latin typeface="Arial" charset="0"/>
        </a:defRPr>
      </a:lvl8pPr>
      <a:lvl9pPr marL="1828800" algn="ctr" rtl="0" eaLnBrk="0" fontAlgn="base" hangingPunct="0">
        <a:spcBef>
          <a:spcPct val="0"/>
        </a:spcBef>
        <a:spcAft>
          <a:spcPct val="0"/>
        </a:spcAft>
        <a:defRPr sz="4000" b="1">
          <a:solidFill>
            <a:srgbClr val="FF9933"/>
          </a:solidFill>
          <a:latin typeface="Arial" charset="0"/>
        </a:defRPr>
      </a:lvl9pPr>
    </p:titleStyle>
    <p:bodyStyle>
      <a:lvl1pPr marL="342900" indent="-342900" algn="l" rtl="0" eaLnBrk="0" fontAlgn="base" hangingPunct="0">
        <a:spcBef>
          <a:spcPct val="20000"/>
        </a:spcBef>
        <a:spcAft>
          <a:spcPct val="0"/>
        </a:spcAft>
        <a:buChar char="•"/>
        <a:defRPr sz="3200">
          <a:solidFill>
            <a:srgbClr val="FFFF66"/>
          </a:solidFill>
          <a:latin typeface="+mn-lt"/>
          <a:ea typeface="+mn-ea"/>
          <a:cs typeface="+mn-cs"/>
        </a:defRPr>
      </a:lvl1pPr>
      <a:lvl2pPr marL="742950" indent="-285750" algn="l" rtl="0" eaLnBrk="0" fontAlgn="base" hangingPunct="0">
        <a:spcBef>
          <a:spcPct val="20000"/>
        </a:spcBef>
        <a:spcAft>
          <a:spcPct val="0"/>
        </a:spcAft>
        <a:buChar char="–"/>
        <a:defRPr sz="2800">
          <a:solidFill>
            <a:srgbClr val="FFFF66"/>
          </a:solidFill>
          <a:latin typeface="+mn-lt"/>
        </a:defRPr>
      </a:lvl2pPr>
      <a:lvl3pPr marL="1143000" indent="-228600" algn="l" rtl="0" eaLnBrk="0" fontAlgn="base" hangingPunct="0">
        <a:spcBef>
          <a:spcPct val="20000"/>
        </a:spcBef>
        <a:spcAft>
          <a:spcPct val="0"/>
        </a:spcAft>
        <a:buChar char="•"/>
        <a:defRPr sz="2400">
          <a:solidFill>
            <a:srgbClr val="FFFF66"/>
          </a:solidFill>
          <a:latin typeface="+mn-lt"/>
        </a:defRPr>
      </a:lvl3pPr>
      <a:lvl4pPr marL="1600200" indent="-228600" algn="l" rtl="0" eaLnBrk="0" fontAlgn="base" hangingPunct="0">
        <a:spcBef>
          <a:spcPct val="20000"/>
        </a:spcBef>
        <a:spcAft>
          <a:spcPct val="0"/>
        </a:spcAft>
        <a:buChar char="–"/>
        <a:defRPr sz="2000">
          <a:solidFill>
            <a:srgbClr val="FFFF66"/>
          </a:solidFill>
          <a:latin typeface="+mn-lt"/>
        </a:defRPr>
      </a:lvl4pPr>
      <a:lvl5pPr marL="2057400" indent="-228600" algn="l" rtl="0" eaLnBrk="0" fontAlgn="base" hangingPunct="0">
        <a:spcBef>
          <a:spcPct val="20000"/>
        </a:spcBef>
        <a:spcAft>
          <a:spcPct val="0"/>
        </a:spcAft>
        <a:buChar char="»"/>
        <a:defRPr sz="2000">
          <a:solidFill>
            <a:srgbClr val="FFFF66"/>
          </a:solidFill>
          <a:latin typeface="+mn-lt"/>
        </a:defRPr>
      </a:lvl5pPr>
      <a:lvl6pPr marL="2514600" indent="-228600" algn="l" rtl="0" eaLnBrk="0" fontAlgn="base" hangingPunct="0">
        <a:spcBef>
          <a:spcPct val="20000"/>
        </a:spcBef>
        <a:spcAft>
          <a:spcPct val="0"/>
        </a:spcAft>
        <a:buChar char="»"/>
        <a:defRPr sz="2000">
          <a:solidFill>
            <a:srgbClr val="FFFF66"/>
          </a:solidFill>
          <a:latin typeface="+mn-lt"/>
        </a:defRPr>
      </a:lvl6pPr>
      <a:lvl7pPr marL="2971800" indent="-228600" algn="l" rtl="0" eaLnBrk="0" fontAlgn="base" hangingPunct="0">
        <a:spcBef>
          <a:spcPct val="20000"/>
        </a:spcBef>
        <a:spcAft>
          <a:spcPct val="0"/>
        </a:spcAft>
        <a:buChar char="»"/>
        <a:defRPr sz="2000">
          <a:solidFill>
            <a:srgbClr val="FFFF66"/>
          </a:solidFill>
          <a:latin typeface="+mn-lt"/>
        </a:defRPr>
      </a:lvl7pPr>
      <a:lvl8pPr marL="3429000" indent="-228600" algn="l" rtl="0" eaLnBrk="0" fontAlgn="base" hangingPunct="0">
        <a:spcBef>
          <a:spcPct val="20000"/>
        </a:spcBef>
        <a:spcAft>
          <a:spcPct val="0"/>
        </a:spcAft>
        <a:buChar char="»"/>
        <a:defRPr sz="2000">
          <a:solidFill>
            <a:srgbClr val="FFFF66"/>
          </a:solidFill>
          <a:latin typeface="+mn-lt"/>
        </a:defRPr>
      </a:lvl8pPr>
      <a:lvl9pPr marL="3886200" indent="-228600" algn="l" rtl="0" eaLnBrk="0" fontAlgn="base" hangingPunct="0">
        <a:spcBef>
          <a:spcPct val="20000"/>
        </a:spcBef>
        <a:spcAft>
          <a:spcPct val="0"/>
        </a:spcAft>
        <a:buChar char="»"/>
        <a:defRPr sz="2000">
          <a:solidFill>
            <a:srgbClr val="FFFF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6.xml"/><Relationship Id="rId4" Type="http://schemas.openxmlformats.org/officeDocument/2006/relationships/image" Target="../media/image8.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76200"/>
            <a:ext cx="9144000" cy="1981200"/>
          </a:xfrm>
        </p:spPr>
        <p:txBody>
          <a:bodyPr/>
          <a:lstStyle/>
          <a:p>
            <a:pPr>
              <a:lnSpc>
                <a:spcPct val="90000"/>
              </a:lnSpc>
            </a:pPr>
            <a:r>
              <a:rPr lang="en-US" sz="7200" dirty="0" smtClean="0"/>
              <a:t>Repentance &amp;</a:t>
            </a:r>
            <a:br>
              <a:rPr lang="en-US" sz="7200" dirty="0" smtClean="0"/>
            </a:br>
            <a:r>
              <a:rPr lang="en-US" sz="7200" dirty="0" smtClean="0"/>
              <a:t>Its Works</a:t>
            </a:r>
          </a:p>
        </p:txBody>
      </p:sp>
      <p:sp>
        <p:nvSpPr>
          <p:cNvPr id="2051" name="Rectangle 3"/>
          <p:cNvSpPr>
            <a:spLocks noGrp="1" noChangeArrowheads="1"/>
          </p:cNvSpPr>
          <p:nvPr>
            <p:ph type="subTitle" idx="1"/>
          </p:nvPr>
        </p:nvSpPr>
        <p:spPr>
          <a:xfrm>
            <a:off x="1371600" y="2286000"/>
            <a:ext cx="6400800" cy="914400"/>
          </a:xfrm>
        </p:spPr>
        <p:txBody>
          <a:bodyPr/>
          <a:lstStyle/>
          <a:p>
            <a:r>
              <a:rPr lang="en-US" sz="4800" b="1" i="1" dirty="0" smtClean="0"/>
              <a:t>Acts 17:30-31</a:t>
            </a:r>
          </a:p>
        </p:txBody>
      </p:sp>
      <p:sp>
        <p:nvSpPr>
          <p:cNvPr id="2" name="TextBox 1"/>
          <p:cNvSpPr txBox="1"/>
          <p:nvPr/>
        </p:nvSpPr>
        <p:spPr>
          <a:xfrm>
            <a:off x="228600" y="3087231"/>
            <a:ext cx="8686800" cy="2246769"/>
          </a:xfrm>
          <a:prstGeom prst="rect">
            <a:avLst/>
          </a:prstGeom>
          <a:noFill/>
        </p:spPr>
        <p:txBody>
          <a:bodyPr wrap="square" rtlCol="0">
            <a:spAutoFit/>
          </a:bodyPr>
          <a:lstStyle/>
          <a:p>
            <a:r>
              <a:rPr lang="en-US" sz="2800" b="1" baseline="30000" dirty="0">
                <a:solidFill>
                  <a:srgbClr val="FFFFFF"/>
                </a:solidFill>
                <a:latin typeface="Times New Roman" pitchFamily="18" charset="0"/>
                <a:cs typeface="Times New Roman" pitchFamily="18" charset="0"/>
              </a:rPr>
              <a:t>30 </a:t>
            </a:r>
            <a:r>
              <a:rPr lang="en-US" sz="2800" dirty="0">
                <a:solidFill>
                  <a:srgbClr val="FFFFFF"/>
                </a:solidFill>
                <a:latin typeface="Times New Roman" pitchFamily="18" charset="0"/>
                <a:cs typeface="Times New Roman" pitchFamily="18" charset="0"/>
              </a:rPr>
              <a:t>Truly, these times of ignorance God overlooked, but now commands all men everywhere </a:t>
            </a:r>
            <a:r>
              <a:rPr lang="en-US" sz="2800" dirty="0" smtClean="0">
                <a:solidFill>
                  <a:srgbClr val="FFFFFF"/>
                </a:solidFill>
                <a:latin typeface="Times New Roman" pitchFamily="18" charset="0"/>
                <a:cs typeface="Times New Roman" pitchFamily="18" charset="0"/>
              </a:rPr>
              <a:t>to repent, </a:t>
            </a:r>
            <a:r>
              <a:rPr lang="en-US" sz="2800" b="1" baseline="30000" dirty="0" smtClean="0">
                <a:solidFill>
                  <a:srgbClr val="FFFFFF"/>
                </a:solidFill>
                <a:latin typeface="Times New Roman" pitchFamily="18" charset="0"/>
                <a:cs typeface="Times New Roman" pitchFamily="18" charset="0"/>
              </a:rPr>
              <a:t>31</a:t>
            </a:r>
            <a:r>
              <a:rPr lang="en-US" sz="2800" b="1" baseline="30000" dirty="0">
                <a:solidFill>
                  <a:srgbClr val="FFFFFF"/>
                </a:solidFill>
                <a:latin typeface="Times New Roman" pitchFamily="18" charset="0"/>
                <a:cs typeface="Times New Roman" pitchFamily="18" charset="0"/>
              </a:rPr>
              <a:t> </a:t>
            </a:r>
            <a:r>
              <a:rPr lang="en-US" sz="2800" dirty="0">
                <a:solidFill>
                  <a:srgbClr val="FFFFFF"/>
                </a:solidFill>
                <a:latin typeface="Times New Roman" pitchFamily="18" charset="0"/>
                <a:cs typeface="Times New Roman" pitchFamily="18" charset="0"/>
              </a:rPr>
              <a:t>because He has appointed a day on which He will judge the world in righteousness by the Man whom He has ordained. He has given assurance of this to all by raising Him from the dead.</a:t>
            </a:r>
          </a:p>
        </p:txBody>
      </p:sp>
      <p:sp>
        <p:nvSpPr>
          <p:cNvPr id="3" name="TextBox 2"/>
          <p:cNvSpPr txBox="1"/>
          <p:nvPr/>
        </p:nvSpPr>
        <p:spPr>
          <a:xfrm>
            <a:off x="228600" y="5519916"/>
            <a:ext cx="8686800" cy="1261884"/>
          </a:xfrm>
          <a:prstGeom prst="rect">
            <a:avLst/>
          </a:prstGeom>
          <a:noFill/>
        </p:spPr>
        <p:txBody>
          <a:bodyPr wrap="square" rtlCol="0">
            <a:spAutoFit/>
          </a:bodyPr>
          <a:lstStyle/>
          <a:p>
            <a:pPr algn="ctr"/>
            <a:r>
              <a:rPr lang="en-US" sz="4800" b="1" i="1" dirty="0" smtClean="0">
                <a:solidFill>
                  <a:srgbClr val="FFFF66"/>
                </a:solidFill>
                <a:latin typeface="+mn-lt"/>
              </a:rPr>
              <a:t>Acts 26:20</a:t>
            </a:r>
          </a:p>
          <a:p>
            <a:r>
              <a:rPr lang="en-US" sz="2800" dirty="0" smtClean="0">
                <a:solidFill>
                  <a:srgbClr val="FFFFFF"/>
                </a:solidFill>
              </a:rPr>
              <a:t>Repent </a:t>
            </a:r>
            <a:r>
              <a:rPr lang="en-US" sz="2800" dirty="0">
                <a:solidFill>
                  <a:srgbClr val="FFFFFF"/>
                </a:solidFill>
              </a:rPr>
              <a:t>and turn to God, doing works worthy of repentance.</a:t>
            </a: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304800"/>
            <a:ext cx="8534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pPr>
            <a:r>
              <a:rPr lang="en-US" sz="4000" b="1" u="sng" dirty="0">
                <a:solidFill>
                  <a:srgbClr val="FFFF00"/>
                </a:solidFill>
                <a:latin typeface="Times New Roman" pitchFamily="18" charset="0"/>
              </a:rPr>
              <a:t>2 Corinthians </a:t>
            </a:r>
            <a:r>
              <a:rPr lang="en-US" sz="4000" b="1" u="sng" dirty="0" smtClean="0">
                <a:solidFill>
                  <a:srgbClr val="FFFF00"/>
                </a:solidFill>
                <a:latin typeface="Times New Roman" pitchFamily="18" charset="0"/>
              </a:rPr>
              <a:t>7:10-11</a:t>
            </a:r>
            <a:endParaRPr lang="en-US" sz="4000" b="1" u="sng" dirty="0">
              <a:solidFill>
                <a:srgbClr val="FFFF00"/>
              </a:solidFill>
              <a:latin typeface="Times New Roman" pitchFamily="18" charset="0"/>
            </a:endParaRPr>
          </a:p>
        </p:txBody>
      </p:sp>
      <p:sp>
        <p:nvSpPr>
          <p:cNvPr id="2" name="TextBox 1"/>
          <p:cNvSpPr txBox="1"/>
          <p:nvPr/>
        </p:nvSpPr>
        <p:spPr>
          <a:xfrm>
            <a:off x="152400" y="1447800"/>
            <a:ext cx="8839200" cy="5078313"/>
          </a:xfrm>
          <a:prstGeom prst="rect">
            <a:avLst/>
          </a:prstGeom>
          <a:noFill/>
        </p:spPr>
        <p:txBody>
          <a:bodyPr wrap="square" rtlCol="0">
            <a:spAutoFit/>
          </a:bodyPr>
          <a:lstStyle/>
          <a:p>
            <a:r>
              <a:rPr lang="en-US" sz="3600" b="1" baseline="30000" dirty="0">
                <a:solidFill>
                  <a:srgbClr val="FFFFFF"/>
                </a:solidFill>
              </a:rPr>
              <a:t>10 </a:t>
            </a:r>
            <a:r>
              <a:rPr lang="en-US" sz="3600" dirty="0">
                <a:solidFill>
                  <a:srgbClr val="FFFFFF"/>
                </a:solidFill>
              </a:rPr>
              <a:t>For </a:t>
            </a:r>
            <a:r>
              <a:rPr lang="en-US" sz="3600" dirty="0">
                <a:solidFill>
                  <a:srgbClr val="66FFFF"/>
                </a:solidFill>
              </a:rPr>
              <a:t>godly sorrow </a:t>
            </a:r>
            <a:r>
              <a:rPr lang="en-US" sz="3600" dirty="0" smtClean="0">
                <a:solidFill>
                  <a:srgbClr val="FF9933"/>
                </a:solidFill>
              </a:rPr>
              <a:t>produces</a:t>
            </a:r>
            <a:r>
              <a:rPr lang="en-US" sz="3600" dirty="0" smtClean="0">
                <a:solidFill>
                  <a:srgbClr val="FFFFFF"/>
                </a:solidFill>
              </a:rPr>
              <a:t> </a:t>
            </a:r>
            <a:r>
              <a:rPr lang="en-US" sz="3600" b="1" dirty="0" smtClean="0">
                <a:solidFill>
                  <a:srgbClr val="FFFF00"/>
                </a:solidFill>
              </a:rPr>
              <a:t>repentance</a:t>
            </a:r>
            <a:r>
              <a:rPr lang="en-US" sz="3600" dirty="0" smtClean="0">
                <a:solidFill>
                  <a:srgbClr val="FFFFFF"/>
                </a:solidFill>
              </a:rPr>
              <a:t> leading to salvation</a:t>
            </a:r>
            <a:r>
              <a:rPr lang="en-US" sz="3600" dirty="0">
                <a:solidFill>
                  <a:srgbClr val="FFFFFF"/>
                </a:solidFill>
              </a:rPr>
              <a:t>, not to be regretted; but the sorrow of the world </a:t>
            </a:r>
            <a:r>
              <a:rPr lang="en-US" sz="3600" dirty="0" smtClean="0">
                <a:solidFill>
                  <a:srgbClr val="FFFFFF"/>
                </a:solidFill>
              </a:rPr>
              <a:t>produces death. </a:t>
            </a:r>
            <a:r>
              <a:rPr lang="en-US" sz="3600" b="1" baseline="30000" dirty="0" smtClean="0">
                <a:solidFill>
                  <a:srgbClr val="FFFFFF"/>
                </a:solidFill>
              </a:rPr>
              <a:t>11</a:t>
            </a:r>
            <a:r>
              <a:rPr lang="en-US" sz="3600" b="1" baseline="30000" dirty="0">
                <a:solidFill>
                  <a:srgbClr val="FFFFFF"/>
                </a:solidFill>
              </a:rPr>
              <a:t> </a:t>
            </a:r>
            <a:r>
              <a:rPr lang="en-US" sz="3600" dirty="0">
                <a:solidFill>
                  <a:srgbClr val="FFFFFF"/>
                </a:solidFill>
              </a:rPr>
              <a:t>For observe this very thing, that you sorrowed in a godly manner: What </a:t>
            </a:r>
            <a:r>
              <a:rPr lang="en-US" sz="3600" b="1" dirty="0">
                <a:solidFill>
                  <a:srgbClr val="FFFF00"/>
                </a:solidFill>
              </a:rPr>
              <a:t>diligence</a:t>
            </a:r>
            <a:r>
              <a:rPr lang="en-US" sz="3600" dirty="0">
                <a:solidFill>
                  <a:srgbClr val="FFFFFF"/>
                </a:solidFill>
              </a:rPr>
              <a:t> it produced in you, what </a:t>
            </a:r>
            <a:r>
              <a:rPr lang="en-US" sz="3600" b="1" dirty="0">
                <a:solidFill>
                  <a:srgbClr val="FFFF00"/>
                </a:solidFill>
              </a:rPr>
              <a:t>clearing</a:t>
            </a:r>
            <a:r>
              <a:rPr lang="en-US" sz="3600" dirty="0">
                <a:solidFill>
                  <a:srgbClr val="FFFFFF"/>
                </a:solidFill>
              </a:rPr>
              <a:t> of yourselves</a:t>
            </a:r>
            <a:r>
              <a:rPr lang="en-US" sz="3600" dirty="0" smtClean="0">
                <a:solidFill>
                  <a:srgbClr val="FFFFFF"/>
                </a:solidFill>
              </a:rPr>
              <a:t>, what </a:t>
            </a:r>
            <a:r>
              <a:rPr lang="en-US" sz="3600" b="1" dirty="0" smtClean="0">
                <a:solidFill>
                  <a:srgbClr val="FFFF00"/>
                </a:solidFill>
              </a:rPr>
              <a:t>indignation</a:t>
            </a:r>
            <a:r>
              <a:rPr lang="en-US" sz="3600" dirty="0" smtClean="0">
                <a:solidFill>
                  <a:srgbClr val="FFFFFF"/>
                </a:solidFill>
              </a:rPr>
              <a:t>, what </a:t>
            </a:r>
            <a:r>
              <a:rPr lang="en-US" sz="3600" b="1" dirty="0" smtClean="0">
                <a:solidFill>
                  <a:srgbClr val="FFFF00"/>
                </a:solidFill>
              </a:rPr>
              <a:t>fear</a:t>
            </a:r>
            <a:r>
              <a:rPr lang="en-US" sz="3600" dirty="0" smtClean="0">
                <a:solidFill>
                  <a:srgbClr val="FFFFFF"/>
                </a:solidFill>
              </a:rPr>
              <a:t>, what </a:t>
            </a:r>
            <a:r>
              <a:rPr lang="en-US" sz="3600" dirty="0" smtClean="0">
                <a:solidFill>
                  <a:srgbClr val="FFFF00"/>
                </a:solidFill>
              </a:rPr>
              <a:t>vehement </a:t>
            </a:r>
            <a:r>
              <a:rPr lang="en-US" sz="3600" b="1" dirty="0" smtClean="0">
                <a:solidFill>
                  <a:srgbClr val="FFFF00"/>
                </a:solidFill>
              </a:rPr>
              <a:t>desire</a:t>
            </a:r>
            <a:r>
              <a:rPr lang="en-US" sz="3600" dirty="0" smtClean="0">
                <a:solidFill>
                  <a:srgbClr val="FFFFFF"/>
                </a:solidFill>
              </a:rPr>
              <a:t>, what </a:t>
            </a:r>
            <a:r>
              <a:rPr lang="en-US" sz="3600" b="1" dirty="0" smtClean="0">
                <a:solidFill>
                  <a:srgbClr val="FFFF00"/>
                </a:solidFill>
              </a:rPr>
              <a:t>zeal</a:t>
            </a:r>
            <a:r>
              <a:rPr lang="en-US" sz="3600" dirty="0" smtClean="0">
                <a:solidFill>
                  <a:srgbClr val="FFFFFF"/>
                </a:solidFill>
              </a:rPr>
              <a:t>, what vindication</a:t>
            </a:r>
            <a:r>
              <a:rPr lang="en-US" sz="3600" dirty="0">
                <a:solidFill>
                  <a:srgbClr val="FFFFFF"/>
                </a:solidFill>
              </a:rPr>
              <a:t>! In </a:t>
            </a:r>
            <a:r>
              <a:rPr lang="en-US" sz="3600" dirty="0" smtClean="0">
                <a:solidFill>
                  <a:srgbClr val="FFFFFF"/>
                </a:solidFill>
              </a:rPr>
              <a:t>all things</a:t>
            </a:r>
            <a:r>
              <a:rPr lang="en-US" sz="3600" dirty="0">
                <a:solidFill>
                  <a:srgbClr val="FFFFFF"/>
                </a:solidFill>
              </a:rPr>
              <a:t> you proved yourselves to be clear in this matter.</a:t>
            </a:r>
          </a:p>
        </p:txBody>
      </p:sp>
    </p:spTree>
    <p:extLst>
      <p:ext uri="{BB962C8B-B14F-4D97-AF65-F5344CB8AC3E}">
        <p14:creationId xmlns:p14="http://schemas.microsoft.com/office/powerpoint/2010/main" val="3202367637"/>
      </p:ext>
    </p:extLst>
  </p:cSld>
  <p:clrMapOvr>
    <a:masterClrMapping/>
  </p:clrMapOvr>
  <p:transition>
    <p:cover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304800"/>
            <a:ext cx="8534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pPr>
            <a:r>
              <a:rPr lang="en-US" sz="4000" b="1" u="sng" dirty="0">
                <a:solidFill>
                  <a:srgbClr val="FFFF00"/>
                </a:solidFill>
                <a:latin typeface="Times New Roman" pitchFamily="18" charset="0"/>
              </a:rPr>
              <a:t>2 Corinthians </a:t>
            </a:r>
            <a:r>
              <a:rPr lang="en-US" sz="4000" b="1" u="sng" dirty="0" smtClean="0">
                <a:solidFill>
                  <a:srgbClr val="FFFF00"/>
                </a:solidFill>
                <a:latin typeface="Times New Roman" pitchFamily="18" charset="0"/>
              </a:rPr>
              <a:t>7:10-11</a:t>
            </a:r>
            <a:endParaRPr lang="en-US" sz="4000" b="1" u="sng" dirty="0">
              <a:solidFill>
                <a:srgbClr val="FFFF00"/>
              </a:solidFill>
              <a:latin typeface="Times New Roman" pitchFamily="18" charset="0"/>
            </a:endParaRPr>
          </a:p>
        </p:txBody>
      </p:sp>
      <p:sp>
        <p:nvSpPr>
          <p:cNvPr id="2" name="TextBox 1"/>
          <p:cNvSpPr txBox="1"/>
          <p:nvPr/>
        </p:nvSpPr>
        <p:spPr>
          <a:xfrm>
            <a:off x="152400" y="1447800"/>
            <a:ext cx="8839200" cy="5078313"/>
          </a:xfrm>
          <a:prstGeom prst="rect">
            <a:avLst/>
          </a:prstGeom>
          <a:noFill/>
        </p:spPr>
        <p:txBody>
          <a:bodyPr wrap="square" rtlCol="0">
            <a:spAutoFit/>
          </a:bodyPr>
          <a:lstStyle/>
          <a:p>
            <a:r>
              <a:rPr lang="en-US" sz="3600" b="1" baseline="30000" dirty="0">
                <a:solidFill>
                  <a:srgbClr val="FFFFFF"/>
                </a:solidFill>
              </a:rPr>
              <a:t>10 </a:t>
            </a:r>
            <a:r>
              <a:rPr lang="en-US" sz="3600" dirty="0">
                <a:solidFill>
                  <a:srgbClr val="FFFFFF"/>
                </a:solidFill>
              </a:rPr>
              <a:t>For </a:t>
            </a:r>
            <a:r>
              <a:rPr lang="en-US" sz="3600" dirty="0">
                <a:solidFill>
                  <a:srgbClr val="66FFFF"/>
                </a:solidFill>
              </a:rPr>
              <a:t>godly sorrow </a:t>
            </a:r>
            <a:r>
              <a:rPr lang="en-US" sz="3600" dirty="0" smtClean="0">
                <a:solidFill>
                  <a:srgbClr val="FF9933"/>
                </a:solidFill>
              </a:rPr>
              <a:t>produces</a:t>
            </a:r>
            <a:r>
              <a:rPr lang="en-US" sz="3600" dirty="0" smtClean="0">
                <a:solidFill>
                  <a:srgbClr val="FFFFFF"/>
                </a:solidFill>
              </a:rPr>
              <a:t> </a:t>
            </a:r>
            <a:r>
              <a:rPr lang="en-US" sz="3600" b="1" dirty="0" smtClean="0">
                <a:solidFill>
                  <a:srgbClr val="FFFF00"/>
                </a:solidFill>
              </a:rPr>
              <a:t>repentance</a:t>
            </a:r>
            <a:r>
              <a:rPr lang="en-US" sz="3600" dirty="0" smtClean="0">
                <a:solidFill>
                  <a:srgbClr val="FFFFFF"/>
                </a:solidFill>
              </a:rPr>
              <a:t> leading to salvation</a:t>
            </a:r>
            <a:r>
              <a:rPr lang="en-US" sz="3600" dirty="0">
                <a:solidFill>
                  <a:srgbClr val="FFFFFF"/>
                </a:solidFill>
              </a:rPr>
              <a:t>, not to be regretted; but the sorrow of the world </a:t>
            </a:r>
            <a:r>
              <a:rPr lang="en-US" sz="3600" dirty="0" smtClean="0">
                <a:solidFill>
                  <a:srgbClr val="FFFFFF"/>
                </a:solidFill>
              </a:rPr>
              <a:t>produces death. </a:t>
            </a:r>
            <a:r>
              <a:rPr lang="en-US" sz="3600" b="1" baseline="30000" dirty="0" smtClean="0">
                <a:solidFill>
                  <a:srgbClr val="FFFFFF"/>
                </a:solidFill>
              </a:rPr>
              <a:t>11</a:t>
            </a:r>
            <a:r>
              <a:rPr lang="en-US" sz="3600" b="1" baseline="30000" dirty="0">
                <a:solidFill>
                  <a:srgbClr val="FFFFFF"/>
                </a:solidFill>
              </a:rPr>
              <a:t> </a:t>
            </a:r>
            <a:r>
              <a:rPr lang="en-US" sz="3600" dirty="0">
                <a:solidFill>
                  <a:srgbClr val="FFFFFF"/>
                </a:solidFill>
              </a:rPr>
              <a:t>For observe this very thing, that you sorrowed in a godly manner: What </a:t>
            </a:r>
            <a:r>
              <a:rPr lang="en-US" sz="3600" b="1" dirty="0">
                <a:solidFill>
                  <a:srgbClr val="FFFF00"/>
                </a:solidFill>
              </a:rPr>
              <a:t>diligence</a:t>
            </a:r>
            <a:r>
              <a:rPr lang="en-US" sz="3600" dirty="0">
                <a:solidFill>
                  <a:srgbClr val="FFFFFF"/>
                </a:solidFill>
              </a:rPr>
              <a:t> it produced in you, what </a:t>
            </a:r>
            <a:r>
              <a:rPr lang="en-US" sz="3600" b="1" dirty="0">
                <a:solidFill>
                  <a:srgbClr val="FFFF00"/>
                </a:solidFill>
              </a:rPr>
              <a:t>clearing</a:t>
            </a:r>
            <a:r>
              <a:rPr lang="en-US" sz="3600" dirty="0">
                <a:solidFill>
                  <a:srgbClr val="FFFFFF"/>
                </a:solidFill>
              </a:rPr>
              <a:t> of yourselves</a:t>
            </a:r>
            <a:r>
              <a:rPr lang="en-US" sz="3600" dirty="0" smtClean="0">
                <a:solidFill>
                  <a:srgbClr val="FFFFFF"/>
                </a:solidFill>
              </a:rPr>
              <a:t>, what </a:t>
            </a:r>
            <a:r>
              <a:rPr lang="en-US" sz="3600" b="1" dirty="0" smtClean="0">
                <a:solidFill>
                  <a:srgbClr val="FFFF00"/>
                </a:solidFill>
              </a:rPr>
              <a:t>indignation</a:t>
            </a:r>
            <a:r>
              <a:rPr lang="en-US" sz="3600" dirty="0" smtClean="0">
                <a:solidFill>
                  <a:srgbClr val="FFFFFF"/>
                </a:solidFill>
              </a:rPr>
              <a:t>, what </a:t>
            </a:r>
            <a:r>
              <a:rPr lang="en-US" sz="3600" b="1" dirty="0" smtClean="0">
                <a:solidFill>
                  <a:srgbClr val="FFFF00"/>
                </a:solidFill>
              </a:rPr>
              <a:t>fear</a:t>
            </a:r>
            <a:r>
              <a:rPr lang="en-US" sz="3600" dirty="0" smtClean="0">
                <a:solidFill>
                  <a:srgbClr val="FFFFFF"/>
                </a:solidFill>
              </a:rPr>
              <a:t>, what </a:t>
            </a:r>
            <a:r>
              <a:rPr lang="en-US" sz="3600" dirty="0" smtClean="0">
                <a:solidFill>
                  <a:srgbClr val="FFFF00"/>
                </a:solidFill>
              </a:rPr>
              <a:t>vehement </a:t>
            </a:r>
            <a:r>
              <a:rPr lang="en-US" sz="3600" b="1" dirty="0" smtClean="0">
                <a:solidFill>
                  <a:srgbClr val="FFFF00"/>
                </a:solidFill>
              </a:rPr>
              <a:t>desire</a:t>
            </a:r>
            <a:r>
              <a:rPr lang="en-US" sz="3600" dirty="0" smtClean="0">
                <a:solidFill>
                  <a:srgbClr val="FFFFFF"/>
                </a:solidFill>
              </a:rPr>
              <a:t>, what </a:t>
            </a:r>
            <a:r>
              <a:rPr lang="en-US" sz="3600" b="1" dirty="0" smtClean="0">
                <a:solidFill>
                  <a:srgbClr val="FFFF00"/>
                </a:solidFill>
              </a:rPr>
              <a:t>zeal</a:t>
            </a:r>
            <a:r>
              <a:rPr lang="en-US" sz="3600" dirty="0" smtClean="0">
                <a:solidFill>
                  <a:srgbClr val="FFFFFF"/>
                </a:solidFill>
              </a:rPr>
              <a:t>, what </a:t>
            </a:r>
            <a:r>
              <a:rPr lang="en-US" sz="3600" b="1" dirty="0" smtClean="0">
                <a:solidFill>
                  <a:srgbClr val="FFFF00"/>
                </a:solidFill>
              </a:rPr>
              <a:t>vindication</a:t>
            </a:r>
            <a:r>
              <a:rPr lang="en-US" sz="3600" dirty="0">
                <a:solidFill>
                  <a:srgbClr val="FFFFFF"/>
                </a:solidFill>
              </a:rPr>
              <a:t>! In </a:t>
            </a:r>
            <a:r>
              <a:rPr lang="en-US" sz="3600" dirty="0" smtClean="0">
                <a:solidFill>
                  <a:srgbClr val="FFFFFF"/>
                </a:solidFill>
              </a:rPr>
              <a:t>all things</a:t>
            </a:r>
            <a:r>
              <a:rPr lang="en-US" sz="3600" dirty="0">
                <a:solidFill>
                  <a:srgbClr val="FFFFFF"/>
                </a:solidFill>
              </a:rPr>
              <a:t> you proved yourselves to be clear in this matter.</a:t>
            </a:r>
          </a:p>
        </p:txBody>
      </p:sp>
    </p:spTree>
    <p:extLst>
      <p:ext uri="{BB962C8B-B14F-4D97-AF65-F5344CB8AC3E}">
        <p14:creationId xmlns:p14="http://schemas.microsoft.com/office/powerpoint/2010/main" val="2265726962"/>
      </p:ext>
    </p:extLst>
  </p:cSld>
  <p:clrMapOvr>
    <a:masterClrMapping/>
  </p:clrMapOvr>
  <p:transition>
    <p:cover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228600"/>
            <a:ext cx="7772400" cy="1143000"/>
          </a:xfrm>
        </p:spPr>
        <p:txBody>
          <a:bodyPr/>
          <a:lstStyle/>
          <a:p>
            <a:r>
              <a:rPr lang="en-US" sz="4800" dirty="0" smtClean="0"/>
              <a:t>Repentance &amp; 2 Cor. 7</a:t>
            </a:r>
            <a:endParaRPr lang="en-US" dirty="0" smtClean="0"/>
          </a:p>
        </p:txBody>
      </p:sp>
      <p:sp>
        <p:nvSpPr>
          <p:cNvPr id="10243" name="Rectangle 3"/>
          <p:cNvSpPr>
            <a:spLocks noGrp="1" noChangeArrowheads="1"/>
          </p:cNvSpPr>
          <p:nvPr>
            <p:ph type="body" idx="1"/>
          </p:nvPr>
        </p:nvSpPr>
        <p:spPr>
          <a:xfrm>
            <a:off x="381000" y="1295400"/>
            <a:ext cx="8686800" cy="5638800"/>
          </a:xfrm>
        </p:spPr>
        <p:txBody>
          <a:bodyPr/>
          <a:lstStyle/>
          <a:p>
            <a:pPr>
              <a:lnSpc>
                <a:spcPct val="90000"/>
              </a:lnSpc>
              <a:buClr>
                <a:srgbClr val="FFFF00"/>
              </a:buClr>
            </a:pPr>
            <a:r>
              <a:rPr lang="en-US" sz="3600" b="1" i="1" dirty="0" smtClean="0"/>
              <a:t>Godly sorrow</a:t>
            </a:r>
            <a:r>
              <a:rPr lang="en-US" sz="3600" dirty="0" smtClean="0"/>
              <a:t> </a:t>
            </a:r>
            <a:r>
              <a:rPr lang="en-US" sz="3600" dirty="0" smtClean="0">
                <a:solidFill>
                  <a:srgbClr val="66FFFF"/>
                </a:solidFill>
              </a:rPr>
              <a:t>precedes</a:t>
            </a:r>
            <a:r>
              <a:rPr lang="en-US" sz="3600" dirty="0" smtClean="0"/>
              <a:t> </a:t>
            </a:r>
            <a:r>
              <a:rPr lang="en-US" sz="3600" b="1" dirty="0" smtClean="0">
                <a:solidFill>
                  <a:srgbClr val="FFFF00"/>
                </a:solidFill>
              </a:rPr>
              <a:t>repentance</a:t>
            </a:r>
          </a:p>
          <a:p>
            <a:pPr lvl="1">
              <a:lnSpc>
                <a:spcPct val="90000"/>
              </a:lnSpc>
              <a:buClr>
                <a:srgbClr val="66FFFF"/>
              </a:buClr>
              <a:buSzPct val="70000"/>
              <a:buFont typeface="Wingdings" pitchFamily="2" charset="2"/>
              <a:buChar char="§"/>
            </a:pPr>
            <a:r>
              <a:rPr lang="en-US" sz="3200" dirty="0" smtClean="0">
                <a:solidFill>
                  <a:schemeClr val="bg1"/>
                </a:solidFill>
              </a:rPr>
              <a:t>Comes from recognition of sin against God</a:t>
            </a:r>
            <a:endParaRPr lang="en-US" sz="3200" dirty="0" smtClean="0"/>
          </a:p>
          <a:p>
            <a:pPr>
              <a:lnSpc>
                <a:spcPct val="90000"/>
              </a:lnSpc>
              <a:buClr>
                <a:srgbClr val="FFFF00"/>
              </a:buClr>
            </a:pPr>
            <a:r>
              <a:rPr lang="en-US" sz="3600" dirty="0" smtClean="0">
                <a:solidFill>
                  <a:schemeClr val="bg1"/>
                </a:solidFill>
              </a:rPr>
              <a:t>Causes</a:t>
            </a:r>
            <a:r>
              <a:rPr lang="en-US" sz="3600" dirty="0" smtClean="0"/>
              <a:t> </a:t>
            </a:r>
            <a:r>
              <a:rPr lang="en-US" sz="3600" b="1" i="1" dirty="0" smtClean="0"/>
              <a:t>“</a:t>
            </a:r>
            <a:r>
              <a:rPr lang="en-US" sz="3600" b="1" i="1" dirty="0" smtClean="0">
                <a:solidFill>
                  <a:srgbClr val="FFFF00"/>
                </a:solidFill>
              </a:rPr>
              <a:t>diligence</a:t>
            </a:r>
            <a:r>
              <a:rPr lang="en-US" sz="3600" b="1" i="1" dirty="0" smtClean="0"/>
              <a:t>”</a:t>
            </a:r>
            <a:endParaRPr lang="en-US" sz="3600" dirty="0" smtClean="0"/>
          </a:p>
          <a:p>
            <a:pPr>
              <a:lnSpc>
                <a:spcPct val="90000"/>
              </a:lnSpc>
              <a:buClr>
                <a:srgbClr val="FFFF00"/>
              </a:buClr>
            </a:pPr>
            <a:r>
              <a:rPr lang="en-US" sz="3600" dirty="0" smtClean="0">
                <a:solidFill>
                  <a:schemeClr val="bg1"/>
                </a:solidFill>
              </a:rPr>
              <a:t>Causes</a:t>
            </a:r>
            <a:r>
              <a:rPr lang="en-US" sz="3600" dirty="0" smtClean="0"/>
              <a:t> </a:t>
            </a:r>
            <a:r>
              <a:rPr lang="en-US" sz="3600" b="1" i="1" dirty="0" smtClean="0"/>
              <a:t>“</a:t>
            </a:r>
            <a:r>
              <a:rPr lang="en-US" sz="3600" b="1" i="1" dirty="0" smtClean="0">
                <a:solidFill>
                  <a:srgbClr val="FFFF00"/>
                </a:solidFill>
              </a:rPr>
              <a:t>clearing</a:t>
            </a:r>
            <a:r>
              <a:rPr lang="en-US" sz="3600" b="1" i="1" dirty="0" smtClean="0"/>
              <a:t>”</a:t>
            </a:r>
            <a:endParaRPr lang="en-US" sz="3600" dirty="0" smtClean="0"/>
          </a:p>
          <a:p>
            <a:pPr>
              <a:lnSpc>
                <a:spcPct val="90000"/>
              </a:lnSpc>
              <a:buClr>
                <a:srgbClr val="FFFF00"/>
              </a:buClr>
            </a:pPr>
            <a:r>
              <a:rPr lang="en-US" sz="3600" dirty="0" smtClean="0">
                <a:solidFill>
                  <a:schemeClr val="bg1"/>
                </a:solidFill>
              </a:rPr>
              <a:t>Causes</a:t>
            </a:r>
            <a:r>
              <a:rPr lang="en-US" sz="3600" dirty="0" smtClean="0"/>
              <a:t> </a:t>
            </a:r>
            <a:r>
              <a:rPr lang="en-US" sz="3600" b="1" i="1" dirty="0" smtClean="0"/>
              <a:t>“</a:t>
            </a:r>
            <a:r>
              <a:rPr lang="en-US" sz="3600" b="1" i="1" dirty="0" smtClean="0">
                <a:solidFill>
                  <a:srgbClr val="FFFF00"/>
                </a:solidFill>
              </a:rPr>
              <a:t>indignation</a:t>
            </a:r>
            <a:r>
              <a:rPr lang="en-US" sz="3600" b="1" i="1" dirty="0" smtClean="0"/>
              <a:t>”</a:t>
            </a:r>
            <a:endParaRPr lang="en-US" sz="3600" dirty="0" smtClean="0"/>
          </a:p>
          <a:p>
            <a:pPr>
              <a:lnSpc>
                <a:spcPct val="90000"/>
              </a:lnSpc>
              <a:buClr>
                <a:srgbClr val="FFFF00"/>
              </a:buClr>
            </a:pPr>
            <a:r>
              <a:rPr lang="en-US" sz="3600" dirty="0" smtClean="0">
                <a:solidFill>
                  <a:schemeClr val="bg1"/>
                </a:solidFill>
              </a:rPr>
              <a:t>Causes</a:t>
            </a:r>
            <a:r>
              <a:rPr lang="en-US" sz="3600" dirty="0" smtClean="0"/>
              <a:t> </a:t>
            </a:r>
            <a:r>
              <a:rPr lang="en-US" sz="3600" b="1" i="1" dirty="0" smtClean="0"/>
              <a:t>“</a:t>
            </a:r>
            <a:r>
              <a:rPr lang="en-US" sz="3600" b="1" i="1" dirty="0" smtClean="0">
                <a:solidFill>
                  <a:srgbClr val="FFFF00"/>
                </a:solidFill>
              </a:rPr>
              <a:t>fear</a:t>
            </a:r>
            <a:r>
              <a:rPr lang="en-US" sz="3600" b="1" i="1" dirty="0" smtClean="0"/>
              <a:t>”</a:t>
            </a:r>
          </a:p>
          <a:p>
            <a:pPr>
              <a:lnSpc>
                <a:spcPct val="90000"/>
              </a:lnSpc>
              <a:buClr>
                <a:srgbClr val="FFFF00"/>
              </a:buClr>
            </a:pPr>
            <a:r>
              <a:rPr lang="en-US" sz="3600" dirty="0" smtClean="0">
                <a:solidFill>
                  <a:schemeClr val="bg1"/>
                </a:solidFill>
              </a:rPr>
              <a:t>Causes</a:t>
            </a:r>
            <a:r>
              <a:rPr lang="en-US" sz="3600" dirty="0" smtClean="0"/>
              <a:t> </a:t>
            </a:r>
            <a:r>
              <a:rPr lang="en-US" sz="3600" b="1" i="1" dirty="0" smtClean="0">
                <a:solidFill>
                  <a:srgbClr val="FFFF00"/>
                </a:solidFill>
              </a:rPr>
              <a:t>“</a:t>
            </a:r>
            <a:r>
              <a:rPr lang="en-US" sz="3600" i="1" dirty="0" smtClean="0">
                <a:solidFill>
                  <a:srgbClr val="FFFF00"/>
                </a:solidFill>
              </a:rPr>
              <a:t>vehement </a:t>
            </a:r>
            <a:r>
              <a:rPr lang="en-US" sz="3600" b="1" i="1" dirty="0" smtClean="0">
                <a:solidFill>
                  <a:srgbClr val="FFFF00"/>
                </a:solidFill>
              </a:rPr>
              <a:t>desire” </a:t>
            </a:r>
            <a:r>
              <a:rPr lang="en-US" sz="3600" i="1" dirty="0" smtClean="0">
                <a:solidFill>
                  <a:srgbClr val="FFFF00"/>
                </a:solidFill>
              </a:rPr>
              <a:t>(“</a:t>
            </a:r>
            <a:r>
              <a:rPr lang="en-US" sz="3600" b="1" i="1" dirty="0" smtClean="0"/>
              <a:t>longing</a:t>
            </a:r>
            <a:r>
              <a:rPr lang="en-US" sz="3600" i="1" dirty="0" smtClean="0"/>
              <a:t>”)</a:t>
            </a:r>
            <a:endParaRPr lang="en-US" sz="3600" dirty="0" smtClean="0"/>
          </a:p>
          <a:p>
            <a:pPr>
              <a:lnSpc>
                <a:spcPct val="90000"/>
              </a:lnSpc>
              <a:buClr>
                <a:srgbClr val="FFFF00"/>
              </a:buClr>
            </a:pPr>
            <a:r>
              <a:rPr lang="en-US" sz="3600" dirty="0" smtClean="0">
                <a:solidFill>
                  <a:schemeClr val="bg1"/>
                </a:solidFill>
              </a:rPr>
              <a:t>Causes</a:t>
            </a:r>
            <a:r>
              <a:rPr lang="en-US" sz="3600" dirty="0" smtClean="0"/>
              <a:t> </a:t>
            </a:r>
            <a:r>
              <a:rPr lang="en-US" sz="3600" b="1" i="1" dirty="0" smtClean="0"/>
              <a:t>“</a:t>
            </a:r>
            <a:r>
              <a:rPr lang="en-US" sz="3600" b="1" i="1" dirty="0" smtClean="0">
                <a:solidFill>
                  <a:srgbClr val="FFFF00"/>
                </a:solidFill>
              </a:rPr>
              <a:t>zeal</a:t>
            </a:r>
            <a:r>
              <a:rPr lang="en-US" sz="3600" b="1" i="1" dirty="0" smtClean="0"/>
              <a:t>”</a:t>
            </a:r>
          </a:p>
          <a:p>
            <a:pPr>
              <a:lnSpc>
                <a:spcPct val="90000"/>
              </a:lnSpc>
              <a:buClr>
                <a:srgbClr val="FFFF00"/>
              </a:buClr>
            </a:pPr>
            <a:r>
              <a:rPr lang="en-US" sz="3600" dirty="0" smtClean="0">
                <a:solidFill>
                  <a:schemeClr val="bg1"/>
                </a:solidFill>
              </a:rPr>
              <a:t>Causes</a:t>
            </a:r>
            <a:r>
              <a:rPr lang="en-US" sz="3600" dirty="0" smtClean="0"/>
              <a:t> </a:t>
            </a:r>
            <a:r>
              <a:rPr lang="en-US" sz="3600" b="1" i="1" dirty="0" smtClean="0"/>
              <a:t>“</a:t>
            </a:r>
            <a:r>
              <a:rPr lang="en-US" sz="3600" b="1" i="1" dirty="0" smtClean="0">
                <a:solidFill>
                  <a:srgbClr val="FFFF00"/>
                </a:solidFill>
              </a:rPr>
              <a:t>vindication</a:t>
            </a:r>
            <a:r>
              <a:rPr lang="en-US" sz="3600" b="1" i="1" dirty="0" smtClean="0"/>
              <a:t>”</a:t>
            </a: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10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024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024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4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anim calcmode="lin" valueType="num">
                                      <p:cBhvr>
                                        <p:cTn id="15" dur="10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024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024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024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0243">
                                            <p:txEl>
                                              <p:pRg st="2" end="2"/>
                                            </p:txEl>
                                          </p:spTgt>
                                        </p:tgtEl>
                                        <p:attrNameLst>
                                          <p:attrName>style.visibility</p:attrName>
                                        </p:attrNameLst>
                                      </p:cBhvr>
                                      <p:to>
                                        <p:strVal val="visible"/>
                                      </p:to>
                                    </p:set>
                                    <p:anim calcmode="lin" valueType="num">
                                      <p:cBhvr>
                                        <p:cTn id="23" dur="1000" fill="hold"/>
                                        <p:tgtEl>
                                          <p:spTgt spid="1024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024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024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024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0243">
                                            <p:txEl>
                                              <p:pRg st="3" end="3"/>
                                            </p:txEl>
                                          </p:spTgt>
                                        </p:tgtEl>
                                        <p:attrNameLst>
                                          <p:attrName>style.visibility</p:attrName>
                                        </p:attrNameLst>
                                      </p:cBhvr>
                                      <p:to>
                                        <p:strVal val="visible"/>
                                      </p:to>
                                    </p:set>
                                    <p:anim calcmode="lin" valueType="num">
                                      <p:cBhvr>
                                        <p:cTn id="31" dur="1000" fill="hold"/>
                                        <p:tgtEl>
                                          <p:spTgt spid="1024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024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024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024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10243">
                                            <p:txEl>
                                              <p:pRg st="4" end="4"/>
                                            </p:txEl>
                                          </p:spTgt>
                                        </p:tgtEl>
                                        <p:attrNameLst>
                                          <p:attrName>style.visibility</p:attrName>
                                        </p:attrNameLst>
                                      </p:cBhvr>
                                      <p:to>
                                        <p:strVal val="visible"/>
                                      </p:to>
                                    </p:set>
                                    <p:anim calcmode="lin" valueType="num">
                                      <p:cBhvr>
                                        <p:cTn id="39" dur="1000" fill="hold"/>
                                        <p:tgtEl>
                                          <p:spTgt spid="1024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1024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1024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024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10243">
                                            <p:txEl>
                                              <p:pRg st="5" end="5"/>
                                            </p:txEl>
                                          </p:spTgt>
                                        </p:tgtEl>
                                        <p:attrNameLst>
                                          <p:attrName>style.visibility</p:attrName>
                                        </p:attrNameLst>
                                      </p:cBhvr>
                                      <p:to>
                                        <p:strVal val="visible"/>
                                      </p:to>
                                    </p:set>
                                    <p:anim calcmode="lin" valueType="num">
                                      <p:cBhvr>
                                        <p:cTn id="47" dur="1000" fill="hold"/>
                                        <p:tgtEl>
                                          <p:spTgt spid="1024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1024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1024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024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10243">
                                            <p:txEl>
                                              <p:pRg st="6" end="6"/>
                                            </p:txEl>
                                          </p:spTgt>
                                        </p:tgtEl>
                                        <p:attrNameLst>
                                          <p:attrName>style.visibility</p:attrName>
                                        </p:attrNameLst>
                                      </p:cBhvr>
                                      <p:to>
                                        <p:strVal val="visible"/>
                                      </p:to>
                                    </p:set>
                                    <p:anim calcmode="lin" valueType="num">
                                      <p:cBhvr>
                                        <p:cTn id="55" dur="1000" fill="hold"/>
                                        <p:tgtEl>
                                          <p:spTgt spid="1024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1024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1024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1024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5" presetClass="entr" presetSubtype="0" fill="hold" grpId="0" nodeType="clickEffect">
                                  <p:stCondLst>
                                    <p:cond delay="0"/>
                                  </p:stCondLst>
                                  <p:childTnLst>
                                    <p:set>
                                      <p:cBhvr>
                                        <p:cTn id="62" dur="1" fill="hold">
                                          <p:stCondLst>
                                            <p:cond delay="0"/>
                                          </p:stCondLst>
                                        </p:cTn>
                                        <p:tgtEl>
                                          <p:spTgt spid="10243">
                                            <p:txEl>
                                              <p:pRg st="7" end="7"/>
                                            </p:txEl>
                                          </p:spTgt>
                                        </p:tgtEl>
                                        <p:attrNameLst>
                                          <p:attrName>style.visibility</p:attrName>
                                        </p:attrNameLst>
                                      </p:cBhvr>
                                      <p:to>
                                        <p:strVal val="visible"/>
                                      </p:to>
                                    </p:set>
                                    <p:anim calcmode="lin" valueType="num">
                                      <p:cBhvr>
                                        <p:cTn id="63" dur="1000" fill="hold"/>
                                        <p:tgtEl>
                                          <p:spTgt spid="1024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1024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10243">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10243">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5" presetClass="entr" presetSubtype="0" fill="hold" grpId="0" nodeType="clickEffect">
                                  <p:stCondLst>
                                    <p:cond delay="0"/>
                                  </p:stCondLst>
                                  <p:childTnLst>
                                    <p:set>
                                      <p:cBhvr>
                                        <p:cTn id="70" dur="1" fill="hold">
                                          <p:stCondLst>
                                            <p:cond delay="0"/>
                                          </p:stCondLst>
                                        </p:cTn>
                                        <p:tgtEl>
                                          <p:spTgt spid="10243">
                                            <p:txEl>
                                              <p:pRg st="8" end="8"/>
                                            </p:txEl>
                                          </p:spTgt>
                                        </p:tgtEl>
                                        <p:attrNameLst>
                                          <p:attrName>style.visibility</p:attrName>
                                        </p:attrNameLst>
                                      </p:cBhvr>
                                      <p:to>
                                        <p:strVal val="visible"/>
                                      </p:to>
                                    </p:set>
                                    <p:anim calcmode="lin" valueType="num">
                                      <p:cBhvr>
                                        <p:cTn id="71" dur="1000" fill="hold"/>
                                        <p:tgtEl>
                                          <p:spTgt spid="10243">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10243">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10243">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74" dur="1000" fill="hold"/>
                                        <p:tgtEl>
                                          <p:spTgt spid="10243">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3"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4406900"/>
            <a:ext cx="8915400" cy="1362075"/>
          </a:xfrm>
        </p:spPr>
        <p:txBody>
          <a:bodyPr/>
          <a:lstStyle/>
          <a:p>
            <a:pPr algn="ctr"/>
            <a:r>
              <a:rPr lang="en-US" sz="4800" dirty="0" smtClean="0"/>
              <a:t>What Kind Of works are worthy of repentance?</a:t>
            </a:r>
            <a:endParaRPr lang="en-US" sz="4800" dirty="0"/>
          </a:p>
        </p:txBody>
      </p:sp>
      <p:sp>
        <p:nvSpPr>
          <p:cNvPr id="5" name="Text Placeholder 4"/>
          <p:cNvSpPr>
            <a:spLocks noGrp="1"/>
          </p:cNvSpPr>
          <p:nvPr>
            <p:ph type="body" idx="1"/>
          </p:nvPr>
        </p:nvSpPr>
        <p:spPr>
          <a:xfrm>
            <a:off x="609600" y="533400"/>
            <a:ext cx="7885113" cy="2882900"/>
          </a:xfrm>
        </p:spPr>
        <p:txBody>
          <a:bodyPr/>
          <a:lstStyle/>
          <a:p>
            <a:pPr algn="ctr"/>
            <a:r>
              <a:rPr lang="en-US" sz="6600" b="1" i="1" dirty="0"/>
              <a:t>Acts 26:20</a:t>
            </a:r>
          </a:p>
          <a:p>
            <a:r>
              <a:rPr lang="en-US" sz="3600" dirty="0">
                <a:solidFill>
                  <a:srgbClr val="FFFFFF"/>
                </a:solidFill>
                <a:latin typeface="Times New Roman" pitchFamily="18" charset="0"/>
                <a:cs typeface="Times New Roman" pitchFamily="18" charset="0"/>
              </a:rPr>
              <a:t>Repent and turn to God, doing works worthy of repentance.</a:t>
            </a:r>
          </a:p>
          <a:p>
            <a:endParaRPr lang="en-US" b="1" dirty="0"/>
          </a:p>
        </p:txBody>
      </p:sp>
    </p:spTree>
    <p:extLst>
      <p:ext uri="{BB962C8B-B14F-4D97-AF65-F5344CB8AC3E}">
        <p14:creationId xmlns:p14="http://schemas.microsoft.com/office/powerpoint/2010/main" val="2895525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1371600" y="1143000"/>
            <a:ext cx="6400800" cy="1143000"/>
          </a:xfrm>
          <a:effectLst/>
        </p:spPr>
        <p:txBody>
          <a:bodyPr/>
          <a:lstStyle/>
          <a:p>
            <a:pPr eaLnBrk="1" hangingPunct="1">
              <a:defRPr/>
            </a:pPr>
            <a:r>
              <a:rPr lang="en-US" sz="6000" dirty="0" smtClean="0">
                <a:solidFill>
                  <a:srgbClr val="FFFF00"/>
                </a:solidFill>
                <a:effectLst>
                  <a:outerShdw blurRad="38100" dist="38100" dir="2700000" algn="tl">
                    <a:srgbClr val="000000">
                      <a:alpha val="43137"/>
                    </a:srgbClr>
                  </a:outerShdw>
                </a:effectLst>
                <a:latin typeface="Times New Roman" pitchFamily="18" charset="0"/>
              </a:rPr>
              <a:t>No Use of Alcohol</a:t>
            </a:r>
            <a:r>
              <a:rPr lang="en-US" sz="6000" dirty="0">
                <a:solidFill>
                  <a:srgbClr val="FFFF00"/>
                </a:solidFill>
                <a:effectLst>
                  <a:outerShdw blurRad="38100" dist="38100" dir="2700000" algn="tl">
                    <a:srgbClr val="000000">
                      <a:alpha val="43137"/>
                    </a:srgbClr>
                  </a:outerShdw>
                </a:effectLst>
                <a:latin typeface="Times New Roman" pitchFamily="18" charset="0"/>
              </a:rPr>
              <a:t> </a:t>
            </a:r>
            <a:r>
              <a:rPr lang="en-US" sz="6000" dirty="0" smtClean="0">
                <a:solidFill>
                  <a:srgbClr val="FFFF00"/>
                </a:solidFill>
                <a:effectLst>
                  <a:outerShdw blurRad="38100" dist="38100" dir="2700000" algn="tl">
                    <a:srgbClr val="000000">
                      <a:alpha val="43137"/>
                    </a:srgbClr>
                  </a:outerShdw>
                </a:effectLst>
                <a:latin typeface="Times New Roman" pitchFamily="18" charset="0"/>
              </a:rPr>
              <a:t>and Other Drugs</a:t>
            </a:r>
          </a:p>
        </p:txBody>
      </p:sp>
      <p:pic>
        <p:nvPicPr>
          <p:cNvPr id="18435" name="Picture 3" descr="AZY0003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6825" y="0"/>
            <a:ext cx="145097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4" descr="S751292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28600"/>
            <a:ext cx="173355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5" descr="WR5020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290888"/>
            <a:ext cx="3530600" cy="356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6" descr="WR70139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2787650"/>
            <a:ext cx="1855788" cy="4070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91841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0" y="0"/>
            <a:ext cx="9144000" cy="1143000"/>
          </a:xfrm>
          <a:effectLst/>
        </p:spPr>
        <p:txBody>
          <a:bodyPr/>
          <a:lstStyle/>
          <a:p>
            <a:pPr eaLnBrk="1" hangingPunct="1">
              <a:defRPr/>
            </a:pPr>
            <a:r>
              <a:rPr lang="en-US" sz="4400" dirty="0" smtClean="0">
                <a:effectLst>
                  <a:outerShdw blurRad="38100" dist="38100" dir="2700000" algn="tl">
                    <a:srgbClr val="000000">
                      <a:alpha val="43137"/>
                    </a:srgbClr>
                  </a:outerShdw>
                </a:effectLst>
              </a:rPr>
              <a:t>Sin of Drunkenness &amp; Intoxicants</a:t>
            </a:r>
            <a:endParaRPr lang="en-US" sz="4400" dirty="0" smtClean="0">
              <a:solidFill>
                <a:srgbClr val="FFCC00"/>
              </a:solidFill>
              <a:effectLst>
                <a:outerShdw blurRad="38100" dist="38100" dir="2700000" algn="tl">
                  <a:srgbClr val="000000">
                    <a:alpha val="43137"/>
                  </a:srgbClr>
                </a:outerShdw>
              </a:effectLst>
              <a:latin typeface="ZapfChan Bd BT" pitchFamily="66" charset="0"/>
            </a:endParaRPr>
          </a:p>
        </p:txBody>
      </p:sp>
      <p:sp>
        <p:nvSpPr>
          <p:cNvPr id="166915" name="Rectangle 3"/>
          <p:cNvSpPr>
            <a:spLocks noGrp="1" noChangeArrowheads="1"/>
          </p:cNvSpPr>
          <p:nvPr>
            <p:ph type="body" idx="1"/>
          </p:nvPr>
        </p:nvSpPr>
        <p:spPr>
          <a:xfrm>
            <a:off x="152400" y="914400"/>
            <a:ext cx="8991600" cy="6019800"/>
          </a:xfrm>
        </p:spPr>
        <p:txBody>
          <a:bodyPr/>
          <a:lstStyle/>
          <a:p>
            <a:pPr eaLnBrk="1" hangingPunct="1">
              <a:spcBef>
                <a:spcPts val="0"/>
              </a:spcBef>
              <a:spcAft>
                <a:spcPts val="600"/>
              </a:spcAft>
              <a:buClr>
                <a:srgbClr val="FFFFFF"/>
              </a:buClr>
            </a:pPr>
            <a:r>
              <a:rPr lang="en-US" b="1" dirty="0" smtClean="0">
                <a:solidFill>
                  <a:srgbClr val="FFFF00"/>
                </a:solidFill>
                <a:effectLst/>
                <a:latin typeface="Times New Roman" pitchFamily="18" charset="0"/>
                <a:cs typeface="Times New Roman" pitchFamily="18" charset="0"/>
              </a:rPr>
              <a:t>Gal. 5:21</a:t>
            </a:r>
            <a:r>
              <a:rPr lang="en-US" b="1" dirty="0" smtClean="0">
                <a:effectLst/>
                <a:latin typeface="Times New Roman" pitchFamily="18" charset="0"/>
                <a:cs typeface="Times New Roman" pitchFamily="18" charset="0"/>
              </a:rPr>
              <a:t>	</a:t>
            </a:r>
            <a:r>
              <a:rPr lang="en-US" dirty="0" smtClean="0">
                <a:solidFill>
                  <a:srgbClr val="FFFFFF"/>
                </a:solidFill>
                <a:effectLst/>
                <a:latin typeface="Times New Roman" pitchFamily="18" charset="0"/>
                <a:cs typeface="Times New Roman" pitchFamily="18" charset="0"/>
              </a:rPr>
              <a:t>Drunkenness is work of the flesh</a:t>
            </a:r>
          </a:p>
          <a:p>
            <a:pPr eaLnBrk="1" hangingPunct="1">
              <a:spcBef>
                <a:spcPts val="0"/>
              </a:spcBef>
              <a:spcAft>
                <a:spcPts val="600"/>
              </a:spcAft>
              <a:buClr>
                <a:srgbClr val="FFFFFF"/>
              </a:buClr>
            </a:pPr>
            <a:r>
              <a:rPr lang="en-US" b="1" dirty="0" smtClean="0">
                <a:solidFill>
                  <a:srgbClr val="FFFF00"/>
                </a:solidFill>
                <a:effectLst/>
                <a:latin typeface="Times New Roman" pitchFamily="18" charset="0"/>
                <a:cs typeface="Times New Roman" pitchFamily="18" charset="0"/>
              </a:rPr>
              <a:t>1 Cor. 6:10</a:t>
            </a:r>
            <a:r>
              <a:rPr lang="en-US" b="1" dirty="0" smtClean="0">
                <a:effectLst/>
                <a:latin typeface="Times New Roman" pitchFamily="18" charset="0"/>
                <a:cs typeface="Times New Roman" pitchFamily="18" charset="0"/>
              </a:rPr>
              <a:t>	</a:t>
            </a:r>
            <a:r>
              <a:rPr lang="en-US" dirty="0" smtClean="0">
                <a:solidFill>
                  <a:srgbClr val="FFFFFF"/>
                </a:solidFill>
                <a:effectLst/>
                <a:latin typeface="Times New Roman" pitchFamily="18" charset="0"/>
                <a:cs typeface="Times New Roman" pitchFamily="18" charset="0"/>
              </a:rPr>
              <a:t>Drunkards will not inherit kingdom</a:t>
            </a:r>
          </a:p>
          <a:p>
            <a:pPr eaLnBrk="1" hangingPunct="1">
              <a:spcBef>
                <a:spcPts val="0"/>
              </a:spcBef>
              <a:spcAft>
                <a:spcPts val="600"/>
              </a:spcAft>
              <a:buClr>
                <a:srgbClr val="FFFFFF"/>
              </a:buClr>
            </a:pPr>
            <a:r>
              <a:rPr lang="en-US" b="1" dirty="0" smtClean="0">
                <a:solidFill>
                  <a:srgbClr val="FFFF00"/>
                </a:solidFill>
                <a:effectLst/>
                <a:latin typeface="Times New Roman" pitchFamily="18" charset="0"/>
                <a:cs typeface="Times New Roman" pitchFamily="18" charset="0"/>
              </a:rPr>
              <a:t>Rom. 13:12f</a:t>
            </a:r>
            <a:r>
              <a:rPr lang="en-US" b="1" dirty="0" smtClean="0">
                <a:effectLst/>
                <a:latin typeface="Times New Roman" pitchFamily="18" charset="0"/>
                <a:cs typeface="Times New Roman" pitchFamily="18" charset="0"/>
              </a:rPr>
              <a:t>	</a:t>
            </a:r>
            <a:r>
              <a:rPr lang="en-US" dirty="0" smtClean="0">
                <a:solidFill>
                  <a:srgbClr val="FFFFFF"/>
                </a:solidFill>
                <a:effectLst/>
                <a:latin typeface="Times New Roman" pitchFamily="18" charset="0"/>
                <a:cs typeface="Times New Roman" pitchFamily="18" charset="0"/>
              </a:rPr>
              <a:t>Intoxication is work of darkness</a:t>
            </a:r>
          </a:p>
          <a:p>
            <a:pPr eaLnBrk="1" hangingPunct="1">
              <a:spcBef>
                <a:spcPts val="0"/>
              </a:spcBef>
              <a:spcAft>
                <a:spcPts val="600"/>
              </a:spcAft>
              <a:buClr>
                <a:srgbClr val="FFFFFF"/>
              </a:buClr>
            </a:pPr>
            <a:r>
              <a:rPr lang="en-US" b="1" dirty="0" smtClean="0">
                <a:solidFill>
                  <a:srgbClr val="FFFF00"/>
                </a:solidFill>
                <a:effectLst/>
                <a:latin typeface="Times New Roman" pitchFamily="18" charset="0"/>
                <a:cs typeface="Times New Roman" pitchFamily="18" charset="0"/>
              </a:rPr>
              <a:t>1 Pet. 4:1-4</a:t>
            </a:r>
            <a:r>
              <a:rPr lang="en-US" b="1" dirty="0" smtClean="0">
                <a:effectLst/>
                <a:latin typeface="Times New Roman" pitchFamily="18" charset="0"/>
                <a:cs typeface="Times New Roman" pitchFamily="18" charset="0"/>
              </a:rPr>
              <a:t>	</a:t>
            </a:r>
            <a:r>
              <a:rPr lang="en-US" dirty="0" smtClean="0">
                <a:solidFill>
                  <a:srgbClr val="FFFFFF"/>
                </a:solidFill>
                <a:effectLst/>
                <a:latin typeface="Times New Roman" pitchFamily="18" charset="0"/>
                <a:cs typeface="Times New Roman" pitchFamily="18" charset="0"/>
              </a:rPr>
              <a:t>Included in desires of the Gentiles</a:t>
            </a:r>
          </a:p>
          <a:p>
            <a:pPr lvl="1" eaLnBrk="1" hangingPunct="1">
              <a:spcBef>
                <a:spcPts val="0"/>
              </a:spcBef>
              <a:spcAft>
                <a:spcPts val="600"/>
              </a:spcAft>
              <a:buClr>
                <a:srgbClr val="66FFFF"/>
              </a:buClr>
              <a:buFont typeface="Wingdings" pitchFamily="2" charset="2"/>
              <a:buChar char="Ø"/>
            </a:pPr>
            <a:r>
              <a:rPr lang="en-US" dirty="0" smtClean="0">
                <a:effectLst/>
                <a:latin typeface="Times New Roman" pitchFamily="18" charset="0"/>
                <a:cs typeface="Times New Roman" pitchFamily="18" charset="0"/>
              </a:rPr>
              <a:t>“excess of wine” - “drunkenness”</a:t>
            </a:r>
            <a:endParaRPr lang="en-US" i="1" dirty="0" smtClean="0">
              <a:effectLst/>
              <a:latin typeface="Times New Roman" pitchFamily="18" charset="0"/>
              <a:cs typeface="Times New Roman" pitchFamily="18" charset="0"/>
            </a:endParaRPr>
          </a:p>
          <a:p>
            <a:pPr lvl="1" eaLnBrk="1" hangingPunct="1">
              <a:spcBef>
                <a:spcPts val="0"/>
              </a:spcBef>
              <a:spcAft>
                <a:spcPts val="600"/>
              </a:spcAft>
              <a:buClr>
                <a:srgbClr val="66FFFF"/>
              </a:buClr>
              <a:buFont typeface="Wingdings" pitchFamily="2" charset="2"/>
              <a:buChar char="Ø"/>
            </a:pPr>
            <a:r>
              <a:rPr lang="en-US" dirty="0" smtClean="0">
                <a:effectLst/>
                <a:latin typeface="Times New Roman" pitchFamily="18" charset="0"/>
                <a:cs typeface="Times New Roman" pitchFamily="18" charset="0"/>
              </a:rPr>
              <a:t>“</a:t>
            </a:r>
            <a:r>
              <a:rPr lang="en-US" dirty="0" err="1" smtClean="0">
                <a:effectLst/>
                <a:latin typeface="Times New Roman" pitchFamily="18" charset="0"/>
                <a:cs typeface="Times New Roman" pitchFamily="18" charset="0"/>
              </a:rPr>
              <a:t>revellings</a:t>
            </a:r>
            <a:r>
              <a:rPr lang="en-US" dirty="0" smtClean="0">
                <a:effectLst/>
                <a:latin typeface="Times New Roman" pitchFamily="18" charset="0"/>
                <a:cs typeface="Times New Roman" pitchFamily="18" charset="0"/>
              </a:rPr>
              <a:t>”</a:t>
            </a:r>
          </a:p>
          <a:p>
            <a:pPr lvl="1" eaLnBrk="1" hangingPunct="1">
              <a:spcBef>
                <a:spcPts val="0"/>
              </a:spcBef>
              <a:spcAft>
                <a:spcPts val="600"/>
              </a:spcAft>
              <a:buClr>
                <a:srgbClr val="66FFFF"/>
              </a:buClr>
              <a:buFont typeface="Wingdings" pitchFamily="2" charset="2"/>
              <a:buChar char="Ø"/>
            </a:pPr>
            <a:r>
              <a:rPr lang="en-US" dirty="0" smtClean="0">
                <a:effectLst/>
                <a:latin typeface="Times New Roman" pitchFamily="18" charset="0"/>
                <a:cs typeface="Times New Roman" pitchFamily="18" charset="0"/>
              </a:rPr>
              <a:t>“</a:t>
            </a:r>
            <a:r>
              <a:rPr lang="en-US" dirty="0" err="1" smtClean="0">
                <a:effectLst/>
                <a:latin typeface="Times New Roman" pitchFamily="18" charset="0"/>
                <a:cs typeface="Times New Roman" pitchFamily="18" charset="0"/>
              </a:rPr>
              <a:t>banquetings</a:t>
            </a:r>
            <a:r>
              <a:rPr lang="en-US" dirty="0" smtClean="0">
                <a:effectLst/>
                <a:latin typeface="Times New Roman" pitchFamily="18" charset="0"/>
                <a:cs typeface="Times New Roman" pitchFamily="18" charset="0"/>
              </a:rPr>
              <a:t>” – “drinking parties” - </a:t>
            </a:r>
            <a:r>
              <a:rPr lang="en-US" i="1" dirty="0" smtClean="0">
                <a:effectLst/>
                <a:latin typeface="Times New Roman" pitchFamily="18" charset="0"/>
                <a:cs typeface="Times New Roman" pitchFamily="18" charset="0"/>
              </a:rPr>
              <a:t>a drink</a:t>
            </a:r>
            <a:endParaRPr lang="en-US" dirty="0" smtClean="0">
              <a:solidFill>
                <a:srgbClr val="FFFFFF"/>
              </a:solidFill>
              <a:latin typeface="Times New Roman" pitchFamily="18" charset="0"/>
              <a:cs typeface="Times New Roman" pitchFamily="18" charset="0"/>
            </a:endParaRPr>
          </a:p>
          <a:p>
            <a:pPr eaLnBrk="1" hangingPunct="1">
              <a:spcBef>
                <a:spcPts val="0"/>
              </a:spcBef>
              <a:spcAft>
                <a:spcPts val="600"/>
              </a:spcAft>
              <a:buClr>
                <a:srgbClr val="FFFFFF"/>
              </a:buClr>
            </a:pPr>
            <a:r>
              <a:rPr lang="en-US" b="1" dirty="0" smtClean="0">
                <a:solidFill>
                  <a:srgbClr val="FFFF00"/>
                </a:solidFill>
                <a:latin typeface="Times New Roman" pitchFamily="18" charset="0"/>
                <a:cs typeface="Times New Roman" pitchFamily="18" charset="0"/>
              </a:rPr>
              <a:t>Prov</a:t>
            </a:r>
            <a:r>
              <a:rPr lang="en-US" b="1" dirty="0" smtClean="0">
                <a:solidFill>
                  <a:srgbClr val="FFFF00"/>
                </a:solidFill>
                <a:effectLst/>
                <a:latin typeface="Times New Roman" pitchFamily="18" charset="0"/>
                <a:cs typeface="Times New Roman" pitchFamily="18" charset="0"/>
              </a:rPr>
              <a:t>. </a:t>
            </a:r>
            <a:r>
              <a:rPr lang="en-US" b="1" dirty="0" smtClean="0">
                <a:solidFill>
                  <a:srgbClr val="FFFF00"/>
                </a:solidFill>
                <a:latin typeface="Times New Roman" pitchFamily="18" charset="0"/>
                <a:cs typeface="Times New Roman" pitchFamily="18" charset="0"/>
              </a:rPr>
              <a:t>23</a:t>
            </a:r>
            <a:r>
              <a:rPr lang="en-US" b="1" dirty="0" smtClean="0">
                <a:solidFill>
                  <a:srgbClr val="FFFF00"/>
                </a:solidFill>
                <a:effectLst/>
                <a:latin typeface="Times New Roman" pitchFamily="18" charset="0"/>
                <a:cs typeface="Times New Roman" pitchFamily="18" charset="0"/>
              </a:rPr>
              <a:t>:29-35</a:t>
            </a:r>
            <a:r>
              <a:rPr lang="en-US" b="1" dirty="0" smtClean="0">
                <a:latin typeface="Times New Roman" pitchFamily="18" charset="0"/>
                <a:cs typeface="Times New Roman" pitchFamily="18" charset="0"/>
              </a:rPr>
              <a:t> </a:t>
            </a:r>
            <a:r>
              <a:rPr lang="en-US" dirty="0" smtClean="0">
                <a:solidFill>
                  <a:srgbClr val="FFFFFF"/>
                </a:solidFill>
                <a:latin typeface="Times New Roman" pitchFamily="18" charset="0"/>
                <a:cs typeface="Times New Roman" pitchFamily="18" charset="0"/>
              </a:rPr>
              <a:t>Don’t even look at it </a:t>
            </a:r>
            <a:r>
              <a:rPr lang="en-US" b="1" dirty="0" smtClean="0">
                <a:solidFill>
                  <a:srgbClr val="FFFFFF"/>
                </a:solidFill>
                <a:latin typeface="Times New Roman" pitchFamily="18" charset="0"/>
                <a:cs typeface="Times New Roman" pitchFamily="18" charset="0"/>
              </a:rPr>
              <a:t>– </a:t>
            </a:r>
            <a:r>
              <a:rPr lang="en-US" i="1" dirty="0" smtClean="0">
                <a:solidFill>
                  <a:srgbClr val="FFFFFF"/>
                </a:solidFill>
                <a:latin typeface="Times New Roman" pitchFamily="18" charset="0"/>
                <a:cs typeface="Times New Roman" pitchFamily="18" charset="0"/>
              </a:rPr>
              <a:t>Don’t start!</a:t>
            </a:r>
          </a:p>
          <a:p>
            <a:pPr eaLnBrk="1" hangingPunct="1">
              <a:spcBef>
                <a:spcPts val="0"/>
              </a:spcBef>
              <a:spcAft>
                <a:spcPts val="600"/>
              </a:spcAft>
              <a:buClr>
                <a:srgbClr val="FFFFFF"/>
              </a:buClr>
            </a:pPr>
            <a:r>
              <a:rPr lang="en-US" b="1" dirty="0" smtClean="0">
                <a:solidFill>
                  <a:srgbClr val="FFFF00"/>
                </a:solidFill>
                <a:latin typeface="Times New Roman" pitchFamily="18" charset="0"/>
                <a:cs typeface="Times New Roman" pitchFamily="18" charset="0"/>
              </a:rPr>
              <a:t>Prov</a:t>
            </a:r>
            <a:r>
              <a:rPr lang="en-US" b="1" dirty="0">
                <a:solidFill>
                  <a:srgbClr val="FFFF00"/>
                </a:solidFill>
                <a:latin typeface="Times New Roman" pitchFamily="18" charset="0"/>
                <a:cs typeface="Times New Roman" pitchFamily="18" charset="0"/>
              </a:rPr>
              <a:t>. 20:1</a:t>
            </a:r>
            <a:r>
              <a:rPr lang="en-US" dirty="0">
                <a:latin typeface="Times New Roman" pitchFamily="18" charset="0"/>
                <a:cs typeface="Times New Roman" pitchFamily="18" charset="0"/>
              </a:rPr>
              <a:t>	</a:t>
            </a:r>
            <a:r>
              <a:rPr lang="en-US" dirty="0" smtClean="0">
                <a:solidFill>
                  <a:srgbClr val="FFFFFF"/>
                </a:solidFill>
                <a:latin typeface="Times New Roman" pitchFamily="18" charset="0"/>
                <a:cs typeface="Times New Roman" pitchFamily="18" charset="0"/>
              </a:rPr>
              <a:t>Foolishness </a:t>
            </a:r>
            <a:r>
              <a:rPr lang="en-US" dirty="0">
                <a:solidFill>
                  <a:srgbClr val="FFFFFF"/>
                </a:solidFill>
                <a:latin typeface="Times New Roman" pitchFamily="18" charset="0"/>
                <a:cs typeface="Times New Roman" pitchFamily="18" charset="0"/>
              </a:rPr>
              <a:t>&amp; danger of </a:t>
            </a:r>
            <a:r>
              <a:rPr lang="en-US" dirty="0" smtClean="0">
                <a:solidFill>
                  <a:srgbClr val="FFFFFF"/>
                </a:solidFill>
                <a:latin typeface="Times New Roman" pitchFamily="18" charset="0"/>
                <a:cs typeface="Times New Roman" pitchFamily="18" charset="0"/>
              </a:rPr>
              <a:t>using it</a:t>
            </a:r>
          </a:p>
          <a:p>
            <a:pPr eaLnBrk="1" hangingPunct="1">
              <a:spcBef>
                <a:spcPts val="0"/>
              </a:spcBef>
              <a:spcAft>
                <a:spcPts val="600"/>
              </a:spcAft>
              <a:buClr>
                <a:srgbClr val="FFFFFF"/>
              </a:buClr>
            </a:pPr>
            <a:r>
              <a:rPr lang="en-US" b="1" dirty="0">
                <a:solidFill>
                  <a:srgbClr val="FFFF00"/>
                </a:solidFill>
                <a:latin typeface="Times New Roman" pitchFamily="18" charset="0"/>
                <a:cs typeface="Times New Roman" pitchFamily="18" charset="0"/>
              </a:rPr>
              <a:t>Rom. 6:12</a:t>
            </a:r>
            <a:r>
              <a:rPr lang="en-US" dirty="0">
                <a:latin typeface="Times New Roman" pitchFamily="18" charset="0"/>
                <a:cs typeface="Times New Roman" pitchFamily="18" charset="0"/>
              </a:rPr>
              <a:t>	</a:t>
            </a:r>
            <a:r>
              <a:rPr lang="en-US" dirty="0">
                <a:solidFill>
                  <a:srgbClr val="FFFFFF"/>
                </a:solidFill>
                <a:latin typeface="Times New Roman" pitchFamily="18" charset="0"/>
                <a:cs typeface="Times New Roman" pitchFamily="18" charset="0"/>
              </a:rPr>
              <a:t>Any addiction is sinful, including…</a:t>
            </a:r>
          </a:p>
          <a:p>
            <a:pPr lvl="1" eaLnBrk="1" hangingPunct="1">
              <a:spcBef>
                <a:spcPts val="0"/>
              </a:spcBef>
              <a:spcAft>
                <a:spcPts val="600"/>
              </a:spcAft>
              <a:buClr>
                <a:srgbClr val="66FFFF"/>
              </a:buClr>
              <a:buFont typeface="Wingdings" pitchFamily="2" charset="2"/>
              <a:buChar char="Ø"/>
            </a:pPr>
            <a:r>
              <a:rPr lang="en-US" b="1" dirty="0">
                <a:solidFill>
                  <a:srgbClr val="FFFF00"/>
                </a:solidFill>
                <a:latin typeface="Times New Roman" pitchFamily="18" charset="0"/>
                <a:cs typeface="Times New Roman" pitchFamily="18" charset="0"/>
              </a:rPr>
              <a:t>2 Pet. 2:19</a:t>
            </a:r>
            <a:r>
              <a:rPr lang="en-US" dirty="0">
                <a:solidFill>
                  <a:srgbClr val="FFFFFF"/>
                </a:solidFill>
                <a:latin typeface="Times New Roman" pitchFamily="18" charset="0"/>
                <a:cs typeface="Times New Roman" pitchFamily="18" charset="0"/>
              </a:rPr>
              <a:t>	Overcome &amp; brought into </a:t>
            </a:r>
            <a:r>
              <a:rPr lang="en-US" dirty="0" smtClean="0">
                <a:solidFill>
                  <a:srgbClr val="FFFFFF"/>
                </a:solidFill>
                <a:latin typeface="Times New Roman" pitchFamily="18" charset="0"/>
                <a:cs typeface="Times New Roman" pitchFamily="18" charset="0"/>
              </a:rPr>
              <a:t>bondage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0148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 calcmode="lin" valueType="num">
                                      <p:cBhvr>
                                        <p:cTn id="7" dur="1000" fill="hold"/>
                                        <p:tgtEl>
                                          <p:spTgt spid="16691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6691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6691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6691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6915">
                                            <p:txEl>
                                              <p:pRg st="1" end="1"/>
                                            </p:txEl>
                                          </p:spTgt>
                                        </p:tgtEl>
                                        <p:attrNameLst>
                                          <p:attrName>style.visibility</p:attrName>
                                        </p:attrNameLst>
                                      </p:cBhvr>
                                      <p:to>
                                        <p:strVal val="visible"/>
                                      </p:to>
                                    </p:set>
                                    <p:anim calcmode="lin" valueType="num">
                                      <p:cBhvr>
                                        <p:cTn id="15" dur="1000" fill="hold"/>
                                        <p:tgtEl>
                                          <p:spTgt spid="16691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6691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6691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16691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66915">
                                            <p:txEl>
                                              <p:pRg st="2" end="2"/>
                                            </p:txEl>
                                          </p:spTgt>
                                        </p:tgtEl>
                                        <p:attrNameLst>
                                          <p:attrName>style.visibility</p:attrName>
                                        </p:attrNameLst>
                                      </p:cBhvr>
                                      <p:to>
                                        <p:strVal val="visible"/>
                                      </p:to>
                                    </p:set>
                                    <p:anim calcmode="lin" valueType="num">
                                      <p:cBhvr>
                                        <p:cTn id="23" dur="1000" fill="hold"/>
                                        <p:tgtEl>
                                          <p:spTgt spid="16691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6691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66915">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16691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66915">
                                            <p:txEl>
                                              <p:pRg st="3" end="3"/>
                                            </p:txEl>
                                          </p:spTgt>
                                        </p:tgtEl>
                                        <p:attrNameLst>
                                          <p:attrName>style.visibility</p:attrName>
                                        </p:attrNameLst>
                                      </p:cBhvr>
                                      <p:to>
                                        <p:strVal val="visible"/>
                                      </p:to>
                                    </p:set>
                                    <p:anim calcmode="lin" valueType="num">
                                      <p:cBhvr>
                                        <p:cTn id="31" dur="1000" fill="hold"/>
                                        <p:tgtEl>
                                          <p:spTgt spid="16691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6691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66915">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16691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66915">
                                            <p:txEl>
                                              <p:pRg st="4" end="4"/>
                                            </p:txEl>
                                          </p:spTgt>
                                        </p:tgtEl>
                                        <p:attrNameLst>
                                          <p:attrName>style.visibility</p:attrName>
                                        </p:attrNameLst>
                                      </p:cBhvr>
                                      <p:to>
                                        <p:strVal val="visible"/>
                                      </p:to>
                                    </p:set>
                                    <p:anim calcmode="lin" valueType="num">
                                      <p:cBhvr>
                                        <p:cTn id="39" dur="1000" fill="hold"/>
                                        <p:tgtEl>
                                          <p:spTgt spid="166915">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166915">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166915">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16691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66915">
                                            <p:txEl>
                                              <p:pRg st="5" end="5"/>
                                            </p:txEl>
                                          </p:spTgt>
                                        </p:tgtEl>
                                        <p:attrNameLst>
                                          <p:attrName>style.visibility</p:attrName>
                                        </p:attrNameLst>
                                      </p:cBhvr>
                                      <p:to>
                                        <p:strVal val="visible"/>
                                      </p:to>
                                    </p:set>
                                    <p:anim calcmode="lin" valueType="num">
                                      <p:cBhvr>
                                        <p:cTn id="47" dur="1000" fill="hold"/>
                                        <p:tgtEl>
                                          <p:spTgt spid="166915">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166915">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166915">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166915">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166915">
                                            <p:txEl>
                                              <p:pRg st="6" end="6"/>
                                            </p:txEl>
                                          </p:spTgt>
                                        </p:tgtEl>
                                        <p:attrNameLst>
                                          <p:attrName>style.visibility</p:attrName>
                                        </p:attrNameLst>
                                      </p:cBhvr>
                                      <p:to>
                                        <p:strVal val="visible"/>
                                      </p:to>
                                    </p:set>
                                    <p:anim calcmode="lin" valueType="num">
                                      <p:cBhvr>
                                        <p:cTn id="55" dur="1000" fill="hold"/>
                                        <p:tgtEl>
                                          <p:spTgt spid="166915">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166915">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166915">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166915">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66915">
                                            <p:txEl>
                                              <p:pRg st="7" end="7"/>
                                            </p:txEl>
                                          </p:spTgt>
                                        </p:tgtEl>
                                        <p:attrNameLst>
                                          <p:attrName>style.visibility</p:attrName>
                                        </p:attrNameLst>
                                      </p:cBhvr>
                                      <p:to>
                                        <p:strVal val="visible"/>
                                      </p:to>
                                    </p:set>
                                    <p:anim calcmode="lin" valueType="num">
                                      <p:cBhvr>
                                        <p:cTn id="63" dur="1000" fill="hold"/>
                                        <p:tgtEl>
                                          <p:spTgt spid="166915">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166915">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166915">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166915">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166915">
                                            <p:txEl>
                                              <p:pRg st="8" end="8"/>
                                            </p:txEl>
                                          </p:spTgt>
                                        </p:tgtEl>
                                        <p:attrNameLst>
                                          <p:attrName>style.visibility</p:attrName>
                                        </p:attrNameLst>
                                      </p:cBhvr>
                                      <p:to>
                                        <p:strVal val="visible"/>
                                      </p:to>
                                    </p:set>
                                    <p:anim calcmode="lin" valueType="num">
                                      <p:cBhvr>
                                        <p:cTn id="71" dur="1000" fill="hold"/>
                                        <p:tgtEl>
                                          <p:spTgt spid="166915">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166915">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166915">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166915">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166915">
                                            <p:txEl>
                                              <p:pRg st="9" end="9"/>
                                            </p:txEl>
                                          </p:spTgt>
                                        </p:tgtEl>
                                        <p:attrNameLst>
                                          <p:attrName>style.visibility</p:attrName>
                                        </p:attrNameLst>
                                      </p:cBhvr>
                                      <p:to>
                                        <p:strVal val="visible"/>
                                      </p:to>
                                    </p:set>
                                    <p:anim calcmode="lin" valueType="num">
                                      <p:cBhvr>
                                        <p:cTn id="79" dur="1000" fill="hold"/>
                                        <p:tgtEl>
                                          <p:spTgt spid="166915">
                                            <p:txEl>
                                              <p:pRg st="9" end="9"/>
                                            </p:txEl>
                                          </p:spTgt>
                                        </p:tgtEl>
                                        <p:attrNameLst>
                                          <p:attrName>ppt_w</p:attrName>
                                        </p:attrNameLst>
                                      </p:cBhvr>
                                      <p:tavLst>
                                        <p:tav tm="0">
                                          <p:val>
                                            <p:fltVal val="0"/>
                                          </p:val>
                                        </p:tav>
                                        <p:tav tm="100000">
                                          <p:val>
                                            <p:strVal val="#ppt_w"/>
                                          </p:val>
                                        </p:tav>
                                      </p:tavLst>
                                    </p:anim>
                                    <p:anim calcmode="lin" valueType="num">
                                      <p:cBhvr>
                                        <p:cTn id="80" dur="1000" fill="hold"/>
                                        <p:tgtEl>
                                          <p:spTgt spid="166915">
                                            <p:txEl>
                                              <p:pRg st="9" end="9"/>
                                            </p:txEl>
                                          </p:spTgt>
                                        </p:tgtEl>
                                        <p:attrNameLst>
                                          <p:attrName>ppt_h</p:attrName>
                                        </p:attrNameLst>
                                      </p:cBhvr>
                                      <p:tavLst>
                                        <p:tav tm="0">
                                          <p:val>
                                            <p:fltVal val="0"/>
                                          </p:val>
                                        </p:tav>
                                        <p:tav tm="100000">
                                          <p:val>
                                            <p:strVal val="#ppt_h"/>
                                          </p:val>
                                        </p:tav>
                                      </p:tavLst>
                                    </p:anim>
                                    <p:anim calcmode="lin" valueType="num">
                                      <p:cBhvr>
                                        <p:cTn id="81" dur="1000" fill="hold"/>
                                        <p:tgtEl>
                                          <p:spTgt spid="166915">
                                            <p:txEl>
                                              <p:pRg st="9" end="9"/>
                                            </p:txEl>
                                          </p:spTgt>
                                        </p:tgtEl>
                                        <p:attrNameLst>
                                          <p:attrName>style.rotation</p:attrName>
                                        </p:attrNameLst>
                                      </p:cBhvr>
                                      <p:tavLst>
                                        <p:tav tm="0">
                                          <p:val>
                                            <p:fltVal val="90"/>
                                          </p:val>
                                        </p:tav>
                                        <p:tav tm="100000">
                                          <p:val>
                                            <p:fltVal val="0"/>
                                          </p:val>
                                        </p:tav>
                                      </p:tavLst>
                                    </p:anim>
                                    <p:animEffect transition="in" filter="fade">
                                      <p:cBhvr>
                                        <p:cTn id="82" dur="1000"/>
                                        <p:tgtEl>
                                          <p:spTgt spid="166915">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166915">
                                            <p:txEl>
                                              <p:pRg st="10" end="10"/>
                                            </p:txEl>
                                          </p:spTgt>
                                        </p:tgtEl>
                                        <p:attrNameLst>
                                          <p:attrName>style.visibility</p:attrName>
                                        </p:attrNameLst>
                                      </p:cBhvr>
                                      <p:to>
                                        <p:strVal val="visible"/>
                                      </p:to>
                                    </p:set>
                                    <p:anim calcmode="lin" valueType="num">
                                      <p:cBhvr>
                                        <p:cTn id="87" dur="1000" fill="hold"/>
                                        <p:tgtEl>
                                          <p:spTgt spid="166915">
                                            <p:txEl>
                                              <p:pRg st="10" end="10"/>
                                            </p:txEl>
                                          </p:spTgt>
                                        </p:tgtEl>
                                        <p:attrNameLst>
                                          <p:attrName>ppt_w</p:attrName>
                                        </p:attrNameLst>
                                      </p:cBhvr>
                                      <p:tavLst>
                                        <p:tav tm="0">
                                          <p:val>
                                            <p:fltVal val="0"/>
                                          </p:val>
                                        </p:tav>
                                        <p:tav tm="100000">
                                          <p:val>
                                            <p:strVal val="#ppt_w"/>
                                          </p:val>
                                        </p:tav>
                                      </p:tavLst>
                                    </p:anim>
                                    <p:anim calcmode="lin" valueType="num">
                                      <p:cBhvr>
                                        <p:cTn id="88" dur="1000" fill="hold"/>
                                        <p:tgtEl>
                                          <p:spTgt spid="166915">
                                            <p:txEl>
                                              <p:pRg st="10" end="10"/>
                                            </p:txEl>
                                          </p:spTgt>
                                        </p:tgtEl>
                                        <p:attrNameLst>
                                          <p:attrName>ppt_h</p:attrName>
                                        </p:attrNameLst>
                                      </p:cBhvr>
                                      <p:tavLst>
                                        <p:tav tm="0">
                                          <p:val>
                                            <p:fltVal val="0"/>
                                          </p:val>
                                        </p:tav>
                                        <p:tav tm="100000">
                                          <p:val>
                                            <p:strVal val="#ppt_h"/>
                                          </p:val>
                                        </p:tav>
                                      </p:tavLst>
                                    </p:anim>
                                    <p:anim calcmode="lin" valueType="num">
                                      <p:cBhvr>
                                        <p:cTn id="89" dur="1000" fill="hold"/>
                                        <p:tgtEl>
                                          <p:spTgt spid="166915">
                                            <p:txEl>
                                              <p:pRg st="10" end="10"/>
                                            </p:txEl>
                                          </p:spTgt>
                                        </p:tgtEl>
                                        <p:attrNameLst>
                                          <p:attrName>style.rotation</p:attrName>
                                        </p:attrNameLst>
                                      </p:cBhvr>
                                      <p:tavLst>
                                        <p:tav tm="0">
                                          <p:val>
                                            <p:fltVal val="90"/>
                                          </p:val>
                                        </p:tav>
                                        <p:tav tm="100000">
                                          <p:val>
                                            <p:fltVal val="0"/>
                                          </p:val>
                                        </p:tav>
                                      </p:tavLst>
                                    </p:anim>
                                    <p:animEffect transition="in" filter="fade">
                                      <p:cBhvr>
                                        <p:cTn id="90" dur="1000"/>
                                        <p:tgtEl>
                                          <p:spTgt spid="16691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381000" y="457200"/>
            <a:ext cx="8458200" cy="1143000"/>
          </a:xfrm>
          <a:effectLst/>
        </p:spPr>
        <p:txBody>
          <a:bodyPr/>
          <a:lstStyle/>
          <a:p>
            <a:pPr eaLnBrk="1" hangingPunct="1">
              <a:defRPr/>
            </a:pPr>
            <a:r>
              <a:rPr lang="en-US" sz="6600" dirty="0" smtClean="0">
                <a:solidFill>
                  <a:srgbClr val="FFFF00"/>
                </a:solidFill>
                <a:effectLst>
                  <a:outerShdw blurRad="38100" dist="38100" dir="2700000" algn="tl">
                    <a:srgbClr val="000000">
                      <a:alpha val="43137"/>
                    </a:srgbClr>
                  </a:outerShdw>
                </a:effectLst>
                <a:latin typeface="Times New Roman" pitchFamily="18" charset="0"/>
              </a:rPr>
              <a:t>No Sexual Immorality</a:t>
            </a:r>
            <a:endParaRPr lang="en-US" sz="5400" dirty="0" smtClean="0">
              <a:solidFill>
                <a:srgbClr val="FFFF00"/>
              </a:solidFill>
              <a:effectLst>
                <a:outerShdw blurRad="38100" dist="38100" dir="2700000" algn="tl">
                  <a:srgbClr val="000000">
                    <a:alpha val="43137"/>
                  </a:srgbClr>
                </a:outerShdw>
              </a:effectLst>
              <a:latin typeface="Times New Roman" pitchFamily="18" charset="0"/>
            </a:endParaRPr>
          </a:p>
        </p:txBody>
      </p:sp>
      <p:sp>
        <p:nvSpPr>
          <p:cNvPr id="28675" name="Text Box 3"/>
          <p:cNvSpPr txBox="1">
            <a:spLocks noChangeArrowheads="1"/>
          </p:cNvSpPr>
          <p:nvPr/>
        </p:nvSpPr>
        <p:spPr bwMode="auto">
          <a:xfrm rot="-1725945">
            <a:off x="304800" y="2438400"/>
            <a:ext cx="2819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spcBef>
                <a:spcPct val="50000"/>
              </a:spcBef>
            </a:pPr>
            <a:r>
              <a:rPr lang="en-US" sz="4000" b="1">
                <a:solidFill>
                  <a:srgbClr val="FF9933"/>
                </a:solidFill>
                <a:latin typeface="Times New Roman" pitchFamily="18" charset="0"/>
              </a:rPr>
              <a:t>Fornication</a:t>
            </a:r>
            <a:endParaRPr lang="en-US" sz="4000" b="1">
              <a:latin typeface="Times New Roman" pitchFamily="18" charset="0"/>
            </a:endParaRPr>
          </a:p>
        </p:txBody>
      </p:sp>
      <p:sp>
        <p:nvSpPr>
          <p:cNvPr id="28676" name="Text Box 5"/>
          <p:cNvSpPr txBox="1">
            <a:spLocks noChangeArrowheads="1"/>
          </p:cNvSpPr>
          <p:nvPr/>
        </p:nvSpPr>
        <p:spPr bwMode="auto">
          <a:xfrm rot="2379842">
            <a:off x="5562600" y="3124200"/>
            <a:ext cx="3581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spcBef>
                <a:spcPct val="50000"/>
              </a:spcBef>
            </a:pPr>
            <a:r>
              <a:rPr lang="en-US" sz="4000" b="1">
                <a:solidFill>
                  <a:srgbClr val="FF6699"/>
                </a:solidFill>
                <a:latin typeface="Times New Roman" pitchFamily="18" charset="0"/>
              </a:rPr>
              <a:t>Homosexuality</a:t>
            </a:r>
            <a:endParaRPr lang="en-US" sz="4000" b="1">
              <a:latin typeface="Times New Roman" pitchFamily="18" charset="0"/>
            </a:endParaRPr>
          </a:p>
        </p:txBody>
      </p:sp>
      <p:sp>
        <p:nvSpPr>
          <p:cNvPr id="28677" name="Text Box 6"/>
          <p:cNvSpPr txBox="1">
            <a:spLocks noChangeArrowheads="1"/>
          </p:cNvSpPr>
          <p:nvPr/>
        </p:nvSpPr>
        <p:spPr bwMode="auto">
          <a:xfrm rot="2038297">
            <a:off x="533400" y="5260626"/>
            <a:ext cx="2133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spcBef>
                <a:spcPct val="50000"/>
              </a:spcBef>
            </a:pPr>
            <a:r>
              <a:rPr lang="en-US" sz="4000" b="1" dirty="0">
                <a:solidFill>
                  <a:srgbClr val="99CCFF"/>
                </a:solidFill>
                <a:latin typeface="Times New Roman" pitchFamily="18" charset="0"/>
              </a:rPr>
              <a:t>Adultery</a:t>
            </a:r>
          </a:p>
        </p:txBody>
      </p:sp>
      <p:sp>
        <p:nvSpPr>
          <p:cNvPr id="28678" name="Text Box 7"/>
          <p:cNvSpPr txBox="1">
            <a:spLocks noChangeArrowheads="1"/>
          </p:cNvSpPr>
          <p:nvPr/>
        </p:nvSpPr>
        <p:spPr bwMode="auto">
          <a:xfrm rot="-1118405">
            <a:off x="2273300" y="3746500"/>
            <a:ext cx="38893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spcBef>
                <a:spcPct val="50000"/>
              </a:spcBef>
            </a:pPr>
            <a:r>
              <a:rPr lang="en-US" sz="4000" b="1">
                <a:solidFill>
                  <a:srgbClr val="66FF66"/>
                </a:solidFill>
                <a:latin typeface="Times New Roman" pitchFamily="18" charset="0"/>
              </a:rPr>
              <a:t>Living Together</a:t>
            </a:r>
            <a:endParaRPr lang="en-US" sz="4000" b="1">
              <a:latin typeface="Times New Roman" pitchFamily="18" charset="0"/>
            </a:endParaRPr>
          </a:p>
        </p:txBody>
      </p:sp>
      <p:sp>
        <p:nvSpPr>
          <p:cNvPr id="28679" name="Text Box 8"/>
          <p:cNvSpPr txBox="1">
            <a:spLocks noChangeArrowheads="1"/>
          </p:cNvSpPr>
          <p:nvPr/>
        </p:nvSpPr>
        <p:spPr bwMode="auto">
          <a:xfrm rot="-1366898">
            <a:off x="4648200" y="4876800"/>
            <a:ext cx="2895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spcBef>
                <a:spcPct val="50000"/>
              </a:spcBef>
            </a:pPr>
            <a:r>
              <a:rPr lang="en-US" sz="4000" b="1" dirty="0">
                <a:solidFill>
                  <a:srgbClr val="FFFFFF"/>
                </a:solidFill>
                <a:latin typeface="Times New Roman" pitchFamily="18" charset="0"/>
              </a:rPr>
              <a:t>Divorce &amp; Remarriage</a:t>
            </a:r>
          </a:p>
        </p:txBody>
      </p:sp>
    </p:spTree>
    <p:extLst>
      <p:ext uri="{BB962C8B-B14F-4D97-AF65-F5344CB8AC3E}">
        <p14:creationId xmlns:p14="http://schemas.microsoft.com/office/powerpoint/2010/main" val="1539323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a:xfrm>
            <a:off x="685800" y="0"/>
            <a:ext cx="7772400" cy="990600"/>
          </a:xfrm>
          <a:effectLst/>
        </p:spPr>
        <p:txBody>
          <a:bodyPr/>
          <a:lstStyle/>
          <a:p>
            <a:pPr eaLnBrk="1" hangingPunct="1">
              <a:defRPr/>
            </a:pPr>
            <a:r>
              <a:rPr lang="en-US" sz="4800" dirty="0" smtClean="0">
                <a:effectLst>
                  <a:outerShdw blurRad="38100" dist="38100" dir="2700000" algn="tl">
                    <a:srgbClr val="000000">
                      <a:alpha val="43137"/>
                    </a:srgbClr>
                  </a:outerShdw>
                </a:effectLst>
              </a:rPr>
              <a:t>What Does Bible Teach?</a:t>
            </a:r>
            <a:endParaRPr lang="en-US" dirty="0" smtClean="0">
              <a:effectLst>
                <a:outerShdw blurRad="38100" dist="38100" dir="2700000" algn="tl">
                  <a:srgbClr val="000000">
                    <a:alpha val="43137"/>
                  </a:srgbClr>
                </a:outerShdw>
              </a:effectLst>
            </a:endParaRPr>
          </a:p>
        </p:txBody>
      </p:sp>
      <p:sp>
        <p:nvSpPr>
          <p:cNvPr id="83971" name="Rectangle 3"/>
          <p:cNvSpPr>
            <a:spLocks noGrp="1" noChangeArrowheads="1"/>
          </p:cNvSpPr>
          <p:nvPr>
            <p:ph type="body" idx="1"/>
          </p:nvPr>
        </p:nvSpPr>
        <p:spPr>
          <a:xfrm>
            <a:off x="152400" y="838200"/>
            <a:ext cx="8991600" cy="5867400"/>
          </a:xfrm>
        </p:spPr>
        <p:txBody>
          <a:bodyPr/>
          <a:lstStyle/>
          <a:p>
            <a:pPr eaLnBrk="1" hangingPunct="1">
              <a:lnSpc>
                <a:spcPct val="89000"/>
              </a:lnSpc>
              <a:spcBef>
                <a:spcPts val="0"/>
              </a:spcBef>
              <a:spcAft>
                <a:spcPts val="600"/>
              </a:spcAft>
              <a:buClr>
                <a:srgbClr val="FFFF00"/>
              </a:buClr>
            </a:pPr>
            <a:r>
              <a:rPr lang="en-US" dirty="0" smtClean="0">
                <a:solidFill>
                  <a:srgbClr val="FFFFFF"/>
                </a:solidFill>
                <a:effectLst/>
                <a:latin typeface="Times New Roman" pitchFamily="18" charset="0"/>
                <a:cs typeface="Times New Roman" pitchFamily="18" charset="0"/>
              </a:rPr>
              <a:t>God’s pattern is revealed:</a:t>
            </a:r>
          </a:p>
          <a:p>
            <a:pPr lvl="1" eaLnBrk="1" hangingPunct="1">
              <a:lnSpc>
                <a:spcPct val="89000"/>
              </a:lnSpc>
              <a:spcBef>
                <a:spcPts val="0"/>
              </a:spcBef>
              <a:spcAft>
                <a:spcPts val="600"/>
              </a:spcAft>
              <a:buClr>
                <a:srgbClr val="66FFFF"/>
              </a:buClr>
              <a:buFont typeface="Wingdings" pitchFamily="2" charset="2"/>
              <a:buChar char="w"/>
            </a:pPr>
            <a:r>
              <a:rPr lang="en-US" b="1" dirty="0" smtClean="0">
                <a:solidFill>
                  <a:srgbClr val="FFFF00"/>
                </a:solidFill>
                <a:effectLst/>
                <a:latin typeface="Times New Roman" pitchFamily="18" charset="0"/>
                <a:cs typeface="Times New Roman" pitchFamily="18" charset="0"/>
              </a:rPr>
              <a:t>1 Thessalonians 4:1-7</a:t>
            </a:r>
          </a:p>
          <a:p>
            <a:pPr lvl="1" eaLnBrk="1" hangingPunct="1">
              <a:lnSpc>
                <a:spcPct val="89000"/>
              </a:lnSpc>
              <a:spcBef>
                <a:spcPts val="0"/>
              </a:spcBef>
              <a:spcAft>
                <a:spcPts val="600"/>
              </a:spcAft>
              <a:buClr>
                <a:srgbClr val="66FFFF"/>
              </a:buClr>
              <a:buFont typeface="Wingdings" pitchFamily="2" charset="2"/>
              <a:buChar char="w"/>
            </a:pPr>
            <a:r>
              <a:rPr lang="en-US" b="1" dirty="0" smtClean="0">
                <a:solidFill>
                  <a:srgbClr val="FFFF00"/>
                </a:solidFill>
                <a:effectLst/>
                <a:latin typeface="Times New Roman" pitchFamily="18" charset="0"/>
                <a:cs typeface="Times New Roman" pitchFamily="18" charset="0"/>
              </a:rPr>
              <a:t>1 Corinthians 7:1-5</a:t>
            </a:r>
          </a:p>
          <a:p>
            <a:pPr lvl="1" eaLnBrk="1" hangingPunct="1">
              <a:lnSpc>
                <a:spcPct val="89000"/>
              </a:lnSpc>
              <a:spcBef>
                <a:spcPts val="0"/>
              </a:spcBef>
              <a:spcAft>
                <a:spcPts val="600"/>
              </a:spcAft>
              <a:buClr>
                <a:srgbClr val="66FFFF"/>
              </a:buClr>
              <a:buFont typeface="Wingdings" pitchFamily="2" charset="2"/>
              <a:buChar char="w"/>
            </a:pPr>
            <a:r>
              <a:rPr lang="en-US" b="1" dirty="0" smtClean="0">
                <a:solidFill>
                  <a:srgbClr val="FFFF00"/>
                </a:solidFill>
                <a:effectLst/>
                <a:latin typeface="Times New Roman" pitchFamily="18" charset="0"/>
                <a:cs typeface="Times New Roman" pitchFamily="18" charset="0"/>
              </a:rPr>
              <a:t>Matthew 19:3-12</a:t>
            </a:r>
          </a:p>
          <a:p>
            <a:pPr eaLnBrk="1" hangingPunct="1">
              <a:lnSpc>
                <a:spcPct val="89000"/>
              </a:lnSpc>
              <a:spcBef>
                <a:spcPts val="0"/>
              </a:spcBef>
              <a:spcAft>
                <a:spcPts val="600"/>
              </a:spcAft>
              <a:buClr>
                <a:srgbClr val="FFFF00"/>
              </a:buClr>
            </a:pPr>
            <a:r>
              <a:rPr lang="en-US" dirty="0" smtClean="0">
                <a:solidFill>
                  <a:srgbClr val="FFFFFF"/>
                </a:solidFill>
                <a:latin typeface="Times New Roman" pitchFamily="18" charset="0"/>
                <a:cs typeface="Times New Roman" pitchFamily="18" charset="0"/>
              </a:rPr>
              <a:t>Many</a:t>
            </a:r>
            <a:r>
              <a:rPr lang="en-US" dirty="0" smtClean="0">
                <a:solidFill>
                  <a:srgbClr val="FFFFFF"/>
                </a:solidFill>
                <a:effectLst/>
                <a:latin typeface="Times New Roman" pitchFamily="18" charset="0"/>
                <a:cs typeface="Times New Roman" pitchFamily="18" charset="0"/>
              </a:rPr>
              <a:t> accept much sexual immorality from sex before marriage to adultery</a:t>
            </a:r>
          </a:p>
          <a:p>
            <a:pPr lvl="1" eaLnBrk="1" hangingPunct="1">
              <a:lnSpc>
                <a:spcPct val="89000"/>
              </a:lnSpc>
              <a:spcBef>
                <a:spcPts val="0"/>
              </a:spcBef>
              <a:spcAft>
                <a:spcPts val="600"/>
              </a:spcAft>
              <a:buClr>
                <a:srgbClr val="66FFFF"/>
              </a:buClr>
              <a:buFont typeface="Wingdings" pitchFamily="2" charset="2"/>
              <a:buChar char="w"/>
            </a:pPr>
            <a:r>
              <a:rPr lang="en-US" dirty="0" smtClean="0">
                <a:latin typeface="Times New Roman" pitchFamily="18" charset="0"/>
                <a:cs typeface="Times New Roman" pitchFamily="18" charset="0"/>
              </a:rPr>
              <a:t>Order of marriage then birth often confused in our time</a:t>
            </a:r>
          </a:p>
          <a:p>
            <a:pPr lvl="1" eaLnBrk="1" hangingPunct="1">
              <a:lnSpc>
                <a:spcPct val="89000"/>
              </a:lnSpc>
              <a:spcBef>
                <a:spcPts val="0"/>
              </a:spcBef>
              <a:spcAft>
                <a:spcPts val="600"/>
              </a:spcAft>
              <a:buClr>
                <a:srgbClr val="66FFFF"/>
              </a:buClr>
              <a:buFont typeface="Wingdings" pitchFamily="2" charset="2"/>
              <a:buChar char="w"/>
            </a:pPr>
            <a:r>
              <a:rPr lang="en-US" dirty="0" smtClean="0">
                <a:effectLst/>
                <a:latin typeface="Times New Roman" pitchFamily="18" charset="0"/>
                <a:cs typeface="Times New Roman" pitchFamily="18" charset="0"/>
              </a:rPr>
              <a:t>Adultery often viewed as the norm – termed “an affair”</a:t>
            </a:r>
          </a:p>
          <a:p>
            <a:pPr eaLnBrk="1" hangingPunct="1">
              <a:lnSpc>
                <a:spcPct val="89000"/>
              </a:lnSpc>
              <a:spcBef>
                <a:spcPts val="0"/>
              </a:spcBef>
              <a:spcAft>
                <a:spcPts val="600"/>
              </a:spcAft>
              <a:buClr>
                <a:srgbClr val="FFFF00"/>
              </a:buClr>
            </a:pPr>
            <a:r>
              <a:rPr lang="en-US" dirty="0" smtClean="0">
                <a:solidFill>
                  <a:srgbClr val="FFFFFF"/>
                </a:solidFill>
                <a:effectLst/>
                <a:latin typeface="Times New Roman" pitchFamily="18" charset="0"/>
                <a:cs typeface="Times New Roman" pitchFamily="18" charset="0"/>
              </a:rPr>
              <a:t>Some people leave one spouse to live with another, and then another, and </a:t>
            </a:r>
            <a:r>
              <a:rPr lang="en-US" dirty="0" smtClean="0">
                <a:solidFill>
                  <a:srgbClr val="FFFFFF"/>
                </a:solidFill>
                <a:latin typeface="Times New Roman" pitchFamily="18" charset="0"/>
                <a:cs typeface="Times New Roman" pitchFamily="18" charset="0"/>
              </a:rPr>
              <a:t>keep on and on</a:t>
            </a:r>
            <a:endParaRPr lang="en-US" dirty="0" smtClean="0">
              <a:solidFill>
                <a:srgbClr val="FFFFFF"/>
              </a:solidFill>
              <a:effectLst/>
              <a:latin typeface="Times New Roman" pitchFamily="18" charset="0"/>
              <a:cs typeface="Times New Roman" pitchFamily="18" charset="0"/>
            </a:endParaRPr>
          </a:p>
          <a:p>
            <a:pPr eaLnBrk="1" hangingPunct="1">
              <a:lnSpc>
                <a:spcPct val="89000"/>
              </a:lnSpc>
              <a:spcBef>
                <a:spcPts val="0"/>
              </a:spcBef>
              <a:spcAft>
                <a:spcPts val="600"/>
              </a:spcAft>
              <a:buClr>
                <a:srgbClr val="FFFF00"/>
              </a:buClr>
            </a:pPr>
            <a:r>
              <a:rPr lang="en-US" dirty="0" smtClean="0">
                <a:solidFill>
                  <a:srgbClr val="FFFFFF"/>
                </a:solidFill>
                <a:effectLst/>
                <a:latin typeface="Times New Roman" pitchFamily="18" charset="0"/>
                <a:cs typeface="Times New Roman" pitchFamily="18" charset="0"/>
              </a:rPr>
              <a:t>Homosexuality is even justified by some people</a:t>
            </a:r>
          </a:p>
          <a:p>
            <a:pPr eaLnBrk="1" hangingPunct="1">
              <a:lnSpc>
                <a:spcPct val="89000"/>
              </a:lnSpc>
              <a:spcBef>
                <a:spcPts val="0"/>
              </a:spcBef>
              <a:spcAft>
                <a:spcPts val="600"/>
              </a:spcAft>
              <a:buClr>
                <a:srgbClr val="FFFF00"/>
              </a:buClr>
            </a:pPr>
            <a:r>
              <a:rPr lang="en-US" dirty="0" smtClean="0">
                <a:solidFill>
                  <a:srgbClr val="FFFFFF"/>
                </a:solidFill>
                <a:latin typeface="Times New Roman" pitchFamily="18" charset="0"/>
                <a:cs typeface="Times New Roman" pitchFamily="18" charset="0"/>
              </a:rPr>
              <a:t>Only in acceptable marriage is sexual fulfillment allowed by God</a:t>
            </a:r>
            <a:endParaRPr lang="en-US" dirty="0" smtClean="0">
              <a:solidFill>
                <a:srgbClr val="FFFFFF"/>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22964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Scale>
                                      <p:cBhvr>
                                        <p:cTn id="7" dur="1000" decel="50000" fill="hold">
                                          <p:stCondLst>
                                            <p:cond delay="0"/>
                                          </p:stCondLst>
                                        </p:cTn>
                                        <p:tgtEl>
                                          <p:spTgt spid="83971">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3971">
                                            <p:txEl>
                                              <p:pRg st="0" end="0"/>
                                            </p:txEl>
                                          </p:spTgt>
                                        </p:tgtEl>
                                        <p:attrNameLst>
                                          <p:attrName>ppt_x</p:attrName>
                                          <p:attrName>ppt_y</p:attrName>
                                        </p:attrNameLst>
                                      </p:cBhvr>
                                    </p:animMotion>
                                    <p:animEffect transition="in" filter="fade">
                                      <p:cBhvr>
                                        <p:cTn id="9" dur="1000"/>
                                        <p:tgtEl>
                                          <p:spTgt spid="8397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83971">
                                            <p:txEl>
                                              <p:pRg st="1" end="1"/>
                                            </p:txEl>
                                          </p:spTgt>
                                        </p:tgtEl>
                                        <p:attrNameLst>
                                          <p:attrName>style.visibility</p:attrName>
                                        </p:attrNameLst>
                                      </p:cBhvr>
                                      <p:to>
                                        <p:strVal val="visible"/>
                                      </p:to>
                                    </p:set>
                                    <p:animScale>
                                      <p:cBhvr>
                                        <p:cTn id="14" dur="1000" decel="50000" fill="hold">
                                          <p:stCondLst>
                                            <p:cond delay="0"/>
                                          </p:stCondLst>
                                        </p:cTn>
                                        <p:tgtEl>
                                          <p:spTgt spid="83971">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83971">
                                            <p:txEl>
                                              <p:pRg st="1" end="1"/>
                                            </p:txEl>
                                          </p:spTgt>
                                        </p:tgtEl>
                                        <p:attrNameLst>
                                          <p:attrName>ppt_x</p:attrName>
                                          <p:attrName>ppt_y</p:attrName>
                                        </p:attrNameLst>
                                      </p:cBhvr>
                                    </p:animMotion>
                                    <p:animEffect transition="in" filter="fade">
                                      <p:cBhvr>
                                        <p:cTn id="16" dur="1000"/>
                                        <p:tgtEl>
                                          <p:spTgt spid="8397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83971">
                                            <p:txEl>
                                              <p:pRg st="2" end="2"/>
                                            </p:txEl>
                                          </p:spTgt>
                                        </p:tgtEl>
                                        <p:attrNameLst>
                                          <p:attrName>style.visibility</p:attrName>
                                        </p:attrNameLst>
                                      </p:cBhvr>
                                      <p:to>
                                        <p:strVal val="visible"/>
                                      </p:to>
                                    </p:set>
                                    <p:animScale>
                                      <p:cBhvr>
                                        <p:cTn id="21" dur="1000" decel="50000" fill="hold">
                                          <p:stCondLst>
                                            <p:cond delay="0"/>
                                          </p:stCondLst>
                                        </p:cTn>
                                        <p:tgtEl>
                                          <p:spTgt spid="83971">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83971">
                                            <p:txEl>
                                              <p:pRg st="2" end="2"/>
                                            </p:txEl>
                                          </p:spTgt>
                                        </p:tgtEl>
                                        <p:attrNameLst>
                                          <p:attrName>ppt_x</p:attrName>
                                          <p:attrName>ppt_y</p:attrName>
                                        </p:attrNameLst>
                                      </p:cBhvr>
                                    </p:animMotion>
                                    <p:animEffect transition="in" filter="fade">
                                      <p:cBhvr>
                                        <p:cTn id="23" dur="1000"/>
                                        <p:tgtEl>
                                          <p:spTgt spid="8397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83971">
                                            <p:txEl>
                                              <p:pRg st="3" end="3"/>
                                            </p:txEl>
                                          </p:spTgt>
                                        </p:tgtEl>
                                        <p:attrNameLst>
                                          <p:attrName>style.visibility</p:attrName>
                                        </p:attrNameLst>
                                      </p:cBhvr>
                                      <p:to>
                                        <p:strVal val="visible"/>
                                      </p:to>
                                    </p:set>
                                    <p:animScale>
                                      <p:cBhvr>
                                        <p:cTn id="28" dur="1000" decel="50000" fill="hold">
                                          <p:stCondLst>
                                            <p:cond delay="0"/>
                                          </p:stCondLst>
                                        </p:cTn>
                                        <p:tgtEl>
                                          <p:spTgt spid="83971">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83971">
                                            <p:txEl>
                                              <p:pRg st="3" end="3"/>
                                            </p:txEl>
                                          </p:spTgt>
                                        </p:tgtEl>
                                        <p:attrNameLst>
                                          <p:attrName>ppt_x</p:attrName>
                                          <p:attrName>ppt_y</p:attrName>
                                        </p:attrNameLst>
                                      </p:cBhvr>
                                    </p:animMotion>
                                    <p:animEffect transition="in" filter="fade">
                                      <p:cBhvr>
                                        <p:cTn id="30" dur="1000"/>
                                        <p:tgtEl>
                                          <p:spTgt spid="8397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83971">
                                            <p:txEl>
                                              <p:pRg st="4" end="4"/>
                                            </p:txEl>
                                          </p:spTgt>
                                        </p:tgtEl>
                                        <p:attrNameLst>
                                          <p:attrName>style.visibility</p:attrName>
                                        </p:attrNameLst>
                                      </p:cBhvr>
                                      <p:to>
                                        <p:strVal val="visible"/>
                                      </p:to>
                                    </p:set>
                                    <p:animScale>
                                      <p:cBhvr>
                                        <p:cTn id="35" dur="1000" decel="50000" fill="hold">
                                          <p:stCondLst>
                                            <p:cond delay="0"/>
                                          </p:stCondLst>
                                        </p:cTn>
                                        <p:tgtEl>
                                          <p:spTgt spid="83971">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83971">
                                            <p:txEl>
                                              <p:pRg st="4" end="4"/>
                                            </p:txEl>
                                          </p:spTgt>
                                        </p:tgtEl>
                                        <p:attrNameLst>
                                          <p:attrName>ppt_x</p:attrName>
                                          <p:attrName>ppt_y</p:attrName>
                                        </p:attrNameLst>
                                      </p:cBhvr>
                                    </p:animMotion>
                                    <p:animEffect transition="in" filter="fade">
                                      <p:cBhvr>
                                        <p:cTn id="37" dur="1000"/>
                                        <p:tgtEl>
                                          <p:spTgt spid="8397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83971">
                                            <p:txEl>
                                              <p:pRg st="5" end="5"/>
                                            </p:txEl>
                                          </p:spTgt>
                                        </p:tgtEl>
                                        <p:attrNameLst>
                                          <p:attrName>style.visibility</p:attrName>
                                        </p:attrNameLst>
                                      </p:cBhvr>
                                      <p:to>
                                        <p:strVal val="visible"/>
                                      </p:to>
                                    </p:set>
                                    <p:animScale>
                                      <p:cBhvr>
                                        <p:cTn id="42" dur="1000" decel="50000" fill="hold">
                                          <p:stCondLst>
                                            <p:cond delay="0"/>
                                          </p:stCondLst>
                                        </p:cTn>
                                        <p:tgtEl>
                                          <p:spTgt spid="83971">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83971">
                                            <p:txEl>
                                              <p:pRg st="5" end="5"/>
                                            </p:txEl>
                                          </p:spTgt>
                                        </p:tgtEl>
                                        <p:attrNameLst>
                                          <p:attrName>ppt_x</p:attrName>
                                          <p:attrName>ppt_y</p:attrName>
                                        </p:attrNameLst>
                                      </p:cBhvr>
                                    </p:animMotion>
                                    <p:animEffect transition="in" filter="fade">
                                      <p:cBhvr>
                                        <p:cTn id="44" dur="1000"/>
                                        <p:tgtEl>
                                          <p:spTgt spid="83971">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83971">
                                            <p:txEl>
                                              <p:pRg st="6" end="6"/>
                                            </p:txEl>
                                          </p:spTgt>
                                        </p:tgtEl>
                                        <p:attrNameLst>
                                          <p:attrName>style.visibility</p:attrName>
                                        </p:attrNameLst>
                                      </p:cBhvr>
                                      <p:to>
                                        <p:strVal val="visible"/>
                                      </p:to>
                                    </p:set>
                                    <p:animScale>
                                      <p:cBhvr>
                                        <p:cTn id="49" dur="1000" decel="50000" fill="hold">
                                          <p:stCondLst>
                                            <p:cond delay="0"/>
                                          </p:stCondLst>
                                        </p:cTn>
                                        <p:tgtEl>
                                          <p:spTgt spid="83971">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83971">
                                            <p:txEl>
                                              <p:pRg st="6" end="6"/>
                                            </p:txEl>
                                          </p:spTgt>
                                        </p:tgtEl>
                                        <p:attrNameLst>
                                          <p:attrName>ppt_x</p:attrName>
                                          <p:attrName>ppt_y</p:attrName>
                                        </p:attrNameLst>
                                      </p:cBhvr>
                                    </p:animMotion>
                                    <p:animEffect transition="in" filter="fade">
                                      <p:cBhvr>
                                        <p:cTn id="51" dur="1000"/>
                                        <p:tgtEl>
                                          <p:spTgt spid="83971">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83971">
                                            <p:txEl>
                                              <p:pRg st="7" end="7"/>
                                            </p:txEl>
                                          </p:spTgt>
                                        </p:tgtEl>
                                        <p:attrNameLst>
                                          <p:attrName>style.visibility</p:attrName>
                                        </p:attrNameLst>
                                      </p:cBhvr>
                                      <p:to>
                                        <p:strVal val="visible"/>
                                      </p:to>
                                    </p:set>
                                    <p:animScale>
                                      <p:cBhvr>
                                        <p:cTn id="56" dur="1000" decel="50000" fill="hold">
                                          <p:stCondLst>
                                            <p:cond delay="0"/>
                                          </p:stCondLst>
                                        </p:cTn>
                                        <p:tgtEl>
                                          <p:spTgt spid="83971">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83971">
                                            <p:txEl>
                                              <p:pRg st="7" end="7"/>
                                            </p:txEl>
                                          </p:spTgt>
                                        </p:tgtEl>
                                        <p:attrNameLst>
                                          <p:attrName>ppt_x</p:attrName>
                                          <p:attrName>ppt_y</p:attrName>
                                        </p:attrNameLst>
                                      </p:cBhvr>
                                    </p:animMotion>
                                    <p:animEffect transition="in" filter="fade">
                                      <p:cBhvr>
                                        <p:cTn id="58" dur="1000"/>
                                        <p:tgtEl>
                                          <p:spTgt spid="83971">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83971">
                                            <p:txEl>
                                              <p:pRg st="8" end="8"/>
                                            </p:txEl>
                                          </p:spTgt>
                                        </p:tgtEl>
                                        <p:attrNameLst>
                                          <p:attrName>style.visibility</p:attrName>
                                        </p:attrNameLst>
                                      </p:cBhvr>
                                      <p:to>
                                        <p:strVal val="visible"/>
                                      </p:to>
                                    </p:set>
                                    <p:animScale>
                                      <p:cBhvr>
                                        <p:cTn id="63" dur="1000" decel="50000" fill="hold">
                                          <p:stCondLst>
                                            <p:cond delay="0"/>
                                          </p:stCondLst>
                                        </p:cTn>
                                        <p:tgtEl>
                                          <p:spTgt spid="83971">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83971">
                                            <p:txEl>
                                              <p:pRg st="8" end="8"/>
                                            </p:txEl>
                                          </p:spTgt>
                                        </p:tgtEl>
                                        <p:attrNameLst>
                                          <p:attrName>ppt_x</p:attrName>
                                          <p:attrName>ppt_y</p:attrName>
                                        </p:attrNameLst>
                                      </p:cBhvr>
                                    </p:animMotion>
                                    <p:animEffect transition="in" filter="fade">
                                      <p:cBhvr>
                                        <p:cTn id="65" dur="1000"/>
                                        <p:tgtEl>
                                          <p:spTgt spid="83971">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2" presetClass="entr" presetSubtype="0" fill="hold" grpId="0" nodeType="clickEffect">
                                  <p:stCondLst>
                                    <p:cond delay="0"/>
                                  </p:stCondLst>
                                  <p:childTnLst>
                                    <p:set>
                                      <p:cBhvr>
                                        <p:cTn id="69" dur="1" fill="hold">
                                          <p:stCondLst>
                                            <p:cond delay="0"/>
                                          </p:stCondLst>
                                        </p:cTn>
                                        <p:tgtEl>
                                          <p:spTgt spid="83971">
                                            <p:txEl>
                                              <p:pRg st="9" end="9"/>
                                            </p:txEl>
                                          </p:spTgt>
                                        </p:tgtEl>
                                        <p:attrNameLst>
                                          <p:attrName>style.visibility</p:attrName>
                                        </p:attrNameLst>
                                      </p:cBhvr>
                                      <p:to>
                                        <p:strVal val="visible"/>
                                      </p:to>
                                    </p:set>
                                    <p:animScale>
                                      <p:cBhvr>
                                        <p:cTn id="70" dur="1000" decel="50000" fill="hold">
                                          <p:stCondLst>
                                            <p:cond delay="0"/>
                                          </p:stCondLst>
                                        </p:cTn>
                                        <p:tgtEl>
                                          <p:spTgt spid="83971">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1" dur="1000" decel="50000" fill="hold">
                                          <p:stCondLst>
                                            <p:cond delay="0"/>
                                          </p:stCondLst>
                                        </p:cTn>
                                        <p:tgtEl>
                                          <p:spTgt spid="83971">
                                            <p:txEl>
                                              <p:pRg st="9" end="9"/>
                                            </p:txEl>
                                          </p:spTgt>
                                        </p:tgtEl>
                                        <p:attrNameLst>
                                          <p:attrName>ppt_x</p:attrName>
                                          <p:attrName>ppt_y</p:attrName>
                                        </p:attrNameLst>
                                      </p:cBhvr>
                                    </p:animMotion>
                                    <p:animEffect transition="in" filter="fade">
                                      <p:cBhvr>
                                        <p:cTn id="72" dur="1000"/>
                                        <p:tgtEl>
                                          <p:spTgt spid="839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209801" y="685800"/>
            <a:ext cx="4038600" cy="1143000"/>
          </a:xfrm>
        </p:spPr>
        <p:txBody>
          <a:bodyPr/>
          <a:lstStyle/>
          <a:p>
            <a:pPr eaLnBrk="1" hangingPunct="1">
              <a:defRPr/>
            </a:pPr>
            <a:r>
              <a:rPr lang="en-US" sz="6600" dirty="0" smtClean="0">
                <a:solidFill>
                  <a:srgbClr val="FFFF00"/>
                </a:solidFill>
                <a:latin typeface="Times New Roman" pitchFamily="18" charset="0"/>
                <a:cs typeface="Times New Roman" pitchFamily="18" charset="0"/>
              </a:rPr>
              <a:t>No Gambling</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2876550"/>
            <a:ext cx="6248400" cy="390525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9050"/>
            <a:ext cx="2209800" cy="229391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8400" y="0"/>
            <a:ext cx="2879678" cy="2312960"/>
          </a:xfrm>
          <a:prstGeom prst="rect">
            <a:avLst/>
          </a:prstGeom>
        </p:spPr>
      </p:pic>
    </p:spTree>
    <p:extLst>
      <p:ext uri="{BB962C8B-B14F-4D97-AF65-F5344CB8AC3E}">
        <p14:creationId xmlns:p14="http://schemas.microsoft.com/office/powerpoint/2010/main" val="41837153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4000" cy="1066800"/>
          </a:xfrm>
        </p:spPr>
        <p:txBody>
          <a:bodyPr/>
          <a:lstStyle/>
          <a:p>
            <a:pPr eaLnBrk="1" hangingPunct="1">
              <a:defRPr/>
            </a:pPr>
            <a:r>
              <a:rPr lang="en-US" sz="4800" dirty="0" smtClean="0"/>
              <a:t>Gambling Is Condemned</a:t>
            </a:r>
          </a:p>
        </p:txBody>
      </p:sp>
      <p:sp>
        <p:nvSpPr>
          <p:cNvPr id="22531" name="Rectangle 3"/>
          <p:cNvSpPr>
            <a:spLocks noGrp="1" noChangeArrowheads="1"/>
          </p:cNvSpPr>
          <p:nvPr>
            <p:ph type="body" idx="1"/>
          </p:nvPr>
        </p:nvSpPr>
        <p:spPr>
          <a:xfrm>
            <a:off x="0" y="990600"/>
            <a:ext cx="9144000" cy="5943600"/>
          </a:xfrm>
        </p:spPr>
        <p:txBody>
          <a:bodyPr/>
          <a:lstStyle/>
          <a:p>
            <a:pPr>
              <a:lnSpc>
                <a:spcPct val="95000"/>
              </a:lnSpc>
              <a:spcBef>
                <a:spcPts val="0"/>
              </a:spcBef>
              <a:spcAft>
                <a:spcPts val="600"/>
              </a:spcAft>
              <a:buClr>
                <a:srgbClr val="FFFF00"/>
              </a:buClr>
            </a:pPr>
            <a:r>
              <a:rPr lang="en-US" dirty="0">
                <a:solidFill>
                  <a:srgbClr val="FFFFFF"/>
                </a:solidFill>
                <a:latin typeface="Times New Roman" pitchFamily="18" charset="0"/>
                <a:cs typeface="Times New Roman" pitchFamily="18" charset="0"/>
              </a:rPr>
              <a:t>God </a:t>
            </a:r>
            <a:r>
              <a:rPr lang="en-US" dirty="0" smtClean="0">
                <a:solidFill>
                  <a:srgbClr val="FFFFFF"/>
                </a:solidFill>
                <a:latin typeface="Times New Roman" pitchFamily="18" charset="0"/>
                <a:cs typeface="Times New Roman" pitchFamily="18" charset="0"/>
              </a:rPr>
              <a:t>Authorizes Three Ways of Gain:</a:t>
            </a:r>
            <a:endParaRPr lang="en-US" dirty="0">
              <a:solidFill>
                <a:srgbClr val="FFFFFF"/>
              </a:solidFill>
              <a:latin typeface="Times New Roman" pitchFamily="18" charset="0"/>
              <a:cs typeface="Times New Roman" pitchFamily="18" charset="0"/>
            </a:endParaRPr>
          </a:p>
          <a:p>
            <a:pPr lvl="1">
              <a:lnSpc>
                <a:spcPct val="95000"/>
              </a:lnSpc>
              <a:spcBef>
                <a:spcPts val="0"/>
              </a:spcBef>
              <a:spcAft>
                <a:spcPts val="600"/>
              </a:spcAft>
              <a:buClr>
                <a:srgbClr val="66FFFF"/>
              </a:buClr>
              <a:buSzPct val="70000"/>
              <a:buFont typeface="Wingdings" pitchFamily="2" charset="2"/>
              <a:buChar char="§"/>
            </a:pPr>
            <a:r>
              <a:rPr lang="en-US" b="1" cap="all" dirty="0" smtClean="0">
                <a:solidFill>
                  <a:srgbClr val="FFFFFF"/>
                </a:solidFill>
                <a:latin typeface="Times New Roman" pitchFamily="18" charset="0"/>
                <a:cs typeface="Times New Roman" pitchFamily="18" charset="0"/>
              </a:rPr>
              <a:t>Labor</a:t>
            </a:r>
            <a:r>
              <a:rPr lang="en-US" dirty="0">
                <a:solidFill>
                  <a:srgbClr val="FFFFFF"/>
                </a:solidFill>
                <a:latin typeface="Times New Roman" pitchFamily="18" charset="0"/>
                <a:cs typeface="Times New Roman" pitchFamily="18" charset="0"/>
              </a:rPr>
              <a:t> - </a:t>
            </a:r>
            <a:r>
              <a:rPr lang="en-US" b="1" i="1" dirty="0">
                <a:solidFill>
                  <a:srgbClr val="FFFF00"/>
                </a:solidFill>
                <a:latin typeface="Times New Roman" pitchFamily="18" charset="0"/>
                <a:cs typeface="Times New Roman" pitchFamily="18" charset="0"/>
              </a:rPr>
              <a:t>Eph. 4:28</a:t>
            </a:r>
            <a:r>
              <a:rPr lang="en-US" dirty="0">
                <a:solidFill>
                  <a:srgbClr val="FFFFFF"/>
                </a:solidFill>
                <a:latin typeface="Times New Roman" pitchFamily="18" charset="0"/>
                <a:cs typeface="Times New Roman" pitchFamily="18" charset="0"/>
              </a:rPr>
              <a:t>; </a:t>
            </a:r>
            <a:r>
              <a:rPr lang="en-US" b="1" i="1" dirty="0">
                <a:solidFill>
                  <a:srgbClr val="FFFF00"/>
                </a:solidFill>
                <a:latin typeface="Times New Roman" pitchFamily="18" charset="0"/>
                <a:cs typeface="Times New Roman" pitchFamily="18" charset="0"/>
              </a:rPr>
              <a:t>2 Thess. 3:l2</a:t>
            </a:r>
            <a:r>
              <a:rPr lang="en-US" dirty="0">
                <a:solidFill>
                  <a:srgbClr val="FFFFFF"/>
                </a:solidFill>
                <a:latin typeface="Times New Roman" pitchFamily="18" charset="0"/>
                <a:cs typeface="Times New Roman" pitchFamily="18" charset="0"/>
              </a:rPr>
              <a:t>; </a:t>
            </a:r>
            <a:r>
              <a:rPr lang="en-US" b="1" i="1" dirty="0">
                <a:solidFill>
                  <a:srgbClr val="FFFF00"/>
                </a:solidFill>
                <a:latin typeface="Times New Roman" pitchFamily="18" charset="0"/>
                <a:cs typeface="Times New Roman" pitchFamily="18" charset="0"/>
              </a:rPr>
              <a:t>Luke </a:t>
            </a:r>
            <a:r>
              <a:rPr lang="en-US" b="1" i="1" dirty="0" smtClean="0">
                <a:solidFill>
                  <a:srgbClr val="FFFF00"/>
                </a:solidFill>
                <a:latin typeface="Times New Roman" pitchFamily="18" charset="0"/>
                <a:cs typeface="Times New Roman" pitchFamily="18" charset="0"/>
              </a:rPr>
              <a:t>10:7</a:t>
            </a:r>
          </a:p>
          <a:p>
            <a:pPr lvl="1">
              <a:lnSpc>
                <a:spcPct val="95000"/>
              </a:lnSpc>
              <a:spcBef>
                <a:spcPts val="0"/>
              </a:spcBef>
              <a:spcAft>
                <a:spcPts val="600"/>
              </a:spcAft>
              <a:buClr>
                <a:srgbClr val="66FFFF"/>
              </a:buClr>
              <a:buSzPct val="70000"/>
              <a:buFont typeface="Wingdings" pitchFamily="2" charset="2"/>
              <a:buChar char="§"/>
            </a:pPr>
            <a:r>
              <a:rPr lang="en-US" b="1" cap="all" dirty="0" smtClean="0">
                <a:solidFill>
                  <a:srgbClr val="FFFFFF"/>
                </a:solidFill>
                <a:latin typeface="Times New Roman" pitchFamily="18" charset="0"/>
                <a:cs typeface="Times New Roman" pitchFamily="18" charset="0"/>
              </a:rPr>
              <a:t>Investment</a:t>
            </a:r>
            <a:r>
              <a:rPr lang="en-US" dirty="0" smtClean="0">
                <a:solidFill>
                  <a:srgbClr val="FFFFFF"/>
                </a:solidFill>
                <a:latin typeface="Times New Roman" pitchFamily="18" charset="0"/>
                <a:cs typeface="Times New Roman" pitchFamily="18" charset="0"/>
              </a:rPr>
              <a:t> (buy &amp; sell)</a:t>
            </a:r>
            <a:r>
              <a:rPr lang="en-US" dirty="0">
                <a:solidFill>
                  <a:srgbClr val="FFFFFF"/>
                </a:solidFill>
                <a:latin typeface="Times New Roman" pitchFamily="18" charset="0"/>
                <a:cs typeface="Times New Roman" pitchFamily="18" charset="0"/>
              </a:rPr>
              <a:t> - </a:t>
            </a:r>
            <a:r>
              <a:rPr lang="en-US" b="1" i="1" dirty="0">
                <a:solidFill>
                  <a:srgbClr val="FFFF00"/>
                </a:solidFill>
                <a:latin typeface="Times New Roman" pitchFamily="18" charset="0"/>
                <a:cs typeface="Times New Roman" pitchFamily="18" charset="0"/>
              </a:rPr>
              <a:t>Matt. 13:44</a:t>
            </a:r>
            <a:r>
              <a:rPr lang="en-US" dirty="0">
                <a:solidFill>
                  <a:srgbClr val="FFFFFF"/>
                </a:solidFill>
                <a:latin typeface="Times New Roman" pitchFamily="18" charset="0"/>
                <a:cs typeface="Times New Roman" pitchFamily="18" charset="0"/>
              </a:rPr>
              <a:t>; </a:t>
            </a:r>
            <a:r>
              <a:rPr lang="en-US" b="1" i="1" dirty="0">
                <a:solidFill>
                  <a:srgbClr val="FFFF00"/>
                </a:solidFill>
                <a:latin typeface="Times New Roman" pitchFamily="18" charset="0"/>
                <a:cs typeface="Times New Roman" pitchFamily="18" charset="0"/>
              </a:rPr>
              <a:t>Matt. </a:t>
            </a:r>
            <a:r>
              <a:rPr lang="en-US" b="1" i="1" dirty="0" smtClean="0">
                <a:solidFill>
                  <a:srgbClr val="FFFF00"/>
                </a:solidFill>
                <a:latin typeface="Times New Roman" pitchFamily="18" charset="0"/>
                <a:cs typeface="Times New Roman" pitchFamily="18" charset="0"/>
              </a:rPr>
              <a:t>25:27</a:t>
            </a:r>
          </a:p>
          <a:p>
            <a:pPr lvl="1">
              <a:lnSpc>
                <a:spcPct val="95000"/>
              </a:lnSpc>
              <a:spcBef>
                <a:spcPts val="0"/>
              </a:spcBef>
              <a:spcAft>
                <a:spcPts val="600"/>
              </a:spcAft>
              <a:buClr>
                <a:srgbClr val="66FFFF"/>
              </a:buClr>
              <a:buSzPct val="70000"/>
              <a:buFont typeface="Wingdings" pitchFamily="2" charset="2"/>
              <a:buChar char="§"/>
            </a:pPr>
            <a:r>
              <a:rPr lang="en-US" b="1" cap="all" dirty="0" smtClean="0">
                <a:solidFill>
                  <a:srgbClr val="FFFFFF"/>
                </a:solidFill>
                <a:latin typeface="Times New Roman" pitchFamily="18" charset="0"/>
                <a:cs typeface="Times New Roman" pitchFamily="18" charset="0"/>
              </a:rPr>
              <a:t>Voluntary Gift</a:t>
            </a:r>
            <a:r>
              <a:rPr lang="en-US" dirty="0">
                <a:solidFill>
                  <a:srgbClr val="FFFFFF"/>
                </a:solidFill>
                <a:latin typeface="Times New Roman" pitchFamily="18" charset="0"/>
                <a:cs typeface="Times New Roman" pitchFamily="18" charset="0"/>
              </a:rPr>
              <a:t> - </a:t>
            </a:r>
            <a:r>
              <a:rPr lang="en-US" b="1" i="1" dirty="0">
                <a:solidFill>
                  <a:srgbClr val="FFFF00"/>
                </a:solidFill>
                <a:latin typeface="Times New Roman" pitchFamily="18" charset="0"/>
                <a:cs typeface="Times New Roman" pitchFamily="18" charset="0"/>
              </a:rPr>
              <a:t>Eph. 4:28</a:t>
            </a:r>
            <a:r>
              <a:rPr lang="en-US" dirty="0">
                <a:solidFill>
                  <a:srgbClr val="FFFFFF"/>
                </a:solidFill>
                <a:latin typeface="Times New Roman" pitchFamily="18" charset="0"/>
                <a:cs typeface="Times New Roman" pitchFamily="18" charset="0"/>
              </a:rPr>
              <a:t>; </a:t>
            </a:r>
            <a:r>
              <a:rPr lang="en-US" b="1" i="1" dirty="0">
                <a:solidFill>
                  <a:srgbClr val="FFFF00"/>
                </a:solidFill>
                <a:latin typeface="Times New Roman" pitchFamily="18" charset="0"/>
                <a:cs typeface="Times New Roman" pitchFamily="18" charset="0"/>
              </a:rPr>
              <a:t>Acts </a:t>
            </a:r>
            <a:r>
              <a:rPr lang="en-US" b="1" i="1" dirty="0" smtClean="0">
                <a:solidFill>
                  <a:srgbClr val="FFFF00"/>
                </a:solidFill>
                <a:latin typeface="Times New Roman" pitchFamily="18" charset="0"/>
                <a:cs typeface="Times New Roman" pitchFamily="18" charset="0"/>
              </a:rPr>
              <a:t>2:45</a:t>
            </a:r>
          </a:p>
          <a:p>
            <a:pPr lvl="1">
              <a:lnSpc>
                <a:spcPct val="95000"/>
              </a:lnSpc>
              <a:spcBef>
                <a:spcPts val="0"/>
              </a:spcBef>
              <a:spcAft>
                <a:spcPts val="600"/>
              </a:spcAft>
              <a:buClr>
                <a:srgbClr val="66FFFF"/>
              </a:buClr>
              <a:buSzPct val="70000"/>
              <a:buFont typeface="Wingdings" pitchFamily="2" charset="2"/>
              <a:buChar char="§"/>
            </a:pPr>
            <a:r>
              <a:rPr lang="en-US" i="1" dirty="0" smtClean="0">
                <a:solidFill>
                  <a:srgbClr val="FFFFFF"/>
                </a:solidFill>
                <a:latin typeface="Times New Roman" pitchFamily="18" charset="0"/>
                <a:cs typeface="Times New Roman" pitchFamily="18" charset="0"/>
              </a:rPr>
              <a:t>Gambling </a:t>
            </a:r>
            <a:r>
              <a:rPr lang="en-US" i="1" dirty="0">
                <a:solidFill>
                  <a:srgbClr val="FFFFFF"/>
                </a:solidFill>
                <a:latin typeface="Times New Roman" pitchFamily="18" charset="0"/>
                <a:cs typeface="Times New Roman" pitchFamily="18" charset="0"/>
              </a:rPr>
              <a:t>is a violation of all of </a:t>
            </a:r>
            <a:r>
              <a:rPr lang="en-US" i="1" dirty="0" smtClean="0">
                <a:solidFill>
                  <a:srgbClr val="FFFFFF"/>
                </a:solidFill>
                <a:latin typeface="Times New Roman" pitchFamily="18" charset="0"/>
                <a:cs typeface="Times New Roman" pitchFamily="18" charset="0"/>
              </a:rPr>
              <a:t>these</a:t>
            </a:r>
            <a:endParaRPr lang="en-US" dirty="0">
              <a:solidFill>
                <a:srgbClr val="FFFFFF"/>
              </a:solidFill>
              <a:latin typeface="Times New Roman" pitchFamily="18" charset="0"/>
              <a:cs typeface="Times New Roman" pitchFamily="18" charset="0"/>
            </a:endParaRPr>
          </a:p>
          <a:p>
            <a:pPr>
              <a:lnSpc>
                <a:spcPct val="95000"/>
              </a:lnSpc>
              <a:spcBef>
                <a:spcPts val="0"/>
              </a:spcBef>
              <a:spcAft>
                <a:spcPts val="600"/>
              </a:spcAft>
              <a:buClr>
                <a:srgbClr val="FFFF00"/>
              </a:buClr>
            </a:pPr>
            <a:r>
              <a:rPr lang="en-US" sz="3200" dirty="0" smtClean="0">
                <a:solidFill>
                  <a:srgbClr val="FFFFFF"/>
                </a:solidFill>
                <a:latin typeface="Times New Roman" pitchFamily="18" charset="0"/>
                <a:cs typeface="Times New Roman" pitchFamily="18" charset="0"/>
              </a:rPr>
              <a:t>Sinful Traits of Gambling:</a:t>
            </a:r>
            <a:endParaRPr lang="en-US" dirty="0">
              <a:solidFill>
                <a:srgbClr val="FFFFFF"/>
              </a:solidFill>
              <a:latin typeface="Times New Roman" pitchFamily="18" charset="0"/>
              <a:cs typeface="Times New Roman" pitchFamily="18" charset="0"/>
            </a:endParaRPr>
          </a:p>
          <a:p>
            <a:pPr lvl="1">
              <a:lnSpc>
                <a:spcPct val="95000"/>
              </a:lnSpc>
              <a:spcBef>
                <a:spcPts val="0"/>
              </a:spcBef>
              <a:spcAft>
                <a:spcPts val="600"/>
              </a:spcAft>
              <a:buClr>
                <a:srgbClr val="66FFFF"/>
              </a:buClr>
              <a:buSzPct val="70000"/>
              <a:buFont typeface="Wingdings" pitchFamily="2" charset="2"/>
              <a:buChar char="§"/>
            </a:pPr>
            <a:r>
              <a:rPr lang="en-US" dirty="0" smtClean="0">
                <a:solidFill>
                  <a:srgbClr val="FFFFFF"/>
                </a:solidFill>
                <a:latin typeface="Times New Roman" pitchFamily="18" charset="0"/>
                <a:cs typeface="Times New Roman" pitchFamily="18" charset="0"/>
              </a:rPr>
              <a:t>Covetousness</a:t>
            </a:r>
            <a:r>
              <a:rPr lang="en-US" dirty="0">
                <a:solidFill>
                  <a:srgbClr val="FFFFFF"/>
                </a:solidFill>
                <a:latin typeface="Times New Roman" pitchFamily="18" charset="0"/>
                <a:cs typeface="Times New Roman" pitchFamily="18" charset="0"/>
              </a:rPr>
              <a:t> </a:t>
            </a:r>
            <a:r>
              <a:rPr lang="en-US" dirty="0" smtClean="0">
                <a:solidFill>
                  <a:srgbClr val="FFFFFF"/>
                </a:solidFill>
                <a:latin typeface="Times New Roman" pitchFamily="18" charset="0"/>
                <a:cs typeface="Times New Roman" pitchFamily="18" charset="0"/>
              </a:rPr>
              <a:t>-</a:t>
            </a:r>
            <a:r>
              <a:rPr lang="en-US" dirty="0" smtClean="0">
                <a:latin typeface="Times New Roman" pitchFamily="18" charset="0"/>
                <a:cs typeface="Times New Roman" pitchFamily="18" charset="0"/>
              </a:rPr>
              <a:t> Luke 12:15; Eph</a:t>
            </a:r>
            <a:r>
              <a:rPr lang="en-US" dirty="0">
                <a:latin typeface="Times New Roman" pitchFamily="18" charset="0"/>
                <a:cs typeface="Times New Roman" pitchFamily="18" charset="0"/>
              </a:rPr>
              <a:t>. 5:3, 5; Col. </a:t>
            </a:r>
            <a:r>
              <a:rPr lang="en-US" dirty="0" smtClean="0">
                <a:latin typeface="Times New Roman" pitchFamily="18" charset="0"/>
                <a:cs typeface="Times New Roman" pitchFamily="18" charset="0"/>
              </a:rPr>
              <a:t>3:5-6</a:t>
            </a:r>
          </a:p>
          <a:p>
            <a:pPr lvl="1">
              <a:lnSpc>
                <a:spcPct val="95000"/>
              </a:lnSpc>
              <a:spcBef>
                <a:spcPts val="0"/>
              </a:spcBef>
              <a:spcAft>
                <a:spcPts val="600"/>
              </a:spcAft>
              <a:buClr>
                <a:srgbClr val="66FFFF"/>
              </a:buClr>
              <a:buSzPct val="70000"/>
              <a:buFont typeface="Wingdings" pitchFamily="2" charset="2"/>
              <a:buChar char="§"/>
            </a:pPr>
            <a:r>
              <a:rPr lang="en-US" dirty="0" smtClean="0">
                <a:solidFill>
                  <a:srgbClr val="FFFFFF"/>
                </a:solidFill>
                <a:latin typeface="Times New Roman" pitchFamily="18" charset="0"/>
                <a:cs typeface="Times New Roman" pitchFamily="18" charset="0"/>
              </a:rPr>
              <a:t>Selfishness (no love of neighbor) -</a:t>
            </a:r>
            <a:r>
              <a:rPr lang="en-US" dirty="0" smtClean="0">
                <a:latin typeface="Times New Roman" pitchFamily="18" charset="0"/>
                <a:cs typeface="Times New Roman" pitchFamily="18" charset="0"/>
              </a:rPr>
              <a:t> Romans 13:10</a:t>
            </a:r>
          </a:p>
          <a:p>
            <a:pPr lvl="1">
              <a:lnSpc>
                <a:spcPct val="95000"/>
              </a:lnSpc>
              <a:spcBef>
                <a:spcPts val="0"/>
              </a:spcBef>
              <a:spcAft>
                <a:spcPts val="600"/>
              </a:spcAft>
              <a:buClr>
                <a:srgbClr val="66FFFF"/>
              </a:buClr>
              <a:buSzPct val="70000"/>
              <a:buFont typeface="Wingdings" pitchFamily="2" charset="2"/>
              <a:buChar char="§"/>
            </a:pPr>
            <a:r>
              <a:rPr lang="en-US" dirty="0" smtClean="0">
                <a:solidFill>
                  <a:srgbClr val="FFFFFF"/>
                </a:solidFill>
                <a:latin typeface="Times New Roman" pitchFamily="18" charset="0"/>
                <a:cs typeface="Times New Roman" pitchFamily="18" charset="0"/>
              </a:rPr>
              <a:t>Wastefulness </a:t>
            </a:r>
            <a:r>
              <a:rPr lang="en-US" dirty="0">
                <a:solidFill>
                  <a:srgbClr val="FFFFFF"/>
                </a:solidFill>
                <a:latin typeface="Times New Roman" pitchFamily="18" charset="0"/>
                <a:cs typeface="Times New Roman" pitchFamily="18" charset="0"/>
              </a:rPr>
              <a:t>(poor stewardship</a:t>
            </a:r>
            <a:r>
              <a:rPr lang="en-US" dirty="0" smtClean="0">
                <a:solidFill>
                  <a:srgbClr val="FFFFFF"/>
                </a:solidFill>
                <a:latin typeface="Times New Roman" pitchFamily="18" charset="0"/>
                <a:cs typeface="Times New Roman" pitchFamily="18" charset="0"/>
              </a:rPr>
              <a:t>) -</a:t>
            </a:r>
            <a:r>
              <a:rPr lang="en-US" dirty="0" smtClean="0">
                <a:latin typeface="Times New Roman" pitchFamily="18" charset="0"/>
                <a:cs typeface="Times New Roman" pitchFamily="18" charset="0"/>
              </a:rPr>
              <a:t> Luke 16:10-12</a:t>
            </a:r>
          </a:p>
          <a:p>
            <a:pPr lvl="1">
              <a:lnSpc>
                <a:spcPct val="95000"/>
              </a:lnSpc>
              <a:spcBef>
                <a:spcPts val="0"/>
              </a:spcBef>
              <a:spcAft>
                <a:spcPts val="600"/>
              </a:spcAft>
              <a:buClr>
                <a:srgbClr val="66FFFF"/>
              </a:buClr>
              <a:buSzPct val="70000"/>
              <a:buFont typeface="Wingdings" pitchFamily="2" charset="2"/>
              <a:buChar char="§"/>
            </a:pPr>
            <a:r>
              <a:rPr lang="en-US" dirty="0" smtClean="0">
                <a:solidFill>
                  <a:srgbClr val="FFFFFF"/>
                </a:solidFill>
                <a:latin typeface="Times New Roman" pitchFamily="18" charset="0"/>
                <a:cs typeface="Times New Roman" pitchFamily="18" charset="0"/>
              </a:rPr>
              <a:t>Evil companions - </a:t>
            </a:r>
            <a:r>
              <a:rPr lang="en-US" dirty="0" smtClean="0">
                <a:latin typeface="Times New Roman" pitchFamily="18" charset="0"/>
                <a:cs typeface="Times New Roman" pitchFamily="18" charset="0"/>
              </a:rPr>
              <a:t>James 3:11-12</a:t>
            </a:r>
            <a:endParaRPr lang="en-US" dirty="0">
              <a:latin typeface="Times New Roman" pitchFamily="18" charset="0"/>
              <a:cs typeface="Times New Roman" pitchFamily="18" charset="0"/>
            </a:endParaRPr>
          </a:p>
          <a:p>
            <a:pPr lvl="1">
              <a:lnSpc>
                <a:spcPct val="95000"/>
              </a:lnSpc>
              <a:spcBef>
                <a:spcPts val="0"/>
              </a:spcBef>
              <a:spcAft>
                <a:spcPts val="600"/>
              </a:spcAft>
              <a:buClr>
                <a:srgbClr val="66FFFF"/>
              </a:buClr>
              <a:buSzPct val="70000"/>
              <a:buFont typeface="Wingdings" pitchFamily="2" charset="2"/>
              <a:buChar char="§"/>
            </a:pPr>
            <a:r>
              <a:rPr lang="en-US" dirty="0" smtClean="0">
                <a:solidFill>
                  <a:srgbClr val="FFFFFF"/>
                </a:solidFill>
                <a:latin typeface="Times New Roman" pitchFamily="18" charset="0"/>
                <a:cs typeface="Times New Roman" pitchFamily="18" charset="0"/>
              </a:rPr>
              <a:t>Harms society - </a:t>
            </a:r>
            <a:r>
              <a:rPr lang="en-US" dirty="0" smtClean="0">
                <a:latin typeface="Times New Roman" pitchFamily="18" charset="0"/>
                <a:cs typeface="Times New Roman" pitchFamily="18" charset="0"/>
              </a:rPr>
              <a:t>Proverbs </a:t>
            </a:r>
            <a:r>
              <a:rPr lang="en-US" dirty="0">
                <a:latin typeface="Times New Roman" pitchFamily="18" charset="0"/>
                <a:cs typeface="Times New Roman" pitchFamily="18" charset="0"/>
              </a:rPr>
              <a:t>14:34; </a:t>
            </a:r>
            <a:r>
              <a:rPr lang="en-US" dirty="0" smtClean="0">
                <a:latin typeface="Times New Roman" pitchFamily="18" charset="0"/>
                <a:cs typeface="Times New Roman" pitchFamily="18" charset="0"/>
              </a:rPr>
              <a:t>Matthew 5:13-16</a:t>
            </a:r>
          </a:p>
          <a:p>
            <a:pPr lvl="1">
              <a:lnSpc>
                <a:spcPct val="95000"/>
              </a:lnSpc>
              <a:spcBef>
                <a:spcPts val="0"/>
              </a:spcBef>
              <a:spcAft>
                <a:spcPts val="600"/>
              </a:spcAft>
              <a:buClr>
                <a:srgbClr val="66FFFF"/>
              </a:buClr>
              <a:buSzPct val="70000"/>
              <a:buFont typeface="Wingdings" pitchFamily="2" charset="2"/>
              <a:buChar char="§"/>
            </a:pPr>
            <a:r>
              <a:rPr lang="en-US" dirty="0" smtClean="0">
                <a:solidFill>
                  <a:srgbClr val="FFFFFF"/>
                </a:solidFill>
                <a:latin typeface="Times New Roman" pitchFamily="18" charset="0"/>
                <a:cs typeface="Times New Roman" pitchFamily="18" charset="0"/>
              </a:rPr>
              <a:t>Deceptiveness -</a:t>
            </a:r>
            <a:r>
              <a:rPr lang="en-US" dirty="0" smtClean="0">
                <a:latin typeface="Times New Roman" pitchFamily="18" charset="0"/>
                <a:cs typeface="Times New Roman" pitchFamily="18" charset="0"/>
              </a:rPr>
              <a:t> James 1:15-16; Hebrews </a:t>
            </a:r>
            <a:r>
              <a:rPr lang="en-US" dirty="0">
                <a:latin typeface="Times New Roman" pitchFamily="18" charset="0"/>
                <a:cs typeface="Times New Roman" pitchFamily="18" charset="0"/>
              </a:rPr>
              <a:t>11:25; </a:t>
            </a:r>
            <a:r>
              <a:rPr lang="en-US" dirty="0" smtClean="0">
                <a:latin typeface="Times New Roman" pitchFamily="18" charset="0"/>
                <a:cs typeface="Times New Roman" pitchFamily="18" charset="0"/>
              </a:rPr>
              <a:t>3:12-13</a:t>
            </a:r>
            <a:endParaRPr lang="en-US" dirty="0">
              <a:latin typeface="Times New Roman" pitchFamily="18" charset="0"/>
              <a:cs typeface="Times New Roman" pitchFamily="18" charset="0"/>
            </a:endParaRPr>
          </a:p>
          <a:p>
            <a:pPr lvl="1">
              <a:buClr>
                <a:srgbClr val="66FFFF"/>
              </a:buClr>
              <a:buSzPct val="70000"/>
              <a:buFont typeface="Wingdings" pitchFamily="2" charset="2"/>
              <a:buChar char="§"/>
            </a:pPr>
            <a:endParaRPr lang="en-US" dirty="0" smtClean="0">
              <a:solidFill>
                <a:srgbClr val="FFFFFF"/>
              </a:solidFill>
              <a:latin typeface="Times New Roman" pitchFamily="18" charset="0"/>
              <a:cs typeface="Times New Roman" pitchFamily="18" charset="0"/>
            </a:endParaRPr>
          </a:p>
        </p:txBody>
      </p:sp>
    </p:spTree>
    <p:extLst>
      <p:ext uri="{BB962C8B-B14F-4D97-AF65-F5344CB8AC3E}">
        <p14:creationId xmlns:p14="http://schemas.microsoft.com/office/powerpoint/2010/main" val="36020879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wipe(left)">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wipe(left)">
                                      <p:cBhvr>
                                        <p:cTn id="12" dur="500"/>
                                        <p:tgtEl>
                                          <p:spTgt spid="22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wipe(left)">
                                      <p:cBhvr>
                                        <p:cTn id="17" dur="500"/>
                                        <p:tgtEl>
                                          <p:spTgt spid="22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wipe(left)">
                                      <p:cBhvr>
                                        <p:cTn id="22" dur="500"/>
                                        <p:tgtEl>
                                          <p:spTgt spid="225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wipe(left)">
                                      <p:cBhvr>
                                        <p:cTn id="27" dur="500"/>
                                        <p:tgtEl>
                                          <p:spTgt spid="225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531">
                                            <p:txEl>
                                              <p:pRg st="5" end="5"/>
                                            </p:txEl>
                                          </p:spTgt>
                                        </p:tgtEl>
                                        <p:attrNameLst>
                                          <p:attrName>style.visibility</p:attrName>
                                        </p:attrNameLst>
                                      </p:cBhvr>
                                      <p:to>
                                        <p:strVal val="visible"/>
                                      </p:to>
                                    </p:set>
                                    <p:animEffect transition="in" filter="wipe(left)">
                                      <p:cBhvr>
                                        <p:cTn id="32" dur="500"/>
                                        <p:tgtEl>
                                          <p:spTgt spid="225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531">
                                            <p:txEl>
                                              <p:pRg st="6" end="6"/>
                                            </p:txEl>
                                          </p:spTgt>
                                        </p:tgtEl>
                                        <p:attrNameLst>
                                          <p:attrName>style.visibility</p:attrName>
                                        </p:attrNameLst>
                                      </p:cBhvr>
                                      <p:to>
                                        <p:strVal val="visible"/>
                                      </p:to>
                                    </p:set>
                                    <p:animEffect transition="in" filter="wipe(left)">
                                      <p:cBhvr>
                                        <p:cTn id="37" dur="500"/>
                                        <p:tgtEl>
                                          <p:spTgt spid="2253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2531">
                                            <p:txEl>
                                              <p:pRg st="7" end="7"/>
                                            </p:txEl>
                                          </p:spTgt>
                                        </p:tgtEl>
                                        <p:attrNameLst>
                                          <p:attrName>style.visibility</p:attrName>
                                        </p:attrNameLst>
                                      </p:cBhvr>
                                      <p:to>
                                        <p:strVal val="visible"/>
                                      </p:to>
                                    </p:set>
                                    <p:animEffect transition="in" filter="wipe(left)">
                                      <p:cBhvr>
                                        <p:cTn id="42" dur="500"/>
                                        <p:tgtEl>
                                          <p:spTgt spid="2253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2531">
                                            <p:txEl>
                                              <p:pRg st="8" end="8"/>
                                            </p:txEl>
                                          </p:spTgt>
                                        </p:tgtEl>
                                        <p:attrNameLst>
                                          <p:attrName>style.visibility</p:attrName>
                                        </p:attrNameLst>
                                      </p:cBhvr>
                                      <p:to>
                                        <p:strVal val="visible"/>
                                      </p:to>
                                    </p:set>
                                    <p:animEffect transition="in" filter="wipe(left)">
                                      <p:cBhvr>
                                        <p:cTn id="47" dur="500"/>
                                        <p:tgtEl>
                                          <p:spTgt spid="2253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2531">
                                            <p:txEl>
                                              <p:pRg st="9" end="9"/>
                                            </p:txEl>
                                          </p:spTgt>
                                        </p:tgtEl>
                                        <p:attrNameLst>
                                          <p:attrName>style.visibility</p:attrName>
                                        </p:attrNameLst>
                                      </p:cBhvr>
                                      <p:to>
                                        <p:strVal val="visible"/>
                                      </p:to>
                                    </p:set>
                                    <p:animEffect transition="in" filter="wipe(left)">
                                      <p:cBhvr>
                                        <p:cTn id="52" dur="500"/>
                                        <p:tgtEl>
                                          <p:spTgt spid="2253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2531">
                                            <p:txEl>
                                              <p:pRg st="10" end="10"/>
                                            </p:txEl>
                                          </p:spTgt>
                                        </p:tgtEl>
                                        <p:attrNameLst>
                                          <p:attrName>style.visibility</p:attrName>
                                        </p:attrNameLst>
                                      </p:cBhvr>
                                      <p:to>
                                        <p:strVal val="visible"/>
                                      </p:to>
                                    </p:set>
                                    <p:animEffect transition="in" filter="wipe(left)">
                                      <p:cBhvr>
                                        <p:cTn id="57" dur="500"/>
                                        <p:tgtEl>
                                          <p:spTgt spid="22531">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2531">
                                            <p:txEl>
                                              <p:pRg st="11" end="11"/>
                                            </p:txEl>
                                          </p:spTgt>
                                        </p:tgtEl>
                                        <p:attrNameLst>
                                          <p:attrName>style.visibility</p:attrName>
                                        </p:attrNameLst>
                                      </p:cBhvr>
                                      <p:to>
                                        <p:strVal val="visible"/>
                                      </p:to>
                                    </p:set>
                                    <p:animEffect transition="in" filter="wipe(left)">
                                      <p:cBhvr>
                                        <p:cTn id="62" dur="500"/>
                                        <p:tgtEl>
                                          <p:spTgt spid="2253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sz="4800" dirty="0" smtClean="0"/>
              <a:t>Two Pictures of Repentance</a:t>
            </a:r>
            <a:endParaRPr lang="en-US" sz="4800" dirty="0"/>
          </a:p>
        </p:txBody>
      </p:sp>
      <p:sp>
        <p:nvSpPr>
          <p:cNvPr id="5" name="Content Placeholder 4"/>
          <p:cNvSpPr>
            <a:spLocks noGrp="1"/>
          </p:cNvSpPr>
          <p:nvPr>
            <p:ph sz="half" idx="1"/>
          </p:nvPr>
        </p:nvSpPr>
        <p:spPr>
          <a:xfrm>
            <a:off x="152400" y="1752600"/>
            <a:ext cx="4343400" cy="4876800"/>
          </a:xfrm>
        </p:spPr>
        <p:txBody>
          <a:bodyPr/>
          <a:lstStyle/>
          <a:p>
            <a:pPr marL="0" indent="0" algn="ctr">
              <a:buNone/>
            </a:pPr>
            <a:r>
              <a:rPr lang="en-US" sz="3200" dirty="0" smtClean="0">
                <a:solidFill>
                  <a:srgbClr val="FFFF00"/>
                </a:solidFill>
              </a:rPr>
              <a:t>Prodigal Son</a:t>
            </a:r>
          </a:p>
          <a:p>
            <a:r>
              <a:rPr lang="en-US" dirty="0">
                <a:solidFill>
                  <a:srgbClr val="FFFFFF"/>
                </a:solidFill>
              </a:rPr>
              <a:t>But </a:t>
            </a:r>
            <a:r>
              <a:rPr lang="en-US" b="1" dirty="0"/>
              <a:t>when he came to himself</a:t>
            </a:r>
            <a:r>
              <a:rPr lang="en-US" dirty="0">
                <a:solidFill>
                  <a:srgbClr val="FFFFFF"/>
                </a:solidFill>
              </a:rPr>
              <a:t> he </a:t>
            </a:r>
            <a:r>
              <a:rPr lang="en-US" dirty="0" smtClean="0">
                <a:solidFill>
                  <a:srgbClr val="FFFFFF"/>
                </a:solidFill>
              </a:rPr>
              <a:t>said, How </a:t>
            </a:r>
            <a:r>
              <a:rPr lang="en-US" dirty="0">
                <a:solidFill>
                  <a:srgbClr val="FFFFFF"/>
                </a:solidFill>
              </a:rPr>
              <a:t>many hired servants of my father’s have bread enough and to </a:t>
            </a:r>
            <a:r>
              <a:rPr lang="en-US" dirty="0" smtClean="0">
                <a:solidFill>
                  <a:srgbClr val="FFFFFF"/>
                </a:solidFill>
              </a:rPr>
              <a:t>spare, and </a:t>
            </a:r>
            <a:r>
              <a:rPr lang="en-US" dirty="0">
                <a:solidFill>
                  <a:srgbClr val="FFFFFF"/>
                </a:solidFill>
              </a:rPr>
              <a:t>I perish here with hunger!</a:t>
            </a:r>
          </a:p>
        </p:txBody>
      </p:sp>
      <p:sp>
        <p:nvSpPr>
          <p:cNvPr id="6" name="Content Placeholder 5"/>
          <p:cNvSpPr>
            <a:spLocks noGrp="1"/>
          </p:cNvSpPr>
          <p:nvPr>
            <p:ph sz="half" idx="2"/>
          </p:nvPr>
        </p:nvSpPr>
        <p:spPr>
          <a:xfrm>
            <a:off x="4572000" y="1752600"/>
            <a:ext cx="4572000" cy="5105400"/>
          </a:xfrm>
        </p:spPr>
        <p:txBody>
          <a:bodyPr/>
          <a:lstStyle/>
          <a:p>
            <a:pPr marL="0" indent="0" algn="ctr">
              <a:buNone/>
            </a:pPr>
            <a:r>
              <a:rPr lang="en-US" sz="3200" dirty="0" smtClean="0">
                <a:solidFill>
                  <a:srgbClr val="FFFF00"/>
                </a:solidFill>
              </a:rPr>
              <a:t>Contrast of Two Sons</a:t>
            </a:r>
          </a:p>
          <a:p>
            <a:pPr>
              <a:lnSpc>
                <a:spcPct val="88000"/>
              </a:lnSpc>
              <a:spcBef>
                <a:spcPts val="0"/>
              </a:spcBef>
            </a:pPr>
            <a:r>
              <a:rPr lang="en-US" sz="2600" dirty="0">
                <a:solidFill>
                  <a:srgbClr val="FFFFFF"/>
                </a:solidFill>
              </a:rPr>
              <a:t>A man had two </a:t>
            </a:r>
            <a:r>
              <a:rPr lang="en-US" sz="2600" dirty="0" smtClean="0">
                <a:solidFill>
                  <a:srgbClr val="FFFFFF"/>
                </a:solidFill>
              </a:rPr>
              <a:t>sons; and </a:t>
            </a:r>
            <a:r>
              <a:rPr lang="en-US" sz="2600" dirty="0">
                <a:solidFill>
                  <a:srgbClr val="FFFFFF"/>
                </a:solidFill>
              </a:rPr>
              <a:t>he came to the first, </a:t>
            </a:r>
            <a:r>
              <a:rPr lang="en-US" sz="2600" dirty="0" smtClean="0">
                <a:solidFill>
                  <a:srgbClr val="FFFFFF"/>
                </a:solidFill>
              </a:rPr>
              <a:t>and said</a:t>
            </a:r>
            <a:r>
              <a:rPr lang="en-US" sz="2600" dirty="0">
                <a:solidFill>
                  <a:srgbClr val="FFFFFF"/>
                </a:solidFill>
              </a:rPr>
              <a:t>, Son, go work to-day in the </a:t>
            </a:r>
            <a:r>
              <a:rPr lang="en-US" sz="2600" dirty="0" smtClean="0">
                <a:solidFill>
                  <a:srgbClr val="FFFFFF"/>
                </a:solidFill>
              </a:rPr>
              <a:t>vineyard. And </a:t>
            </a:r>
            <a:r>
              <a:rPr lang="en-US" sz="2600" dirty="0">
                <a:solidFill>
                  <a:srgbClr val="FFFFFF"/>
                </a:solidFill>
              </a:rPr>
              <a:t>he answered and said, </a:t>
            </a:r>
            <a:r>
              <a:rPr lang="en-US" sz="2600" b="1" dirty="0" smtClean="0"/>
              <a:t>I will </a:t>
            </a:r>
            <a:r>
              <a:rPr lang="en-US" sz="2600" b="1" dirty="0"/>
              <a:t>not: but afterward he repented himself, and </a:t>
            </a:r>
            <a:r>
              <a:rPr lang="en-US" sz="2600" b="1" dirty="0" smtClean="0"/>
              <a:t>went</a:t>
            </a:r>
            <a:r>
              <a:rPr lang="en-US" sz="2600" dirty="0" smtClean="0">
                <a:solidFill>
                  <a:srgbClr val="FFFFFF"/>
                </a:solidFill>
              </a:rPr>
              <a:t>. And </a:t>
            </a:r>
            <a:r>
              <a:rPr lang="en-US" sz="2600" dirty="0">
                <a:solidFill>
                  <a:srgbClr val="FFFFFF"/>
                </a:solidFill>
              </a:rPr>
              <a:t>he came </a:t>
            </a:r>
            <a:r>
              <a:rPr lang="en-US" sz="2600" dirty="0" smtClean="0">
                <a:solidFill>
                  <a:srgbClr val="FFFFFF"/>
                </a:solidFill>
              </a:rPr>
              <a:t>to the </a:t>
            </a:r>
            <a:r>
              <a:rPr lang="en-US" sz="2600" dirty="0">
                <a:solidFill>
                  <a:srgbClr val="FFFFFF"/>
                </a:solidFill>
              </a:rPr>
              <a:t>second, and </a:t>
            </a:r>
            <a:r>
              <a:rPr lang="en-US" sz="2600" dirty="0" smtClean="0">
                <a:solidFill>
                  <a:srgbClr val="FFFFFF"/>
                </a:solidFill>
              </a:rPr>
              <a:t>said likewise</a:t>
            </a:r>
            <a:r>
              <a:rPr lang="en-US" sz="2600" dirty="0">
                <a:solidFill>
                  <a:srgbClr val="FFFFFF"/>
                </a:solidFill>
              </a:rPr>
              <a:t>. And he answered and said, I </a:t>
            </a:r>
            <a:r>
              <a:rPr lang="en-US" sz="2600" i="1" dirty="0">
                <a:solidFill>
                  <a:srgbClr val="FFFFFF"/>
                </a:solidFill>
              </a:rPr>
              <a:t>go</a:t>
            </a:r>
            <a:r>
              <a:rPr lang="en-US" sz="2600" dirty="0">
                <a:solidFill>
                  <a:srgbClr val="FFFFFF"/>
                </a:solidFill>
              </a:rPr>
              <a:t>, sir: </a:t>
            </a:r>
            <a:r>
              <a:rPr lang="en-US" sz="2600" dirty="0" smtClean="0">
                <a:solidFill>
                  <a:srgbClr val="FFFFFF"/>
                </a:solidFill>
              </a:rPr>
              <a:t>and went not. Which </a:t>
            </a:r>
            <a:r>
              <a:rPr lang="en-US" sz="2600" dirty="0">
                <a:solidFill>
                  <a:srgbClr val="FFFFFF"/>
                </a:solidFill>
              </a:rPr>
              <a:t>of the two did the will of his father? </a:t>
            </a:r>
          </a:p>
        </p:txBody>
      </p:sp>
      <p:sp>
        <p:nvSpPr>
          <p:cNvPr id="9" name="Rectangle 8"/>
          <p:cNvSpPr/>
          <p:nvPr/>
        </p:nvSpPr>
        <p:spPr bwMode="auto">
          <a:xfrm>
            <a:off x="228600" y="1066800"/>
            <a:ext cx="4038600" cy="685800"/>
          </a:xfrm>
          <a:prstGeom prst="rect">
            <a:avLst/>
          </a:prstGeom>
          <a:solidFill>
            <a:srgbClr val="CC660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FFFFFF"/>
                </a:solidFill>
                <a:effectLst/>
                <a:latin typeface="Times" charset="0"/>
              </a:rPr>
              <a:t>Luke 15:17</a:t>
            </a:r>
          </a:p>
        </p:txBody>
      </p:sp>
      <p:sp>
        <p:nvSpPr>
          <p:cNvPr id="10" name="Rectangle 9"/>
          <p:cNvSpPr/>
          <p:nvPr/>
        </p:nvSpPr>
        <p:spPr bwMode="auto">
          <a:xfrm>
            <a:off x="4572000" y="1066800"/>
            <a:ext cx="4343400" cy="685800"/>
          </a:xfrm>
          <a:prstGeom prst="rect">
            <a:avLst/>
          </a:prstGeom>
          <a:solidFill>
            <a:srgbClr val="CC660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3600" b="1" dirty="0" smtClean="0">
                <a:solidFill>
                  <a:srgbClr val="FFFFFF"/>
                </a:solidFill>
              </a:rPr>
              <a:t>Matthew</a:t>
            </a:r>
            <a:r>
              <a:rPr kumimoji="0" lang="en-US" sz="3600" b="1" i="0" u="none" strike="noStrike" cap="none" normalizeH="0" baseline="0" dirty="0" smtClean="0">
                <a:ln>
                  <a:noFill/>
                </a:ln>
                <a:solidFill>
                  <a:srgbClr val="FFFFFF"/>
                </a:solidFill>
                <a:effectLst/>
                <a:latin typeface="Times" charset="0"/>
              </a:rPr>
              <a:t> 21:28-31</a:t>
            </a:r>
          </a:p>
        </p:txBody>
      </p:sp>
    </p:spTree>
    <p:extLst>
      <p:ext uri="{BB962C8B-B14F-4D97-AF65-F5344CB8AC3E}">
        <p14:creationId xmlns:p14="http://schemas.microsoft.com/office/powerpoint/2010/main" val="328837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6"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6" fill="hold" grpId="0"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additive="base">
                                        <p:cTn id="21"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Rot="1" noChangeArrowheads="1"/>
          </p:cNvSpPr>
          <p:nvPr>
            <p:ph type="title"/>
          </p:nvPr>
        </p:nvSpPr>
        <p:spPr>
          <a:xfrm>
            <a:off x="685800" y="0"/>
            <a:ext cx="7772400" cy="1143000"/>
          </a:xfrm>
          <a:effectLst/>
        </p:spPr>
        <p:txBody>
          <a:bodyPr/>
          <a:lstStyle/>
          <a:p>
            <a:pPr eaLnBrk="1" hangingPunct="1">
              <a:defRPr/>
            </a:pPr>
            <a:r>
              <a:rPr lang="en-US" sz="4800" dirty="0" smtClean="0">
                <a:effectLst>
                  <a:outerShdw blurRad="38100" dist="38100" dir="2700000" algn="tl">
                    <a:srgbClr val="000000">
                      <a:alpha val="43137"/>
                    </a:srgbClr>
                  </a:outerShdw>
                </a:effectLst>
              </a:rPr>
              <a:t>Conclusion</a:t>
            </a:r>
            <a:endParaRPr lang="en-US" dirty="0" smtClean="0">
              <a:effectLst>
                <a:outerShdw blurRad="38100" dist="38100" dir="2700000" algn="tl">
                  <a:srgbClr val="000000">
                    <a:alpha val="43137"/>
                  </a:srgbClr>
                </a:outerShdw>
              </a:effectLst>
            </a:endParaRPr>
          </a:p>
        </p:txBody>
      </p:sp>
      <p:sp>
        <p:nvSpPr>
          <p:cNvPr id="90115" name="Rectangle 3"/>
          <p:cNvSpPr>
            <a:spLocks noGrp="1" noChangeArrowheads="1"/>
          </p:cNvSpPr>
          <p:nvPr>
            <p:ph type="body" idx="1"/>
          </p:nvPr>
        </p:nvSpPr>
        <p:spPr>
          <a:xfrm>
            <a:off x="304800" y="1066800"/>
            <a:ext cx="8839200" cy="5791200"/>
          </a:xfrm>
        </p:spPr>
        <p:txBody>
          <a:bodyPr/>
          <a:lstStyle/>
          <a:p>
            <a:pPr eaLnBrk="1" hangingPunct="1">
              <a:buClr>
                <a:srgbClr val="FFFF00"/>
              </a:buClr>
            </a:pPr>
            <a:r>
              <a:rPr lang="en-US" sz="3600" dirty="0" smtClean="0">
                <a:latin typeface="Times New Roman" pitchFamily="18" charset="0"/>
                <a:cs typeface="Times New Roman" pitchFamily="18" charset="0"/>
              </a:rPr>
              <a:t>Commands</a:t>
            </a:r>
            <a:r>
              <a:rPr lang="en-US" sz="3600" dirty="0" smtClean="0">
                <a:effectLst/>
                <a:latin typeface="Times New Roman" pitchFamily="18" charset="0"/>
                <a:cs typeface="Times New Roman" pitchFamily="18" charset="0"/>
              </a:rPr>
              <a:t> of God must not be changed</a:t>
            </a:r>
          </a:p>
          <a:p>
            <a:pPr eaLnBrk="1" hangingPunct="1">
              <a:buClr>
                <a:srgbClr val="FFFF00"/>
              </a:buClr>
            </a:pPr>
            <a:r>
              <a:rPr lang="en-US" sz="3600" dirty="0" smtClean="0">
                <a:effectLst/>
                <a:latin typeface="Times New Roman" pitchFamily="18" charset="0"/>
                <a:cs typeface="Times New Roman" pitchFamily="18" charset="0"/>
              </a:rPr>
              <a:t>When </a:t>
            </a:r>
            <a:r>
              <a:rPr lang="en-US" sz="3600" dirty="0" smtClean="0">
                <a:latin typeface="Times New Roman" pitchFamily="18" charset="0"/>
                <a:cs typeface="Times New Roman" pitchFamily="18" charset="0"/>
              </a:rPr>
              <a:t>a command</a:t>
            </a:r>
            <a:r>
              <a:rPr lang="en-US" sz="3600" dirty="0" smtClean="0">
                <a:effectLst/>
                <a:latin typeface="Times New Roman" pitchFamily="18" charset="0"/>
                <a:cs typeface="Times New Roman" pitchFamily="18" charset="0"/>
              </a:rPr>
              <a:t> of God is changed in one area, no place to stop (</a:t>
            </a:r>
            <a:r>
              <a:rPr lang="en-US" sz="3600" b="1" i="1" dirty="0" smtClean="0">
                <a:solidFill>
                  <a:srgbClr val="FFFF00"/>
                </a:solidFill>
                <a:effectLst/>
                <a:latin typeface="Times New Roman" pitchFamily="18" charset="0"/>
                <a:cs typeface="Times New Roman" pitchFamily="18" charset="0"/>
              </a:rPr>
              <a:t>2 Tim. 3:13</a:t>
            </a:r>
            <a:r>
              <a:rPr lang="en-US" sz="3600" dirty="0" smtClean="0">
                <a:effectLst/>
                <a:latin typeface="Times New Roman" pitchFamily="18" charset="0"/>
                <a:cs typeface="Times New Roman" pitchFamily="18" charset="0"/>
              </a:rPr>
              <a:t>)</a:t>
            </a:r>
          </a:p>
          <a:p>
            <a:pPr eaLnBrk="1" hangingPunct="1">
              <a:buClr>
                <a:srgbClr val="FFFF00"/>
              </a:buClr>
            </a:pPr>
            <a:r>
              <a:rPr lang="en-US" sz="3600" dirty="0" smtClean="0">
                <a:solidFill>
                  <a:srgbClr val="66FFFF"/>
                </a:solidFill>
                <a:latin typeface="Times New Roman" pitchFamily="18" charset="0"/>
                <a:cs typeface="Times New Roman" pitchFamily="18" charset="0"/>
              </a:rPr>
              <a:t>If</a:t>
            </a:r>
            <a:r>
              <a:rPr lang="en-US" sz="3600" dirty="0" smtClean="0">
                <a:solidFill>
                  <a:srgbClr val="66FFFF"/>
                </a:solidFill>
                <a:effectLst/>
                <a:latin typeface="Times New Roman" pitchFamily="18" charset="0"/>
                <a:cs typeface="Times New Roman" pitchFamily="18" charset="0"/>
              </a:rPr>
              <a:t> acceptance of evil is </a:t>
            </a:r>
            <a:r>
              <a:rPr lang="en-US" sz="3600" dirty="0" smtClean="0">
                <a:solidFill>
                  <a:srgbClr val="66FFFF"/>
                </a:solidFill>
                <a:latin typeface="Times New Roman" pitchFamily="18" charset="0"/>
                <a:cs typeface="Times New Roman" pitchFamily="18" charset="0"/>
              </a:rPr>
              <a:t>allowed in one area</a:t>
            </a:r>
            <a:r>
              <a:rPr lang="en-US" sz="3600" dirty="0" smtClean="0">
                <a:solidFill>
                  <a:srgbClr val="66FFFF"/>
                </a:solidFill>
                <a:effectLst/>
                <a:latin typeface="Times New Roman" pitchFamily="18" charset="0"/>
                <a:cs typeface="Times New Roman" pitchFamily="18" charset="0"/>
              </a:rPr>
              <a:t>, people will tolerate more and more evil</a:t>
            </a:r>
            <a:endParaRPr lang="en-US" sz="3600" dirty="0" smtClean="0">
              <a:effectLst/>
              <a:latin typeface="Times New Roman" pitchFamily="18" charset="0"/>
              <a:cs typeface="Times New Roman" pitchFamily="18" charset="0"/>
            </a:endParaRPr>
          </a:p>
          <a:p>
            <a:pPr eaLnBrk="1" hangingPunct="1">
              <a:buClr>
                <a:srgbClr val="FFFF00"/>
              </a:buClr>
            </a:pPr>
            <a:r>
              <a:rPr lang="en-US" sz="3600" dirty="0" smtClean="0">
                <a:solidFill>
                  <a:srgbClr val="FFFF66"/>
                </a:solidFill>
                <a:effectLst/>
                <a:latin typeface="Times New Roman" pitchFamily="18" charset="0"/>
                <a:cs typeface="Times New Roman" pitchFamily="18" charset="0"/>
              </a:rPr>
              <a:t>The more we accept, the less is shocking</a:t>
            </a:r>
          </a:p>
          <a:p>
            <a:pPr eaLnBrk="1" hangingPunct="1">
              <a:buClr>
                <a:srgbClr val="FFFF00"/>
              </a:buClr>
            </a:pPr>
            <a:r>
              <a:rPr lang="en-US" sz="3600" dirty="0" smtClean="0">
                <a:effectLst/>
                <a:latin typeface="Times New Roman" pitchFamily="18" charset="0"/>
                <a:cs typeface="Times New Roman" pitchFamily="18" charset="0"/>
              </a:rPr>
              <a:t>We must examine our lives to see if we are acting like the world or as taught in Bible</a:t>
            </a:r>
          </a:p>
          <a:p>
            <a:pPr eaLnBrk="1" hangingPunct="1">
              <a:buClr>
                <a:srgbClr val="FFFF00"/>
              </a:buClr>
            </a:pPr>
            <a:r>
              <a:rPr lang="en-US" sz="3600" b="1" dirty="0" smtClean="0">
                <a:solidFill>
                  <a:srgbClr val="66FFFF"/>
                </a:solidFill>
                <a:effectLst/>
                <a:latin typeface="Times New Roman" pitchFamily="18" charset="0"/>
                <a:cs typeface="Times New Roman" pitchFamily="18" charset="0"/>
              </a:rPr>
              <a:t>God expects us to be holy as He is holy!</a:t>
            </a:r>
            <a:endParaRPr lang="en-US" sz="3600" dirty="0" smtClean="0">
              <a:effectLst/>
              <a:latin typeface="Times New Roman" pitchFamily="18" charset="0"/>
              <a:cs typeface="Times New Roman" pitchFamily="18" charset="0"/>
            </a:endParaRPr>
          </a:p>
        </p:txBody>
      </p:sp>
    </p:spTree>
    <p:extLst>
      <p:ext uri="{BB962C8B-B14F-4D97-AF65-F5344CB8AC3E}">
        <p14:creationId xmlns:p14="http://schemas.microsoft.com/office/powerpoint/2010/main" val="31916683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box(in)">
                                      <p:cBhvr>
                                        <p:cTn id="7" dur="500"/>
                                        <p:tgtEl>
                                          <p:spTgt spid="901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0115">
                                            <p:txEl>
                                              <p:pRg st="1" end="1"/>
                                            </p:txEl>
                                          </p:spTgt>
                                        </p:tgtEl>
                                        <p:attrNameLst>
                                          <p:attrName>style.visibility</p:attrName>
                                        </p:attrNameLst>
                                      </p:cBhvr>
                                      <p:to>
                                        <p:strVal val="visible"/>
                                      </p:to>
                                    </p:set>
                                    <p:animEffect transition="in" filter="box(in)">
                                      <p:cBhvr>
                                        <p:cTn id="12" dur="500"/>
                                        <p:tgtEl>
                                          <p:spTgt spid="901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0115">
                                            <p:txEl>
                                              <p:pRg st="2" end="2"/>
                                            </p:txEl>
                                          </p:spTgt>
                                        </p:tgtEl>
                                        <p:attrNameLst>
                                          <p:attrName>style.visibility</p:attrName>
                                        </p:attrNameLst>
                                      </p:cBhvr>
                                      <p:to>
                                        <p:strVal val="visible"/>
                                      </p:to>
                                    </p:set>
                                    <p:animEffect transition="in" filter="box(in)">
                                      <p:cBhvr>
                                        <p:cTn id="17" dur="500"/>
                                        <p:tgtEl>
                                          <p:spTgt spid="901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0115">
                                            <p:txEl>
                                              <p:pRg st="3" end="3"/>
                                            </p:txEl>
                                          </p:spTgt>
                                        </p:tgtEl>
                                        <p:attrNameLst>
                                          <p:attrName>style.visibility</p:attrName>
                                        </p:attrNameLst>
                                      </p:cBhvr>
                                      <p:to>
                                        <p:strVal val="visible"/>
                                      </p:to>
                                    </p:set>
                                    <p:animEffect transition="in" filter="box(in)">
                                      <p:cBhvr>
                                        <p:cTn id="22" dur="500"/>
                                        <p:tgtEl>
                                          <p:spTgt spid="901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0115">
                                            <p:txEl>
                                              <p:pRg st="4" end="4"/>
                                            </p:txEl>
                                          </p:spTgt>
                                        </p:tgtEl>
                                        <p:attrNameLst>
                                          <p:attrName>style.visibility</p:attrName>
                                        </p:attrNameLst>
                                      </p:cBhvr>
                                      <p:to>
                                        <p:strVal val="visible"/>
                                      </p:to>
                                    </p:set>
                                    <p:animEffect transition="in" filter="box(in)">
                                      <p:cBhvr>
                                        <p:cTn id="27" dur="500"/>
                                        <p:tgtEl>
                                          <p:spTgt spid="9011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90115">
                                            <p:txEl>
                                              <p:pRg st="5" end="5"/>
                                            </p:txEl>
                                          </p:spTgt>
                                        </p:tgtEl>
                                        <p:attrNameLst>
                                          <p:attrName>style.visibility</p:attrName>
                                        </p:attrNameLst>
                                      </p:cBhvr>
                                      <p:to>
                                        <p:strVal val="visible"/>
                                      </p:to>
                                    </p:set>
                                    <p:animEffect transition="in" filter="box(in)">
                                      <p:cBhvr>
                                        <p:cTn id="32" dur="500"/>
                                        <p:tgtEl>
                                          <p:spTgt spid="901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304800"/>
            <a:ext cx="8534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pPr>
            <a:r>
              <a:rPr lang="en-US" sz="4000" b="1" u="sng" dirty="0">
                <a:solidFill>
                  <a:srgbClr val="FFFF00"/>
                </a:solidFill>
                <a:latin typeface="Times New Roman" pitchFamily="18" charset="0"/>
              </a:rPr>
              <a:t>2 Corinthians </a:t>
            </a:r>
            <a:r>
              <a:rPr lang="en-US" sz="4000" b="1" u="sng" dirty="0" smtClean="0">
                <a:solidFill>
                  <a:srgbClr val="FFFF00"/>
                </a:solidFill>
                <a:latin typeface="Times New Roman" pitchFamily="18" charset="0"/>
              </a:rPr>
              <a:t>7:10-11</a:t>
            </a:r>
            <a:endParaRPr lang="en-US" sz="4000" b="1" u="sng" dirty="0">
              <a:solidFill>
                <a:srgbClr val="FFFF00"/>
              </a:solidFill>
              <a:latin typeface="Times New Roman" pitchFamily="18" charset="0"/>
            </a:endParaRPr>
          </a:p>
        </p:txBody>
      </p:sp>
      <p:sp>
        <p:nvSpPr>
          <p:cNvPr id="2" name="TextBox 1"/>
          <p:cNvSpPr txBox="1"/>
          <p:nvPr/>
        </p:nvSpPr>
        <p:spPr>
          <a:xfrm>
            <a:off x="152400" y="1447800"/>
            <a:ext cx="8839200" cy="5078313"/>
          </a:xfrm>
          <a:prstGeom prst="rect">
            <a:avLst/>
          </a:prstGeom>
          <a:noFill/>
        </p:spPr>
        <p:txBody>
          <a:bodyPr wrap="square" rtlCol="0">
            <a:spAutoFit/>
          </a:bodyPr>
          <a:lstStyle/>
          <a:p>
            <a:r>
              <a:rPr lang="en-US" sz="3600" b="1" baseline="30000" dirty="0">
                <a:solidFill>
                  <a:srgbClr val="FFFFFF"/>
                </a:solidFill>
              </a:rPr>
              <a:t>10 </a:t>
            </a:r>
            <a:r>
              <a:rPr lang="en-US" sz="3600" dirty="0">
                <a:solidFill>
                  <a:srgbClr val="FFFFFF"/>
                </a:solidFill>
              </a:rPr>
              <a:t>For godly sorrow </a:t>
            </a:r>
            <a:r>
              <a:rPr lang="en-US" sz="3600" dirty="0" smtClean="0">
                <a:solidFill>
                  <a:srgbClr val="FFFFFF"/>
                </a:solidFill>
              </a:rPr>
              <a:t>produces repentance leading to salvation</a:t>
            </a:r>
            <a:r>
              <a:rPr lang="en-US" sz="3600" dirty="0">
                <a:solidFill>
                  <a:srgbClr val="FFFFFF"/>
                </a:solidFill>
              </a:rPr>
              <a:t>, not to be regretted; but the sorrow of the world </a:t>
            </a:r>
            <a:r>
              <a:rPr lang="en-US" sz="3600" dirty="0" smtClean="0">
                <a:solidFill>
                  <a:srgbClr val="FFFFFF"/>
                </a:solidFill>
              </a:rPr>
              <a:t>produces death. </a:t>
            </a:r>
            <a:r>
              <a:rPr lang="en-US" sz="3600" b="1" baseline="30000" dirty="0" smtClean="0">
                <a:solidFill>
                  <a:srgbClr val="FFFFFF"/>
                </a:solidFill>
              </a:rPr>
              <a:t>11</a:t>
            </a:r>
            <a:r>
              <a:rPr lang="en-US" sz="3600" b="1" baseline="30000" dirty="0">
                <a:solidFill>
                  <a:srgbClr val="FFFFFF"/>
                </a:solidFill>
              </a:rPr>
              <a:t> </a:t>
            </a:r>
            <a:r>
              <a:rPr lang="en-US" sz="3600" dirty="0">
                <a:solidFill>
                  <a:srgbClr val="FFFFFF"/>
                </a:solidFill>
              </a:rPr>
              <a:t>For observe this very thing, that you sorrowed in a godly manner: What diligence it produced in you, what clearing of yourselves</a:t>
            </a:r>
            <a:r>
              <a:rPr lang="en-US" sz="3600" dirty="0" smtClean="0">
                <a:solidFill>
                  <a:srgbClr val="FFFFFF"/>
                </a:solidFill>
              </a:rPr>
              <a:t>, what indignation, what fear, what vehement desire, what zeal, what vindication</a:t>
            </a:r>
            <a:r>
              <a:rPr lang="en-US" sz="3600" dirty="0">
                <a:solidFill>
                  <a:srgbClr val="FFFFFF"/>
                </a:solidFill>
              </a:rPr>
              <a:t>! In </a:t>
            </a:r>
            <a:r>
              <a:rPr lang="en-US" sz="3600" dirty="0" smtClean="0">
                <a:solidFill>
                  <a:srgbClr val="FFFFFF"/>
                </a:solidFill>
              </a:rPr>
              <a:t>all things</a:t>
            </a:r>
            <a:r>
              <a:rPr lang="en-US" sz="3600" dirty="0">
                <a:solidFill>
                  <a:srgbClr val="FFFFFF"/>
                </a:solidFill>
              </a:rPr>
              <a:t> you proved yourselves to be clear in this matter.</a:t>
            </a:r>
          </a:p>
        </p:txBody>
      </p:sp>
    </p:spTree>
  </p:cSld>
  <p:clrMapOvr>
    <a:masterClrMapping/>
  </p:clrMapOvr>
  <p:transition>
    <p:cover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304800"/>
            <a:ext cx="8534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pPr>
            <a:r>
              <a:rPr lang="en-US" sz="4000" b="1" u="sng" dirty="0">
                <a:solidFill>
                  <a:srgbClr val="FFFF00"/>
                </a:solidFill>
                <a:latin typeface="Times New Roman" pitchFamily="18" charset="0"/>
              </a:rPr>
              <a:t>2 Corinthians </a:t>
            </a:r>
            <a:r>
              <a:rPr lang="en-US" sz="4000" b="1" u="sng" dirty="0" smtClean="0">
                <a:solidFill>
                  <a:srgbClr val="FFFF00"/>
                </a:solidFill>
                <a:latin typeface="Times New Roman" pitchFamily="18" charset="0"/>
              </a:rPr>
              <a:t>7:10-11</a:t>
            </a:r>
            <a:endParaRPr lang="en-US" sz="4000" b="1" u="sng" dirty="0">
              <a:solidFill>
                <a:srgbClr val="FFFF00"/>
              </a:solidFill>
              <a:latin typeface="Times New Roman" pitchFamily="18" charset="0"/>
            </a:endParaRPr>
          </a:p>
        </p:txBody>
      </p:sp>
      <p:sp>
        <p:nvSpPr>
          <p:cNvPr id="2" name="TextBox 1"/>
          <p:cNvSpPr txBox="1"/>
          <p:nvPr/>
        </p:nvSpPr>
        <p:spPr>
          <a:xfrm>
            <a:off x="152400" y="1447800"/>
            <a:ext cx="8839200" cy="5078313"/>
          </a:xfrm>
          <a:prstGeom prst="rect">
            <a:avLst/>
          </a:prstGeom>
          <a:noFill/>
        </p:spPr>
        <p:txBody>
          <a:bodyPr wrap="square" rtlCol="0">
            <a:spAutoFit/>
          </a:bodyPr>
          <a:lstStyle/>
          <a:p>
            <a:r>
              <a:rPr lang="en-US" sz="3600" b="1" baseline="30000" dirty="0">
                <a:solidFill>
                  <a:srgbClr val="FFFFFF"/>
                </a:solidFill>
              </a:rPr>
              <a:t>10 </a:t>
            </a:r>
            <a:r>
              <a:rPr lang="en-US" sz="3600" dirty="0">
                <a:solidFill>
                  <a:srgbClr val="FFFFFF"/>
                </a:solidFill>
              </a:rPr>
              <a:t>For </a:t>
            </a:r>
            <a:r>
              <a:rPr lang="en-US" sz="3600" dirty="0">
                <a:solidFill>
                  <a:srgbClr val="66FFFF"/>
                </a:solidFill>
              </a:rPr>
              <a:t>godly sorrow </a:t>
            </a:r>
            <a:r>
              <a:rPr lang="en-US" sz="3600" dirty="0" smtClean="0">
                <a:solidFill>
                  <a:srgbClr val="FF9933"/>
                </a:solidFill>
              </a:rPr>
              <a:t>produces</a:t>
            </a:r>
            <a:r>
              <a:rPr lang="en-US" sz="3600" dirty="0" smtClean="0">
                <a:solidFill>
                  <a:srgbClr val="FFFFFF"/>
                </a:solidFill>
              </a:rPr>
              <a:t> </a:t>
            </a:r>
            <a:r>
              <a:rPr lang="en-US" sz="3600" b="1" dirty="0" smtClean="0">
                <a:solidFill>
                  <a:srgbClr val="FFFF00"/>
                </a:solidFill>
              </a:rPr>
              <a:t>repentance</a:t>
            </a:r>
            <a:r>
              <a:rPr lang="en-US" sz="3600" dirty="0" smtClean="0">
                <a:solidFill>
                  <a:srgbClr val="FFFFFF"/>
                </a:solidFill>
              </a:rPr>
              <a:t> leading to salvation</a:t>
            </a:r>
            <a:r>
              <a:rPr lang="en-US" sz="3600" dirty="0">
                <a:solidFill>
                  <a:srgbClr val="FFFFFF"/>
                </a:solidFill>
              </a:rPr>
              <a:t>, not to be regretted; but the sorrow of the world </a:t>
            </a:r>
            <a:r>
              <a:rPr lang="en-US" sz="3600" dirty="0" smtClean="0">
                <a:solidFill>
                  <a:srgbClr val="FFFFFF"/>
                </a:solidFill>
              </a:rPr>
              <a:t>produces death. </a:t>
            </a:r>
            <a:r>
              <a:rPr lang="en-US" sz="3600" b="1" baseline="30000" dirty="0" smtClean="0">
                <a:solidFill>
                  <a:srgbClr val="FFFFFF"/>
                </a:solidFill>
              </a:rPr>
              <a:t>11</a:t>
            </a:r>
            <a:r>
              <a:rPr lang="en-US" sz="3600" b="1" baseline="30000" dirty="0">
                <a:solidFill>
                  <a:srgbClr val="FFFFFF"/>
                </a:solidFill>
              </a:rPr>
              <a:t> </a:t>
            </a:r>
            <a:r>
              <a:rPr lang="en-US" sz="3600" dirty="0">
                <a:solidFill>
                  <a:srgbClr val="FFFFFF"/>
                </a:solidFill>
              </a:rPr>
              <a:t>For observe this very thing, that you sorrowed in a godly manner: What diligence it produced in you, what clearing of yourselves</a:t>
            </a:r>
            <a:r>
              <a:rPr lang="en-US" sz="3600" dirty="0" smtClean="0">
                <a:solidFill>
                  <a:srgbClr val="FFFFFF"/>
                </a:solidFill>
              </a:rPr>
              <a:t>, what indignation, what fear, what vehement desire, what zeal, what vindication</a:t>
            </a:r>
            <a:r>
              <a:rPr lang="en-US" sz="3600" dirty="0">
                <a:solidFill>
                  <a:srgbClr val="FFFFFF"/>
                </a:solidFill>
              </a:rPr>
              <a:t>! In </a:t>
            </a:r>
            <a:r>
              <a:rPr lang="en-US" sz="3600" dirty="0" smtClean="0">
                <a:solidFill>
                  <a:srgbClr val="FFFFFF"/>
                </a:solidFill>
              </a:rPr>
              <a:t>all things</a:t>
            </a:r>
            <a:r>
              <a:rPr lang="en-US" sz="3600" dirty="0">
                <a:solidFill>
                  <a:srgbClr val="FFFFFF"/>
                </a:solidFill>
              </a:rPr>
              <a:t> you proved yourselves to be clear in this matter.</a:t>
            </a:r>
          </a:p>
        </p:txBody>
      </p:sp>
    </p:spTree>
    <p:extLst>
      <p:ext uri="{BB962C8B-B14F-4D97-AF65-F5344CB8AC3E}">
        <p14:creationId xmlns:p14="http://schemas.microsoft.com/office/powerpoint/2010/main" val="2128658395"/>
      </p:ext>
    </p:extLst>
  </p:cSld>
  <p:clrMapOvr>
    <a:masterClrMapping/>
  </p:clrMapOvr>
  <p:transition>
    <p:cover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304800"/>
            <a:ext cx="8534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pPr>
            <a:r>
              <a:rPr lang="en-US" sz="4000" b="1" u="sng" dirty="0">
                <a:solidFill>
                  <a:srgbClr val="FFFF00"/>
                </a:solidFill>
                <a:latin typeface="Times New Roman" pitchFamily="18" charset="0"/>
              </a:rPr>
              <a:t>2 Corinthians </a:t>
            </a:r>
            <a:r>
              <a:rPr lang="en-US" sz="4000" b="1" u="sng" dirty="0" smtClean="0">
                <a:solidFill>
                  <a:srgbClr val="FFFF00"/>
                </a:solidFill>
                <a:latin typeface="Times New Roman" pitchFamily="18" charset="0"/>
              </a:rPr>
              <a:t>7:10-11</a:t>
            </a:r>
            <a:endParaRPr lang="en-US" sz="4000" b="1" u="sng" dirty="0">
              <a:solidFill>
                <a:srgbClr val="FFFF00"/>
              </a:solidFill>
              <a:latin typeface="Times New Roman" pitchFamily="18" charset="0"/>
            </a:endParaRPr>
          </a:p>
        </p:txBody>
      </p:sp>
      <p:sp>
        <p:nvSpPr>
          <p:cNvPr id="2" name="TextBox 1"/>
          <p:cNvSpPr txBox="1"/>
          <p:nvPr/>
        </p:nvSpPr>
        <p:spPr>
          <a:xfrm>
            <a:off x="152400" y="1447800"/>
            <a:ext cx="8839200" cy="5078313"/>
          </a:xfrm>
          <a:prstGeom prst="rect">
            <a:avLst/>
          </a:prstGeom>
          <a:noFill/>
        </p:spPr>
        <p:txBody>
          <a:bodyPr wrap="square" rtlCol="0">
            <a:spAutoFit/>
          </a:bodyPr>
          <a:lstStyle/>
          <a:p>
            <a:r>
              <a:rPr lang="en-US" sz="3600" b="1" baseline="30000" dirty="0">
                <a:solidFill>
                  <a:srgbClr val="FFFFFF"/>
                </a:solidFill>
              </a:rPr>
              <a:t>10 </a:t>
            </a:r>
            <a:r>
              <a:rPr lang="en-US" sz="3600" dirty="0">
                <a:solidFill>
                  <a:srgbClr val="FFFFFF"/>
                </a:solidFill>
              </a:rPr>
              <a:t>For </a:t>
            </a:r>
            <a:r>
              <a:rPr lang="en-US" sz="3600" dirty="0">
                <a:solidFill>
                  <a:srgbClr val="66FFFF"/>
                </a:solidFill>
              </a:rPr>
              <a:t>godly sorrow </a:t>
            </a:r>
            <a:r>
              <a:rPr lang="en-US" sz="3600" dirty="0" smtClean="0">
                <a:solidFill>
                  <a:srgbClr val="FF9933"/>
                </a:solidFill>
              </a:rPr>
              <a:t>produces</a:t>
            </a:r>
            <a:r>
              <a:rPr lang="en-US" sz="3600" dirty="0" smtClean="0">
                <a:solidFill>
                  <a:srgbClr val="FFFFFF"/>
                </a:solidFill>
              </a:rPr>
              <a:t> </a:t>
            </a:r>
            <a:r>
              <a:rPr lang="en-US" sz="3600" b="1" dirty="0" smtClean="0">
                <a:solidFill>
                  <a:srgbClr val="FFFF00"/>
                </a:solidFill>
              </a:rPr>
              <a:t>repentance</a:t>
            </a:r>
            <a:r>
              <a:rPr lang="en-US" sz="3600" dirty="0" smtClean="0">
                <a:solidFill>
                  <a:srgbClr val="FFFFFF"/>
                </a:solidFill>
              </a:rPr>
              <a:t> leading to salvation</a:t>
            </a:r>
            <a:r>
              <a:rPr lang="en-US" sz="3600" dirty="0">
                <a:solidFill>
                  <a:srgbClr val="FFFFFF"/>
                </a:solidFill>
              </a:rPr>
              <a:t>, not to be regretted; but the sorrow of the world </a:t>
            </a:r>
            <a:r>
              <a:rPr lang="en-US" sz="3600" dirty="0" smtClean="0">
                <a:solidFill>
                  <a:srgbClr val="FFFFFF"/>
                </a:solidFill>
              </a:rPr>
              <a:t>produces death. </a:t>
            </a:r>
            <a:r>
              <a:rPr lang="en-US" sz="3600" b="1" baseline="30000" dirty="0" smtClean="0">
                <a:solidFill>
                  <a:srgbClr val="FFFFFF"/>
                </a:solidFill>
              </a:rPr>
              <a:t>11</a:t>
            </a:r>
            <a:r>
              <a:rPr lang="en-US" sz="3600" b="1" baseline="30000" dirty="0">
                <a:solidFill>
                  <a:srgbClr val="FFFFFF"/>
                </a:solidFill>
              </a:rPr>
              <a:t> </a:t>
            </a:r>
            <a:r>
              <a:rPr lang="en-US" sz="3600" dirty="0">
                <a:solidFill>
                  <a:srgbClr val="FFFFFF"/>
                </a:solidFill>
              </a:rPr>
              <a:t>For observe this very thing, that you sorrowed in a godly manner: What </a:t>
            </a:r>
            <a:r>
              <a:rPr lang="en-US" sz="3600" b="1" dirty="0">
                <a:solidFill>
                  <a:srgbClr val="FFFF00"/>
                </a:solidFill>
              </a:rPr>
              <a:t>diligence</a:t>
            </a:r>
            <a:r>
              <a:rPr lang="en-US" sz="3600" dirty="0">
                <a:solidFill>
                  <a:srgbClr val="FFFFFF"/>
                </a:solidFill>
              </a:rPr>
              <a:t> it produced in you, what clearing of yourselves</a:t>
            </a:r>
            <a:r>
              <a:rPr lang="en-US" sz="3600" dirty="0" smtClean="0">
                <a:solidFill>
                  <a:srgbClr val="FFFFFF"/>
                </a:solidFill>
              </a:rPr>
              <a:t>, what indignation, what fear, what vehement desire, what zeal, what vindication</a:t>
            </a:r>
            <a:r>
              <a:rPr lang="en-US" sz="3600" dirty="0">
                <a:solidFill>
                  <a:srgbClr val="FFFFFF"/>
                </a:solidFill>
              </a:rPr>
              <a:t>! In </a:t>
            </a:r>
            <a:r>
              <a:rPr lang="en-US" sz="3600" dirty="0" smtClean="0">
                <a:solidFill>
                  <a:srgbClr val="FFFFFF"/>
                </a:solidFill>
              </a:rPr>
              <a:t>all things</a:t>
            </a:r>
            <a:r>
              <a:rPr lang="en-US" sz="3600" dirty="0">
                <a:solidFill>
                  <a:srgbClr val="FFFFFF"/>
                </a:solidFill>
              </a:rPr>
              <a:t> you proved yourselves to be clear in this matter.</a:t>
            </a:r>
          </a:p>
        </p:txBody>
      </p:sp>
    </p:spTree>
    <p:extLst>
      <p:ext uri="{BB962C8B-B14F-4D97-AF65-F5344CB8AC3E}">
        <p14:creationId xmlns:p14="http://schemas.microsoft.com/office/powerpoint/2010/main" val="823474622"/>
      </p:ext>
    </p:extLst>
  </p:cSld>
  <p:clrMapOvr>
    <a:masterClrMapping/>
  </p:clrMapOvr>
  <p:transition>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304800"/>
            <a:ext cx="8534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pPr>
            <a:r>
              <a:rPr lang="en-US" sz="4000" b="1" u="sng" dirty="0">
                <a:solidFill>
                  <a:srgbClr val="FFFF00"/>
                </a:solidFill>
                <a:latin typeface="Times New Roman" pitchFamily="18" charset="0"/>
              </a:rPr>
              <a:t>2 Corinthians </a:t>
            </a:r>
            <a:r>
              <a:rPr lang="en-US" sz="4000" b="1" u="sng" dirty="0" smtClean="0">
                <a:solidFill>
                  <a:srgbClr val="FFFF00"/>
                </a:solidFill>
                <a:latin typeface="Times New Roman" pitchFamily="18" charset="0"/>
              </a:rPr>
              <a:t>7:10-11</a:t>
            </a:r>
            <a:endParaRPr lang="en-US" sz="4000" b="1" u="sng" dirty="0">
              <a:solidFill>
                <a:srgbClr val="FFFF00"/>
              </a:solidFill>
              <a:latin typeface="Times New Roman" pitchFamily="18" charset="0"/>
            </a:endParaRPr>
          </a:p>
        </p:txBody>
      </p:sp>
      <p:sp>
        <p:nvSpPr>
          <p:cNvPr id="2" name="TextBox 1"/>
          <p:cNvSpPr txBox="1"/>
          <p:nvPr/>
        </p:nvSpPr>
        <p:spPr>
          <a:xfrm>
            <a:off x="152400" y="1447800"/>
            <a:ext cx="8839200" cy="5078313"/>
          </a:xfrm>
          <a:prstGeom prst="rect">
            <a:avLst/>
          </a:prstGeom>
          <a:noFill/>
        </p:spPr>
        <p:txBody>
          <a:bodyPr wrap="square" rtlCol="0">
            <a:spAutoFit/>
          </a:bodyPr>
          <a:lstStyle/>
          <a:p>
            <a:r>
              <a:rPr lang="en-US" sz="3600" b="1" baseline="30000" dirty="0">
                <a:solidFill>
                  <a:srgbClr val="FFFFFF"/>
                </a:solidFill>
              </a:rPr>
              <a:t>10 </a:t>
            </a:r>
            <a:r>
              <a:rPr lang="en-US" sz="3600" dirty="0">
                <a:solidFill>
                  <a:srgbClr val="FFFFFF"/>
                </a:solidFill>
              </a:rPr>
              <a:t>For </a:t>
            </a:r>
            <a:r>
              <a:rPr lang="en-US" sz="3600" dirty="0">
                <a:solidFill>
                  <a:srgbClr val="66FFFF"/>
                </a:solidFill>
              </a:rPr>
              <a:t>godly sorrow </a:t>
            </a:r>
            <a:r>
              <a:rPr lang="en-US" sz="3600" dirty="0" smtClean="0">
                <a:solidFill>
                  <a:srgbClr val="FF9933"/>
                </a:solidFill>
              </a:rPr>
              <a:t>produces</a:t>
            </a:r>
            <a:r>
              <a:rPr lang="en-US" sz="3600" dirty="0" smtClean="0">
                <a:solidFill>
                  <a:srgbClr val="FFFFFF"/>
                </a:solidFill>
              </a:rPr>
              <a:t> </a:t>
            </a:r>
            <a:r>
              <a:rPr lang="en-US" sz="3600" b="1" dirty="0" smtClean="0">
                <a:solidFill>
                  <a:srgbClr val="FFFF00"/>
                </a:solidFill>
              </a:rPr>
              <a:t>repentance</a:t>
            </a:r>
            <a:r>
              <a:rPr lang="en-US" sz="3600" dirty="0" smtClean="0">
                <a:solidFill>
                  <a:srgbClr val="FFFFFF"/>
                </a:solidFill>
              </a:rPr>
              <a:t> leading to salvation</a:t>
            </a:r>
            <a:r>
              <a:rPr lang="en-US" sz="3600" dirty="0">
                <a:solidFill>
                  <a:srgbClr val="FFFFFF"/>
                </a:solidFill>
              </a:rPr>
              <a:t>, not to be regretted; but the sorrow of the world </a:t>
            </a:r>
            <a:r>
              <a:rPr lang="en-US" sz="3600" dirty="0" smtClean="0">
                <a:solidFill>
                  <a:srgbClr val="FFFFFF"/>
                </a:solidFill>
              </a:rPr>
              <a:t>produces death. </a:t>
            </a:r>
            <a:r>
              <a:rPr lang="en-US" sz="3600" b="1" baseline="30000" dirty="0" smtClean="0">
                <a:solidFill>
                  <a:srgbClr val="FFFFFF"/>
                </a:solidFill>
              </a:rPr>
              <a:t>11</a:t>
            </a:r>
            <a:r>
              <a:rPr lang="en-US" sz="3600" b="1" baseline="30000" dirty="0">
                <a:solidFill>
                  <a:srgbClr val="FFFFFF"/>
                </a:solidFill>
              </a:rPr>
              <a:t> </a:t>
            </a:r>
            <a:r>
              <a:rPr lang="en-US" sz="3600" dirty="0">
                <a:solidFill>
                  <a:srgbClr val="FFFFFF"/>
                </a:solidFill>
              </a:rPr>
              <a:t>For observe this very thing, that you sorrowed in a godly manner: What </a:t>
            </a:r>
            <a:r>
              <a:rPr lang="en-US" sz="3600" b="1" dirty="0">
                <a:solidFill>
                  <a:srgbClr val="FFFF00"/>
                </a:solidFill>
              </a:rPr>
              <a:t>diligence</a:t>
            </a:r>
            <a:r>
              <a:rPr lang="en-US" sz="3600" dirty="0">
                <a:solidFill>
                  <a:srgbClr val="FFFFFF"/>
                </a:solidFill>
              </a:rPr>
              <a:t> it produced in you, what </a:t>
            </a:r>
            <a:r>
              <a:rPr lang="en-US" sz="3600" b="1" dirty="0">
                <a:solidFill>
                  <a:srgbClr val="FFFF00"/>
                </a:solidFill>
              </a:rPr>
              <a:t>clearing</a:t>
            </a:r>
            <a:r>
              <a:rPr lang="en-US" sz="3600" dirty="0">
                <a:solidFill>
                  <a:srgbClr val="FFFFFF"/>
                </a:solidFill>
              </a:rPr>
              <a:t> of yourselves</a:t>
            </a:r>
            <a:r>
              <a:rPr lang="en-US" sz="3600" dirty="0" smtClean="0">
                <a:solidFill>
                  <a:srgbClr val="FFFFFF"/>
                </a:solidFill>
              </a:rPr>
              <a:t>, what indignation, what fear, what vehement desire, what zeal, what vindication</a:t>
            </a:r>
            <a:r>
              <a:rPr lang="en-US" sz="3600" dirty="0">
                <a:solidFill>
                  <a:srgbClr val="FFFFFF"/>
                </a:solidFill>
              </a:rPr>
              <a:t>! In </a:t>
            </a:r>
            <a:r>
              <a:rPr lang="en-US" sz="3600" dirty="0" smtClean="0">
                <a:solidFill>
                  <a:srgbClr val="FFFFFF"/>
                </a:solidFill>
              </a:rPr>
              <a:t>all things</a:t>
            </a:r>
            <a:r>
              <a:rPr lang="en-US" sz="3600" dirty="0">
                <a:solidFill>
                  <a:srgbClr val="FFFFFF"/>
                </a:solidFill>
              </a:rPr>
              <a:t> you proved yourselves to be clear in this matter.</a:t>
            </a:r>
          </a:p>
        </p:txBody>
      </p:sp>
    </p:spTree>
    <p:extLst>
      <p:ext uri="{BB962C8B-B14F-4D97-AF65-F5344CB8AC3E}">
        <p14:creationId xmlns:p14="http://schemas.microsoft.com/office/powerpoint/2010/main" val="3074624615"/>
      </p:ext>
    </p:extLst>
  </p:cSld>
  <p:clrMapOvr>
    <a:masterClrMapping/>
  </p:clrMapOvr>
  <p:transition>
    <p:cover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304800"/>
            <a:ext cx="8534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pPr>
            <a:r>
              <a:rPr lang="en-US" sz="4000" b="1" u="sng" dirty="0">
                <a:solidFill>
                  <a:srgbClr val="FFFF00"/>
                </a:solidFill>
                <a:latin typeface="Times New Roman" pitchFamily="18" charset="0"/>
              </a:rPr>
              <a:t>2 Corinthians </a:t>
            </a:r>
            <a:r>
              <a:rPr lang="en-US" sz="4000" b="1" u="sng" dirty="0" smtClean="0">
                <a:solidFill>
                  <a:srgbClr val="FFFF00"/>
                </a:solidFill>
                <a:latin typeface="Times New Roman" pitchFamily="18" charset="0"/>
              </a:rPr>
              <a:t>7:10-11</a:t>
            </a:r>
            <a:endParaRPr lang="en-US" sz="4000" b="1" u="sng" dirty="0">
              <a:solidFill>
                <a:srgbClr val="FFFF00"/>
              </a:solidFill>
              <a:latin typeface="Times New Roman" pitchFamily="18" charset="0"/>
            </a:endParaRPr>
          </a:p>
        </p:txBody>
      </p:sp>
      <p:sp>
        <p:nvSpPr>
          <p:cNvPr id="2" name="TextBox 1"/>
          <p:cNvSpPr txBox="1"/>
          <p:nvPr/>
        </p:nvSpPr>
        <p:spPr>
          <a:xfrm>
            <a:off x="152400" y="1447800"/>
            <a:ext cx="8839200" cy="5078313"/>
          </a:xfrm>
          <a:prstGeom prst="rect">
            <a:avLst/>
          </a:prstGeom>
          <a:noFill/>
        </p:spPr>
        <p:txBody>
          <a:bodyPr wrap="square" rtlCol="0">
            <a:spAutoFit/>
          </a:bodyPr>
          <a:lstStyle/>
          <a:p>
            <a:r>
              <a:rPr lang="en-US" sz="3600" b="1" baseline="30000" dirty="0">
                <a:solidFill>
                  <a:srgbClr val="FFFFFF"/>
                </a:solidFill>
              </a:rPr>
              <a:t>10 </a:t>
            </a:r>
            <a:r>
              <a:rPr lang="en-US" sz="3600" dirty="0">
                <a:solidFill>
                  <a:srgbClr val="FFFFFF"/>
                </a:solidFill>
              </a:rPr>
              <a:t>For </a:t>
            </a:r>
            <a:r>
              <a:rPr lang="en-US" sz="3600" dirty="0">
                <a:solidFill>
                  <a:srgbClr val="66FFFF"/>
                </a:solidFill>
              </a:rPr>
              <a:t>godly sorrow </a:t>
            </a:r>
            <a:r>
              <a:rPr lang="en-US" sz="3600" dirty="0" smtClean="0">
                <a:solidFill>
                  <a:srgbClr val="FF9933"/>
                </a:solidFill>
              </a:rPr>
              <a:t>produces</a:t>
            </a:r>
            <a:r>
              <a:rPr lang="en-US" sz="3600" dirty="0" smtClean="0">
                <a:solidFill>
                  <a:srgbClr val="FFFFFF"/>
                </a:solidFill>
              </a:rPr>
              <a:t> </a:t>
            </a:r>
            <a:r>
              <a:rPr lang="en-US" sz="3600" b="1" dirty="0" smtClean="0">
                <a:solidFill>
                  <a:srgbClr val="FFFF00"/>
                </a:solidFill>
              </a:rPr>
              <a:t>repentance</a:t>
            </a:r>
            <a:r>
              <a:rPr lang="en-US" sz="3600" dirty="0" smtClean="0">
                <a:solidFill>
                  <a:srgbClr val="FFFFFF"/>
                </a:solidFill>
              </a:rPr>
              <a:t> leading to salvation</a:t>
            </a:r>
            <a:r>
              <a:rPr lang="en-US" sz="3600" dirty="0">
                <a:solidFill>
                  <a:srgbClr val="FFFFFF"/>
                </a:solidFill>
              </a:rPr>
              <a:t>, not to be regretted; but the sorrow of the world </a:t>
            </a:r>
            <a:r>
              <a:rPr lang="en-US" sz="3600" dirty="0" smtClean="0">
                <a:solidFill>
                  <a:srgbClr val="FFFFFF"/>
                </a:solidFill>
              </a:rPr>
              <a:t>produces death. </a:t>
            </a:r>
            <a:r>
              <a:rPr lang="en-US" sz="3600" b="1" baseline="30000" dirty="0" smtClean="0">
                <a:solidFill>
                  <a:srgbClr val="FFFFFF"/>
                </a:solidFill>
              </a:rPr>
              <a:t>11</a:t>
            </a:r>
            <a:r>
              <a:rPr lang="en-US" sz="3600" b="1" baseline="30000" dirty="0">
                <a:solidFill>
                  <a:srgbClr val="FFFFFF"/>
                </a:solidFill>
              </a:rPr>
              <a:t> </a:t>
            </a:r>
            <a:r>
              <a:rPr lang="en-US" sz="3600" dirty="0">
                <a:solidFill>
                  <a:srgbClr val="FFFFFF"/>
                </a:solidFill>
              </a:rPr>
              <a:t>For observe this very thing, that you sorrowed in a godly manner: What </a:t>
            </a:r>
            <a:r>
              <a:rPr lang="en-US" sz="3600" b="1" dirty="0">
                <a:solidFill>
                  <a:srgbClr val="FFFF00"/>
                </a:solidFill>
              </a:rPr>
              <a:t>diligence</a:t>
            </a:r>
            <a:r>
              <a:rPr lang="en-US" sz="3600" dirty="0">
                <a:solidFill>
                  <a:srgbClr val="FFFFFF"/>
                </a:solidFill>
              </a:rPr>
              <a:t> it produced in you, what </a:t>
            </a:r>
            <a:r>
              <a:rPr lang="en-US" sz="3600" b="1" dirty="0">
                <a:solidFill>
                  <a:srgbClr val="FFFF00"/>
                </a:solidFill>
              </a:rPr>
              <a:t>clearing</a:t>
            </a:r>
            <a:r>
              <a:rPr lang="en-US" sz="3600" dirty="0">
                <a:solidFill>
                  <a:srgbClr val="FFFFFF"/>
                </a:solidFill>
              </a:rPr>
              <a:t> of yourselves</a:t>
            </a:r>
            <a:r>
              <a:rPr lang="en-US" sz="3600" dirty="0" smtClean="0">
                <a:solidFill>
                  <a:srgbClr val="FFFFFF"/>
                </a:solidFill>
              </a:rPr>
              <a:t>, what </a:t>
            </a:r>
            <a:r>
              <a:rPr lang="en-US" sz="3600" b="1" dirty="0" smtClean="0">
                <a:solidFill>
                  <a:srgbClr val="FFFF00"/>
                </a:solidFill>
              </a:rPr>
              <a:t>indignation</a:t>
            </a:r>
            <a:r>
              <a:rPr lang="en-US" sz="3600" dirty="0" smtClean="0">
                <a:solidFill>
                  <a:srgbClr val="FFFFFF"/>
                </a:solidFill>
              </a:rPr>
              <a:t>, what fear, what vehement desire, what zeal, what vindication</a:t>
            </a:r>
            <a:r>
              <a:rPr lang="en-US" sz="3600" dirty="0">
                <a:solidFill>
                  <a:srgbClr val="FFFFFF"/>
                </a:solidFill>
              </a:rPr>
              <a:t>! In </a:t>
            </a:r>
            <a:r>
              <a:rPr lang="en-US" sz="3600" dirty="0" smtClean="0">
                <a:solidFill>
                  <a:srgbClr val="FFFFFF"/>
                </a:solidFill>
              </a:rPr>
              <a:t>all things</a:t>
            </a:r>
            <a:r>
              <a:rPr lang="en-US" sz="3600" dirty="0">
                <a:solidFill>
                  <a:srgbClr val="FFFFFF"/>
                </a:solidFill>
              </a:rPr>
              <a:t> you proved yourselves to be clear in this matter.</a:t>
            </a:r>
          </a:p>
        </p:txBody>
      </p:sp>
    </p:spTree>
    <p:extLst>
      <p:ext uri="{BB962C8B-B14F-4D97-AF65-F5344CB8AC3E}">
        <p14:creationId xmlns:p14="http://schemas.microsoft.com/office/powerpoint/2010/main" val="1651765438"/>
      </p:ext>
    </p:extLst>
  </p:cSld>
  <p:clrMapOvr>
    <a:masterClrMapping/>
  </p:clrMapOvr>
  <p:transition>
    <p:cover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304800"/>
            <a:ext cx="8534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pPr>
            <a:r>
              <a:rPr lang="en-US" sz="4000" b="1" u="sng" dirty="0">
                <a:solidFill>
                  <a:srgbClr val="FFFF00"/>
                </a:solidFill>
                <a:latin typeface="Times New Roman" pitchFamily="18" charset="0"/>
              </a:rPr>
              <a:t>2 Corinthians </a:t>
            </a:r>
            <a:r>
              <a:rPr lang="en-US" sz="4000" b="1" u="sng" dirty="0" smtClean="0">
                <a:solidFill>
                  <a:srgbClr val="FFFF00"/>
                </a:solidFill>
                <a:latin typeface="Times New Roman" pitchFamily="18" charset="0"/>
              </a:rPr>
              <a:t>7:10-11</a:t>
            </a:r>
            <a:endParaRPr lang="en-US" sz="4000" b="1" u="sng" dirty="0">
              <a:solidFill>
                <a:srgbClr val="FFFF00"/>
              </a:solidFill>
              <a:latin typeface="Times New Roman" pitchFamily="18" charset="0"/>
            </a:endParaRPr>
          </a:p>
        </p:txBody>
      </p:sp>
      <p:sp>
        <p:nvSpPr>
          <p:cNvPr id="2" name="TextBox 1"/>
          <p:cNvSpPr txBox="1"/>
          <p:nvPr/>
        </p:nvSpPr>
        <p:spPr>
          <a:xfrm>
            <a:off x="152400" y="1447800"/>
            <a:ext cx="8839200" cy="5078313"/>
          </a:xfrm>
          <a:prstGeom prst="rect">
            <a:avLst/>
          </a:prstGeom>
          <a:noFill/>
        </p:spPr>
        <p:txBody>
          <a:bodyPr wrap="square" rtlCol="0">
            <a:spAutoFit/>
          </a:bodyPr>
          <a:lstStyle/>
          <a:p>
            <a:r>
              <a:rPr lang="en-US" sz="3600" b="1" baseline="30000" dirty="0">
                <a:solidFill>
                  <a:srgbClr val="FFFFFF"/>
                </a:solidFill>
              </a:rPr>
              <a:t>10 </a:t>
            </a:r>
            <a:r>
              <a:rPr lang="en-US" sz="3600" dirty="0">
                <a:solidFill>
                  <a:srgbClr val="FFFFFF"/>
                </a:solidFill>
              </a:rPr>
              <a:t>For </a:t>
            </a:r>
            <a:r>
              <a:rPr lang="en-US" sz="3600" dirty="0">
                <a:solidFill>
                  <a:srgbClr val="66FFFF"/>
                </a:solidFill>
              </a:rPr>
              <a:t>godly sorrow </a:t>
            </a:r>
            <a:r>
              <a:rPr lang="en-US" sz="3600" dirty="0" smtClean="0">
                <a:solidFill>
                  <a:srgbClr val="FF9933"/>
                </a:solidFill>
              </a:rPr>
              <a:t>produces</a:t>
            </a:r>
            <a:r>
              <a:rPr lang="en-US" sz="3600" dirty="0" smtClean="0">
                <a:solidFill>
                  <a:srgbClr val="FFFFFF"/>
                </a:solidFill>
              </a:rPr>
              <a:t> </a:t>
            </a:r>
            <a:r>
              <a:rPr lang="en-US" sz="3600" b="1" dirty="0" smtClean="0">
                <a:solidFill>
                  <a:srgbClr val="FFFF00"/>
                </a:solidFill>
              </a:rPr>
              <a:t>repentance</a:t>
            </a:r>
            <a:r>
              <a:rPr lang="en-US" sz="3600" dirty="0" smtClean="0">
                <a:solidFill>
                  <a:srgbClr val="FFFFFF"/>
                </a:solidFill>
              </a:rPr>
              <a:t> leading to salvation</a:t>
            </a:r>
            <a:r>
              <a:rPr lang="en-US" sz="3600" dirty="0">
                <a:solidFill>
                  <a:srgbClr val="FFFFFF"/>
                </a:solidFill>
              </a:rPr>
              <a:t>, not to be regretted; but the sorrow of the world </a:t>
            </a:r>
            <a:r>
              <a:rPr lang="en-US" sz="3600" dirty="0" smtClean="0">
                <a:solidFill>
                  <a:srgbClr val="FFFFFF"/>
                </a:solidFill>
              </a:rPr>
              <a:t>produces death. </a:t>
            </a:r>
            <a:r>
              <a:rPr lang="en-US" sz="3600" b="1" baseline="30000" dirty="0" smtClean="0">
                <a:solidFill>
                  <a:srgbClr val="FFFFFF"/>
                </a:solidFill>
              </a:rPr>
              <a:t>11</a:t>
            </a:r>
            <a:r>
              <a:rPr lang="en-US" sz="3600" b="1" baseline="30000" dirty="0">
                <a:solidFill>
                  <a:srgbClr val="FFFFFF"/>
                </a:solidFill>
              </a:rPr>
              <a:t> </a:t>
            </a:r>
            <a:r>
              <a:rPr lang="en-US" sz="3600" dirty="0">
                <a:solidFill>
                  <a:srgbClr val="FFFFFF"/>
                </a:solidFill>
              </a:rPr>
              <a:t>For observe this very thing, that you sorrowed in a godly manner: What </a:t>
            </a:r>
            <a:r>
              <a:rPr lang="en-US" sz="3600" b="1" dirty="0">
                <a:solidFill>
                  <a:srgbClr val="FFFF00"/>
                </a:solidFill>
              </a:rPr>
              <a:t>diligence</a:t>
            </a:r>
            <a:r>
              <a:rPr lang="en-US" sz="3600" dirty="0">
                <a:solidFill>
                  <a:srgbClr val="FFFFFF"/>
                </a:solidFill>
              </a:rPr>
              <a:t> it produced in you, what </a:t>
            </a:r>
            <a:r>
              <a:rPr lang="en-US" sz="3600" b="1" dirty="0">
                <a:solidFill>
                  <a:srgbClr val="FFFF00"/>
                </a:solidFill>
              </a:rPr>
              <a:t>clearing</a:t>
            </a:r>
            <a:r>
              <a:rPr lang="en-US" sz="3600" dirty="0">
                <a:solidFill>
                  <a:srgbClr val="FFFFFF"/>
                </a:solidFill>
              </a:rPr>
              <a:t> of yourselves</a:t>
            </a:r>
            <a:r>
              <a:rPr lang="en-US" sz="3600" dirty="0" smtClean="0">
                <a:solidFill>
                  <a:srgbClr val="FFFFFF"/>
                </a:solidFill>
              </a:rPr>
              <a:t>, what </a:t>
            </a:r>
            <a:r>
              <a:rPr lang="en-US" sz="3600" b="1" dirty="0" smtClean="0">
                <a:solidFill>
                  <a:srgbClr val="FFFF00"/>
                </a:solidFill>
              </a:rPr>
              <a:t>indignation</a:t>
            </a:r>
            <a:r>
              <a:rPr lang="en-US" sz="3600" dirty="0" smtClean="0">
                <a:solidFill>
                  <a:srgbClr val="FFFFFF"/>
                </a:solidFill>
              </a:rPr>
              <a:t>, what </a:t>
            </a:r>
            <a:r>
              <a:rPr lang="en-US" sz="3600" b="1" dirty="0" smtClean="0">
                <a:solidFill>
                  <a:srgbClr val="FFFF00"/>
                </a:solidFill>
              </a:rPr>
              <a:t>fear</a:t>
            </a:r>
            <a:r>
              <a:rPr lang="en-US" sz="3600" dirty="0" smtClean="0">
                <a:solidFill>
                  <a:srgbClr val="FFFFFF"/>
                </a:solidFill>
              </a:rPr>
              <a:t>, what vehement desire, what zeal, what vindication</a:t>
            </a:r>
            <a:r>
              <a:rPr lang="en-US" sz="3600" dirty="0">
                <a:solidFill>
                  <a:srgbClr val="FFFFFF"/>
                </a:solidFill>
              </a:rPr>
              <a:t>! In </a:t>
            </a:r>
            <a:r>
              <a:rPr lang="en-US" sz="3600" dirty="0" smtClean="0">
                <a:solidFill>
                  <a:srgbClr val="FFFFFF"/>
                </a:solidFill>
              </a:rPr>
              <a:t>all things</a:t>
            </a:r>
            <a:r>
              <a:rPr lang="en-US" sz="3600" dirty="0">
                <a:solidFill>
                  <a:srgbClr val="FFFFFF"/>
                </a:solidFill>
              </a:rPr>
              <a:t> you proved yourselves to be clear in this matter.</a:t>
            </a:r>
          </a:p>
        </p:txBody>
      </p:sp>
    </p:spTree>
    <p:extLst>
      <p:ext uri="{BB962C8B-B14F-4D97-AF65-F5344CB8AC3E}">
        <p14:creationId xmlns:p14="http://schemas.microsoft.com/office/powerpoint/2010/main" val="1255623227"/>
      </p:ext>
    </p:extLst>
  </p:cSld>
  <p:clrMapOvr>
    <a:masterClrMapping/>
  </p:clrMapOvr>
  <p:transition>
    <p:cover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04800" y="304800"/>
            <a:ext cx="8534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pPr>
            <a:r>
              <a:rPr lang="en-US" sz="4000" b="1" u="sng" dirty="0">
                <a:solidFill>
                  <a:srgbClr val="FFFF00"/>
                </a:solidFill>
                <a:latin typeface="Times New Roman" pitchFamily="18" charset="0"/>
              </a:rPr>
              <a:t>2 Corinthians </a:t>
            </a:r>
            <a:r>
              <a:rPr lang="en-US" sz="4000" b="1" u="sng" dirty="0" smtClean="0">
                <a:solidFill>
                  <a:srgbClr val="FFFF00"/>
                </a:solidFill>
                <a:latin typeface="Times New Roman" pitchFamily="18" charset="0"/>
              </a:rPr>
              <a:t>7:10-11</a:t>
            </a:r>
            <a:endParaRPr lang="en-US" sz="4000" b="1" u="sng" dirty="0">
              <a:solidFill>
                <a:srgbClr val="FFFF00"/>
              </a:solidFill>
              <a:latin typeface="Times New Roman" pitchFamily="18" charset="0"/>
            </a:endParaRPr>
          </a:p>
        </p:txBody>
      </p:sp>
      <p:sp>
        <p:nvSpPr>
          <p:cNvPr id="2" name="TextBox 1"/>
          <p:cNvSpPr txBox="1"/>
          <p:nvPr/>
        </p:nvSpPr>
        <p:spPr>
          <a:xfrm>
            <a:off x="152400" y="1447800"/>
            <a:ext cx="8839200" cy="5078313"/>
          </a:xfrm>
          <a:prstGeom prst="rect">
            <a:avLst/>
          </a:prstGeom>
          <a:noFill/>
        </p:spPr>
        <p:txBody>
          <a:bodyPr wrap="square" rtlCol="0">
            <a:spAutoFit/>
          </a:bodyPr>
          <a:lstStyle/>
          <a:p>
            <a:r>
              <a:rPr lang="en-US" sz="3600" b="1" baseline="30000" dirty="0">
                <a:solidFill>
                  <a:srgbClr val="FFFFFF"/>
                </a:solidFill>
              </a:rPr>
              <a:t>10 </a:t>
            </a:r>
            <a:r>
              <a:rPr lang="en-US" sz="3600" dirty="0">
                <a:solidFill>
                  <a:srgbClr val="FFFFFF"/>
                </a:solidFill>
              </a:rPr>
              <a:t>For </a:t>
            </a:r>
            <a:r>
              <a:rPr lang="en-US" sz="3600" dirty="0">
                <a:solidFill>
                  <a:srgbClr val="66FFFF"/>
                </a:solidFill>
              </a:rPr>
              <a:t>godly sorrow </a:t>
            </a:r>
            <a:r>
              <a:rPr lang="en-US" sz="3600" dirty="0" smtClean="0">
                <a:solidFill>
                  <a:srgbClr val="FF9933"/>
                </a:solidFill>
              </a:rPr>
              <a:t>produces</a:t>
            </a:r>
            <a:r>
              <a:rPr lang="en-US" sz="3600" dirty="0" smtClean="0">
                <a:solidFill>
                  <a:srgbClr val="FFFFFF"/>
                </a:solidFill>
              </a:rPr>
              <a:t> </a:t>
            </a:r>
            <a:r>
              <a:rPr lang="en-US" sz="3600" b="1" dirty="0" smtClean="0">
                <a:solidFill>
                  <a:srgbClr val="FFFF00"/>
                </a:solidFill>
              </a:rPr>
              <a:t>repentance</a:t>
            </a:r>
            <a:r>
              <a:rPr lang="en-US" sz="3600" dirty="0" smtClean="0">
                <a:solidFill>
                  <a:srgbClr val="FFFFFF"/>
                </a:solidFill>
              </a:rPr>
              <a:t> leading to salvation</a:t>
            </a:r>
            <a:r>
              <a:rPr lang="en-US" sz="3600" dirty="0">
                <a:solidFill>
                  <a:srgbClr val="FFFFFF"/>
                </a:solidFill>
              </a:rPr>
              <a:t>, not to be regretted; but the sorrow of the world </a:t>
            </a:r>
            <a:r>
              <a:rPr lang="en-US" sz="3600" dirty="0" smtClean="0">
                <a:solidFill>
                  <a:srgbClr val="FFFFFF"/>
                </a:solidFill>
              </a:rPr>
              <a:t>produces death. </a:t>
            </a:r>
            <a:r>
              <a:rPr lang="en-US" sz="3600" b="1" baseline="30000" dirty="0" smtClean="0">
                <a:solidFill>
                  <a:srgbClr val="FFFFFF"/>
                </a:solidFill>
              </a:rPr>
              <a:t>11</a:t>
            </a:r>
            <a:r>
              <a:rPr lang="en-US" sz="3600" b="1" baseline="30000" dirty="0">
                <a:solidFill>
                  <a:srgbClr val="FFFFFF"/>
                </a:solidFill>
              </a:rPr>
              <a:t> </a:t>
            </a:r>
            <a:r>
              <a:rPr lang="en-US" sz="3600" dirty="0">
                <a:solidFill>
                  <a:srgbClr val="FFFFFF"/>
                </a:solidFill>
              </a:rPr>
              <a:t>For observe this very thing, that you sorrowed in a godly manner: What </a:t>
            </a:r>
            <a:r>
              <a:rPr lang="en-US" sz="3600" b="1" dirty="0">
                <a:solidFill>
                  <a:srgbClr val="FFFF00"/>
                </a:solidFill>
              </a:rPr>
              <a:t>diligence</a:t>
            </a:r>
            <a:r>
              <a:rPr lang="en-US" sz="3600" dirty="0">
                <a:solidFill>
                  <a:srgbClr val="FFFFFF"/>
                </a:solidFill>
              </a:rPr>
              <a:t> it produced in you, what </a:t>
            </a:r>
            <a:r>
              <a:rPr lang="en-US" sz="3600" b="1" dirty="0">
                <a:solidFill>
                  <a:srgbClr val="FFFF00"/>
                </a:solidFill>
              </a:rPr>
              <a:t>clearing</a:t>
            </a:r>
            <a:r>
              <a:rPr lang="en-US" sz="3600" dirty="0">
                <a:solidFill>
                  <a:srgbClr val="FFFFFF"/>
                </a:solidFill>
              </a:rPr>
              <a:t> of yourselves</a:t>
            </a:r>
            <a:r>
              <a:rPr lang="en-US" sz="3600" dirty="0" smtClean="0">
                <a:solidFill>
                  <a:srgbClr val="FFFFFF"/>
                </a:solidFill>
              </a:rPr>
              <a:t>, what </a:t>
            </a:r>
            <a:r>
              <a:rPr lang="en-US" sz="3600" b="1" dirty="0" smtClean="0">
                <a:solidFill>
                  <a:srgbClr val="FFFF00"/>
                </a:solidFill>
              </a:rPr>
              <a:t>indignation</a:t>
            </a:r>
            <a:r>
              <a:rPr lang="en-US" sz="3600" dirty="0" smtClean="0">
                <a:solidFill>
                  <a:srgbClr val="FFFFFF"/>
                </a:solidFill>
              </a:rPr>
              <a:t>, what </a:t>
            </a:r>
            <a:r>
              <a:rPr lang="en-US" sz="3600" b="1" dirty="0" smtClean="0">
                <a:solidFill>
                  <a:srgbClr val="FFFF00"/>
                </a:solidFill>
              </a:rPr>
              <a:t>fear</a:t>
            </a:r>
            <a:r>
              <a:rPr lang="en-US" sz="3600" dirty="0" smtClean="0">
                <a:solidFill>
                  <a:srgbClr val="FFFFFF"/>
                </a:solidFill>
              </a:rPr>
              <a:t>, what </a:t>
            </a:r>
            <a:r>
              <a:rPr lang="en-US" sz="3600" dirty="0" smtClean="0">
                <a:solidFill>
                  <a:srgbClr val="FFFF00"/>
                </a:solidFill>
              </a:rPr>
              <a:t>vehement </a:t>
            </a:r>
            <a:r>
              <a:rPr lang="en-US" sz="3600" b="1" dirty="0" smtClean="0">
                <a:solidFill>
                  <a:srgbClr val="FFFF00"/>
                </a:solidFill>
              </a:rPr>
              <a:t>desire</a:t>
            </a:r>
            <a:r>
              <a:rPr lang="en-US" sz="3600" dirty="0" smtClean="0">
                <a:solidFill>
                  <a:srgbClr val="FFFFFF"/>
                </a:solidFill>
              </a:rPr>
              <a:t>, what zeal, what vindication</a:t>
            </a:r>
            <a:r>
              <a:rPr lang="en-US" sz="3600" dirty="0">
                <a:solidFill>
                  <a:srgbClr val="FFFFFF"/>
                </a:solidFill>
              </a:rPr>
              <a:t>! In </a:t>
            </a:r>
            <a:r>
              <a:rPr lang="en-US" sz="3600" dirty="0" smtClean="0">
                <a:solidFill>
                  <a:srgbClr val="FFFFFF"/>
                </a:solidFill>
              </a:rPr>
              <a:t>all things</a:t>
            </a:r>
            <a:r>
              <a:rPr lang="en-US" sz="3600" dirty="0">
                <a:solidFill>
                  <a:srgbClr val="FFFFFF"/>
                </a:solidFill>
              </a:rPr>
              <a:t> you proved yourselves to be clear in this matter.</a:t>
            </a:r>
          </a:p>
        </p:txBody>
      </p:sp>
    </p:spTree>
    <p:extLst>
      <p:ext uri="{BB962C8B-B14F-4D97-AF65-F5344CB8AC3E}">
        <p14:creationId xmlns:p14="http://schemas.microsoft.com/office/powerpoint/2010/main" val="1188433713"/>
      </p:ext>
    </p:extLst>
  </p:cSld>
  <p:clrMapOvr>
    <a:masterClrMapping/>
  </p:clrMapOvr>
  <p:transition>
    <p:cover dir="d"/>
  </p:transition>
  <p:timing>
    <p:tnLst>
      <p:par>
        <p:cTn id="1" dur="indefinite" restart="never" nodeType="tmRoot"/>
      </p:par>
    </p:tnLst>
  </p:timing>
</p:sld>
</file>

<file path=ppt/theme/theme1.xml><?xml version="1.0" encoding="utf-8"?>
<a:theme xmlns:a="http://schemas.openxmlformats.org/drawingml/2006/main" name="BlueSpeed">
  <a:themeElements>
    <a:clrScheme name="BlueSpee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ueSpe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ueSpee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ueSpee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ueSpeed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ueSpeed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ueSpee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ueSpee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ueSpee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Designs\BlueSpeed.ppt</Template>
  <TotalTime>22054</TotalTime>
  <Words>463</Words>
  <Application>Microsoft Office PowerPoint</Application>
  <PresentationFormat>Letter Paper (8.5x11 in)</PresentationFormat>
  <Paragraphs>94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BlueSpeed</vt:lpstr>
      <vt:lpstr>Repentance &amp; Its Works</vt:lpstr>
      <vt:lpstr>Two Pictures of Repentance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Repentance &amp; 2 Cor. 7</vt:lpstr>
      <vt:lpstr>What Kind Of works are worthy of repentance?</vt:lpstr>
      <vt:lpstr>No Use of Alcohol and Other Drugs</vt:lpstr>
      <vt:lpstr>Sin of Drunkenness &amp; Intoxicants</vt:lpstr>
      <vt:lpstr>No Sexual Immorality</vt:lpstr>
      <vt:lpstr>What Does Bible Teach?</vt:lpstr>
      <vt:lpstr>No Gambling</vt:lpstr>
      <vt:lpstr>Gambling Is Condemned</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Repentance</dc:title>
  <dc:creator>Harry Osborne</dc:creator>
  <cp:lastModifiedBy>Harry</cp:lastModifiedBy>
  <cp:revision>49</cp:revision>
  <cp:lastPrinted>1998-05-30T20:15:40Z</cp:lastPrinted>
  <dcterms:created xsi:type="dcterms:W3CDTF">1998-05-30T17:43:04Z</dcterms:created>
  <dcterms:modified xsi:type="dcterms:W3CDTF">2013-03-10T13:07:40Z</dcterms:modified>
</cp:coreProperties>
</file>