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sldIdLst>
    <p:sldId id="270" r:id="rId2"/>
    <p:sldId id="271" r:id="rId3"/>
    <p:sldId id="290" r:id="rId4"/>
    <p:sldId id="273" r:id="rId5"/>
    <p:sldId id="291" r:id="rId6"/>
    <p:sldId id="292" r:id="rId7"/>
    <p:sldId id="293" r:id="rId8"/>
    <p:sldId id="294" r:id="rId9"/>
    <p:sldId id="295" r:id="rId10"/>
    <p:sldId id="296" r:id="rId11"/>
    <p:sldId id="280" r:id="rId12"/>
    <p:sldId id="281" r:id="rId13"/>
    <p:sldId id="297" r:id="rId14"/>
    <p:sldId id="298" r:id="rId15"/>
    <p:sldId id="299" r:id="rId16"/>
    <p:sldId id="285" r:id="rId17"/>
    <p:sldId id="300" r:id="rId18"/>
    <p:sldId id="287"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41D"/>
    <a:srgbClr val="FFFF99"/>
    <a:srgbClr val="66FFFF"/>
    <a:srgbClr val="FFCC00"/>
    <a:srgbClr val="FFFF00"/>
    <a:srgbClr val="FFFF66"/>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84" autoAdjust="0"/>
  </p:normalViewPr>
  <p:slideViewPr>
    <p:cSldViewPr>
      <p:cViewPr varScale="1">
        <p:scale>
          <a:sx n="71" d="100"/>
          <a:sy n="71" d="100"/>
        </p:scale>
        <p:origin x="-714" y="-96"/>
      </p:cViewPr>
      <p:guideLst>
        <p:guide orient="horz" pos="2160"/>
        <p:guide pos="2880"/>
      </p:guideLst>
    </p:cSldViewPr>
  </p:slideViewPr>
  <p:outlineViewPr>
    <p:cViewPr>
      <p:scale>
        <a:sx n="33" d="100"/>
        <a:sy n="33" d="100"/>
      </p:scale>
      <p:origin x="0" y="382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1746" name="Group 2"/>
          <p:cNvGrpSpPr>
            <a:grpSpLocks/>
          </p:cNvGrpSpPr>
          <p:nvPr/>
        </p:nvGrpSpPr>
        <p:grpSpPr bwMode="auto">
          <a:xfrm>
            <a:off x="0" y="0"/>
            <a:ext cx="9140825" cy="6850063"/>
            <a:chOff x="0" y="0"/>
            <a:chExt cx="5758" cy="4315"/>
          </a:xfrm>
        </p:grpSpPr>
        <p:grpSp>
          <p:nvGrpSpPr>
            <p:cNvPr id="31747" name="Group 3"/>
            <p:cNvGrpSpPr>
              <a:grpSpLocks/>
            </p:cNvGrpSpPr>
            <p:nvPr userDrawn="1"/>
          </p:nvGrpSpPr>
          <p:grpSpPr bwMode="auto">
            <a:xfrm>
              <a:off x="1728" y="2230"/>
              <a:ext cx="4027" cy="2085"/>
              <a:chOff x="1728" y="2230"/>
              <a:chExt cx="4027" cy="2085"/>
            </a:xfrm>
          </p:grpSpPr>
          <p:sp>
            <p:nvSpPr>
              <p:cNvPr id="3174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1753"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4"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1755"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noProof="0" smtClean="0"/>
              <a:t>Click to edit Master title style</a:t>
            </a:r>
          </a:p>
        </p:txBody>
      </p:sp>
      <p:sp>
        <p:nvSpPr>
          <p:cNvPr id="31756"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31757" name="Rectangle 13"/>
          <p:cNvSpPr>
            <a:spLocks noGrp="1" noChangeArrowheads="1"/>
          </p:cNvSpPr>
          <p:nvPr>
            <p:ph type="dt" sz="quarter" idx="2"/>
          </p:nvPr>
        </p:nvSpPr>
        <p:spPr>
          <a:xfrm>
            <a:off x="457200" y="6248400"/>
            <a:ext cx="2133600" cy="476250"/>
          </a:xfrm>
        </p:spPr>
        <p:txBody>
          <a:bodyPr/>
          <a:lstStyle>
            <a:lvl1pPr>
              <a:defRPr/>
            </a:lvl1pPr>
          </a:lstStyle>
          <a:p>
            <a:endParaRPr lang="en-US"/>
          </a:p>
        </p:txBody>
      </p:sp>
      <p:sp>
        <p:nvSpPr>
          <p:cNvPr id="31758" name="Rectangle 14"/>
          <p:cNvSpPr>
            <a:spLocks noGrp="1" noChangeArrowheads="1"/>
          </p:cNvSpPr>
          <p:nvPr>
            <p:ph type="ftr" sz="quarter" idx="3"/>
          </p:nvPr>
        </p:nvSpPr>
        <p:spPr>
          <a:xfrm>
            <a:off x="3124200" y="6251575"/>
            <a:ext cx="2895600" cy="476250"/>
          </a:xfrm>
        </p:spPr>
        <p:txBody>
          <a:bodyPr/>
          <a:lstStyle>
            <a:lvl1pPr>
              <a:defRPr/>
            </a:lvl1pPr>
          </a:lstStyle>
          <a:p>
            <a:endParaRPr lang="en-US"/>
          </a:p>
        </p:txBody>
      </p:sp>
      <p:sp>
        <p:nvSpPr>
          <p:cNvPr id="31759" name="Rectangle 15"/>
          <p:cNvSpPr>
            <a:spLocks noGrp="1" noChangeArrowheads="1"/>
          </p:cNvSpPr>
          <p:nvPr>
            <p:ph type="sldNum" sz="quarter" idx="4"/>
          </p:nvPr>
        </p:nvSpPr>
        <p:spPr>
          <a:xfrm>
            <a:off x="6553200" y="6254750"/>
            <a:ext cx="2133600" cy="476250"/>
          </a:xfrm>
        </p:spPr>
        <p:txBody>
          <a:bodyPr/>
          <a:lstStyle>
            <a:lvl1pPr>
              <a:defRPr/>
            </a:lvl1pPr>
          </a:lstStyle>
          <a:p>
            <a:fld id="{D240A8B7-0BE0-49B8-9A3B-74614F12E9DB}" type="slidenum">
              <a:rPr lang="en-US"/>
              <a:pPr/>
              <a:t>‹#›</a:t>
            </a:fld>
            <a:endParaRPr lang="en-US"/>
          </a:p>
        </p:txBody>
      </p:sp>
    </p:spTree>
  </p:cSld>
  <p:clrMapOvr>
    <a:masterClrMapping/>
  </p:clrMapOvr>
  <p:transition>
    <p:strips dir="l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3C4CC0E6-5764-47F6-9F91-DA7358792F3C}"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856078059"/>
      </p:ext>
    </p:extLst>
  </p:cSld>
  <p:clrMapOvr>
    <a:masterClrMapping/>
  </p:clrMapOvr>
  <p:transition>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B6F9836B-FE51-4770-85DB-8DBFF29977CF}"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1253795459"/>
      </p:ext>
    </p:extLst>
  </p:cSld>
  <p:clrMapOvr>
    <a:masterClrMapping/>
  </p:clrMapOvr>
  <p:transition>
    <p:strips dir="l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endParaRPr lang="en-US"/>
          </a:p>
        </p:txBody>
      </p:sp>
      <p:sp>
        <p:nvSpPr>
          <p:cNvPr id="5" name="Date Placeholder 4"/>
          <p:cNvSpPr>
            <a:spLocks noGrp="1"/>
          </p:cNvSpPr>
          <p:nvPr>
            <p:ph type="dt" sz="half" idx="10"/>
          </p:nvPr>
        </p:nvSpPr>
        <p:spPr>
          <a:xfrm>
            <a:off x="457200" y="6251575"/>
            <a:ext cx="2133600" cy="47625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8400"/>
            <a:ext cx="2133600" cy="476250"/>
          </a:xfrm>
        </p:spPr>
        <p:txBody>
          <a:bodyPr/>
          <a:lstStyle>
            <a:lvl1pPr>
              <a:defRPr/>
            </a:lvl1pPr>
          </a:lstStyle>
          <a:p>
            <a:fld id="{22B7B175-79E0-4EF7-9E3D-699EA610573D}" type="slidenum">
              <a:rPr lang="en-US"/>
              <a:pPr/>
              <a:t>‹#›</a:t>
            </a:fld>
            <a:endParaRPr lang="en-US"/>
          </a:p>
        </p:txBody>
      </p:sp>
      <p:sp>
        <p:nvSpPr>
          <p:cNvPr id="7" name="Footer Placeholder 6"/>
          <p:cNvSpPr>
            <a:spLocks noGrp="1"/>
          </p:cNvSpPr>
          <p:nvPr>
            <p:ph type="ftr" sz="quarter" idx="12"/>
          </p:nvPr>
        </p:nvSpPr>
        <p:spPr>
          <a:xfrm>
            <a:off x="3124200" y="6248400"/>
            <a:ext cx="2895600" cy="476250"/>
          </a:xfrm>
        </p:spPr>
        <p:txBody>
          <a:bodyPr/>
          <a:lstStyle>
            <a:lvl1pPr>
              <a:defRPr/>
            </a:lvl1pPr>
          </a:lstStyle>
          <a:p>
            <a:endParaRPr lang="en-US"/>
          </a:p>
        </p:txBody>
      </p:sp>
    </p:spTree>
    <p:extLst>
      <p:ext uri="{BB962C8B-B14F-4D97-AF65-F5344CB8AC3E}">
        <p14:creationId xmlns:p14="http://schemas.microsoft.com/office/powerpoint/2010/main" val="1524790894"/>
      </p:ext>
    </p:extLst>
  </p:cSld>
  <p:clrMapOvr>
    <a:masterClrMapping/>
  </p:clrMapOvr>
  <p:transition>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160C2A6-12C7-4B4E-BF93-9BF6179E5E79}"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366878733"/>
      </p:ext>
    </p:extLst>
  </p:cSld>
  <p:clrMapOvr>
    <a:masterClrMapping/>
  </p:clrMapOvr>
  <p:transition>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A62857E-3F45-4F65-815D-90D06F1E1330}"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2716103847"/>
      </p:ext>
    </p:extLst>
  </p:cSld>
  <p:clrMapOvr>
    <a:masterClrMapping/>
  </p:clrMapOvr>
  <p:transition>
    <p:strips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17961CE7-0FA1-4BF0-ADDC-F4C274EE9B57}"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2507765784"/>
      </p:ext>
    </p:extLst>
  </p:cSld>
  <p:clrMapOvr>
    <a:masterClrMapping/>
  </p:clrMapOvr>
  <p:transition>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23C2F7EF-27A7-4BE8-AA4A-A210D8CA8A44}" type="slidenum">
              <a:rPr lang="en-US"/>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3483919454"/>
      </p:ext>
    </p:extLst>
  </p:cSld>
  <p:clrMapOvr>
    <a:masterClrMapping/>
  </p:clrMapOvr>
  <p:transition>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B1772533-9603-4949-94D6-997CD6599560}" type="slidenum">
              <a:rPr lang="en-US"/>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1104392786"/>
      </p:ext>
    </p:extLst>
  </p:cSld>
  <p:clrMapOvr>
    <a:masterClrMapping/>
  </p:clrMapOvr>
  <p:transition>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09E8D247-2537-4D67-901B-8829248C5C96}" type="slidenum">
              <a:rPr lang="en-US"/>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144065882"/>
      </p:ext>
    </p:extLst>
  </p:cSld>
  <p:clrMapOvr>
    <a:masterClrMapping/>
  </p:clrMapOvr>
  <p:transition>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1A570347-5942-442D-AB04-96B89D49E8E2}"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3228911622"/>
      </p:ext>
    </p:extLst>
  </p:cSld>
  <p:clrMapOvr>
    <a:masterClrMapping/>
  </p:clrMapOvr>
  <p:transition>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B7A39C0-56A4-428B-AA98-69A911C4F8FC}"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212680906"/>
      </p:ext>
    </p:extLst>
  </p:cSld>
  <p:clrMapOvr>
    <a:masterClrMapping/>
  </p:clrMapOvr>
  <p:transition>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30723"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A07A8162-F64F-4517-9AE0-FFD1782FEE55}" type="slidenum">
              <a:rPr lang="en-US"/>
              <a:pPr/>
              <a:t>‹#›</a:t>
            </a:fld>
            <a:endParaRPr lang="en-US"/>
          </a:p>
        </p:txBody>
      </p:sp>
      <p:grpSp>
        <p:nvGrpSpPr>
          <p:cNvPr id="30724" name="Group 4"/>
          <p:cNvGrpSpPr>
            <a:grpSpLocks/>
          </p:cNvGrpSpPr>
          <p:nvPr/>
        </p:nvGrpSpPr>
        <p:grpSpPr bwMode="auto">
          <a:xfrm>
            <a:off x="0" y="0"/>
            <a:ext cx="9140825" cy="6850063"/>
            <a:chOff x="0" y="0"/>
            <a:chExt cx="5758" cy="4315"/>
          </a:xfrm>
        </p:grpSpPr>
        <p:grpSp>
          <p:nvGrpSpPr>
            <p:cNvPr id="30725" name="Group 5"/>
            <p:cNvGrpSpPr>
              <a:grpSpLocks/>
            </p:cNvGrpSpPr>
            <p:nvPr userDrawn="1"/>
          </p:nvGrpSpPr>
          <p:grpSpPr bwMode="auto">
            <a:xfrm>
              <a:off x="1728" y="2230"/>
              <a:ext cx="4027" cy="2085"/>
              <a:chOff x="1728" y="2230"/>
              <a:chExt cx="4027" cy="2085"/>
            </a:xfrm>
          </p:grpSpPr>
          <p:sp>
            <p:nvSpPr>
              <p:cNvPr id="30726"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7"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8"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9"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0"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0731"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2"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0733"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34"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endParaRPr lang="en-US"/>
          </a:p>
        </p:txBody>
      </p:sp>
      <p:sp>
        <p:nvSpPr>
          <p:cNvPr id="30735"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ransition>
    <p:strips dir="ld"/>
  </p:transition>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1524000"/>
            <a:ext cx="9144000" cy="1143000"/>
          </a:xfrm>
          <a:effectLst/>
        </p:spPr>
        <p:txBody>
          <a:bodyPr/>
          <a:lstStyle/>
          <a:p>
            <a:r>
              <a:rPr lang="en-US" sz="8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Walking </a:t>
            </a:r>
            <a:r>
              <a:rPr lang="en-US" sz="8000"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In </a:t>
            </a:r>
            <a:r>
              <a:rPr lang="en-US" sz="8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Truth</a:t>
            </a:r>
            <a:endParaRPr lang="en-US" sz="8000"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123" name="Rectangle 3"/>
          <p:cNvSpPr>
            <a:spLocks noGrp="1" noChangeArrowheads="1"/>
          </p:cNvSpPr>
          <p:nvPr>
            <p:ph type="subTitle" idx="1"/>
          </p:nvPr>
        </p:nvSpPr>
        <p:spPr>
          <a:xfrm>
            <a:off x="1371600" y="3276600"/>
            <a:ext cx="6400800" cy="1752600"/>
          </a:xfrm>
        </p:spPr>
        <p:txBody>
          <a:bodyPr/>
          <a:lstStyle/>
          <a:p>
            <a:r>
              <a:rPr lang="en-US" sz="5400" b="1" i="1" dirty="0" smtClean="0">
                <a:effectLst/>
              </a:rPr>
              <a:t>3</a:t>
            </a:r>
            <a:r>
              <a:rPr lang="en-US" b="1" i="1" dirty="0" smtClean="0">
                <a:effectLst/>
              </a:rPr>
              <a:t> </a:t>
            </a:r>
            <a:r>
              <a:rPr lang="en-US" sz="5400" b="1" i="1" baseline="30000" dirty="0" err="1" smtClean="0">
                <a:effectLst/>
              </a:rPr>
              <a:t>rd</a:t>
            </a:r>
            <a:r>
              <a:rPr lang="en-US" sz="5400" b="1" i="1" dirty="0" smtClean="0">
                <a:effectLst/>
              </a:rPr>
              <a:t> John</a:t>
            </a:r>
            <a:endParaRPr lang="en-US" sz="5400" b="1" i="1" dirty="0">
              <a:effectLst/>
            </a:endParaRPr>
          </a:p>
        </p:txBody>
      </p:sp>
    </p:spTree>
    <p:extLst>
      <p:ext uri="{BB962C8B-B14F-4D97-AF65-F5344CB8AC3E}">
        <p14:creationId xmlns:p14="http://schemas.microsoft.com/office/powerpoint/2010/main" val="39826926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ext Box 2"/>
          <p:cNvSpPr txBox="1">
            <a:spLocks noChangeArrowheads="1"/>
          </p:cNvSpPr>
          <p:nvPr/>
        </p:nvSpPr>
        <p:spPr bwMode="auto">
          <a:xfrm>
            <a:off x="152400" y="228600"/>
            <a:ext cx="8839200" cy="6678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0"/>
              </a:spcBef>
            </a:pPr>
            <a:r>
              <a:rPr lang="en-US" sz="4000" b="1" dirty="0">
                <a:solidFill>
                  <a:srgbClr val="FFFF66"/>
                </a:solidFill>
              </a:rPr>
              <a:t>3 John </a:t>
            </a:r>
            <a:r>
              <a:rPr lang="en-US" sz="4000" b="1" dirty="0" smtClean="0">
                <a:solidFill>
                  <a:srgbClr val="FFFF66"/>
                </a:solidFill>
              </a:rPr>
              <a:t>1-8</a:t>
            </a:r>
          </a:p>
          <a:p>
            <a:pPr>
              <a:spcBef>
                <a:spcPts val="0"/>
              </a:spcBef>
            </a:pPr>
            <a:endParaRPr lang="en-US" sz="1200" dirty="0" smtClean="0">
              <a:solidFill>
                <a:srgbClr val="FFFF66"/>
              </a:solidFill>
            </a:endParaRPr>
          </a:p>
          <a:p>
            <a:r>
              <a:rPr lang="en-US" sz="2800" b="1" baseline="30000" dirty="0">
                <a:solidFill>
                  <a:srgbClr val="FFFF00"/>
                </a:solidFill>
                <a:latin typeface="Times New Roman" pitchFamily="18" charset="0"/>
                <a:cs typeface="Times New Roman" pitchFamily="18" charset="0"/>
              </a:rPr>
              <a:t>1 </a:t>
            </a:r>
            <a:r>
              <a:rPr lang="en-US" sz="2800" dirty="0">
                <a:latin typeface="Times New Roman" pitchFamily="18" charset="0"/>
                <a:cs typeface="Times New Roman" pitchFamily="18" charset="0"/>
              </a:rPr>
              <a:t>The Elder</a:t>
            </a:r>
            <a:r>
              <a:rPr lang="en-US" sz="2800" dirty="0" smtClean="0">
                <a:latin typeface="Times New Roman" pitchFamily="18" charset="0"/>
                <a:cs typeface="Times New Roman" pitchFamily="18" charset="0"/>
              </a:rPr>
              <a:t>, to </a:t>
            </a:r>
            <a:r>
              <a:rPr lang="en-US" sz="2800" dirty="0">
                <a:latin typeface="Times New Roman" pitchFamily="18" charset="0"/>
                <a:cs typeface="Times New Roman" pitchFamily="18" charset="0"/>
              </a:rPr>
              <a:t>the beloved Gaius, whom I love in </a:t>
            </a:r>
            <a:r>
              <a:rPr lang="en-US" sz="2800" dirty="0" smtClean="0">
                <a:latin typeface="Times New Roman" pitchFamily="18" charset="0"/>
                <a:cs typeface="Times New Roman" pitchFamily="18" charset="0"/>
              </a:rPr>
              <a:t>truth: </a:t>
            </a:r>
            <a:r>
              <a:rPr lang="en-US" sz="2800" b="1" baseline="30000" dirty="0" smtClean="0">
                <a:solidFill>
                  <a:srgbClr val="FFFF00"/>
                </a:solidFill>
                <a:latin typeface="Times New Roman" pitchFamily="18" charset="0"/>
                <a:cs typeface="Times New Roman" pitchFamily="18" charset="0"/>
              </a:rPr>
              <a:t>2</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Beloved, I pray that you may prosper in all things and be in health, just as your soul prospers. </a:t>
            </a:r>
            <a:r>
              <a:rPr lang="en-US" sz="2800" b="1" baseline="30000" dirty="0">
                <a:solidFill>
                  <a:srgbClr val="FFFF00"/>
                </a:solidFill>
                <a:latin typeface="Times New Roman" pitchFamily="18" charset="0"/>
                <a:cs typeface="Times New Roman" pitchFamily="18" charset="0"/>
              </a:rPr>
              <a:t>3</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For I rejoiced greatly when brethren came and testified of the truth that is in you, just as you walk in the truth. </a:t>
            </a:r>
            <a:r>
              <a:rPr lang="en-US" sz="2800" b="1" baseline="30000" dirty="0">
                <a:solidFill>
                  <a:srgbClr val="FFFF00"/>
                </a:solidFill>
                <a:latin typeface="Times New Roman" pitchFamily="18" charset="0"/>
                <a:cs typeface="Times New Roman" pitchFamily="18" charset="0"/>
              </a:rPr>
              <a:t>4</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I have no greater joy than to hear that my children walk in </a:t>
            </a:r>
            <a:r>
              <a:rPr lang="en-US" sz="2800" dirty="0" smtClean="0">
                <a:latin typeface="Times New Roman" pitchFamily="18" charset="0"/>
                <a:cs typeface="Times New Roman" pitchFamily="18" charset="0"/>
              </a:rPr>
              <a:t>truth. </a:t>
            </a:r>
            <a:r>
              <a:rPr lang="en-US" sz="2800" b="1" baseline="30000" dirty="0" smtClean="0">
                <a:solidFill>
                  <a:srgbClr val="FFFF00"/>
                </a:solidFill>
                <a:latin typeface="Times New Roman" pitchFamily="18" charset="0"/>
                <a:cs typeface="Times New Roman" pitchFamily="18" charset="0"/>
              </a:rPr>
              <a:t>5</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Beloved, you do faithfully whatever you do for the brethren </a:t>
            </a:r>
            <a:r>
              <a:rPr lang="en-US" sz="2800" dirty="0" smtClean="0">
                <a:latin typeface="Times New Roman" pitchFamily="18" charset="0"/>
                <a:cs typeface="Times New Roman" pitchFamily="18" charset="0"/>
              </a:rPr>
              <a:t>and for </a:t>
            </a:r>
            <a:r>
              <a:rPr lang="en-US" sz="2800" dirty="0">
                <a:latin typeface="Times New Roman" pitchFamily="18" charset="0"/>
                <a:cs typeface="Times New Roman" pitchFamily="18" charset="0"/>
              </a:rPr>
              <a:t>strangers, </a:t>
            </a:r>
            <a:r>
              <a:rPr lang="en-US" sz="2800" b="1" baseline="30000" dirty="0">
                <a:solidFill>
                  <a:srgbClr val="FFFF00"/>
                </a:solidFill>
                <a:latin typeface="Times New Roman" pitchFamily="18" charset="0"/>
                <a:cs typeface="Times New Roman" pitchFamily="18" charset="0"/>
              </a:rPr>
              <a:t>6</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who have borne witness of your love before the church. If you send them forward on their journey in a manner worthy of God, you will do well, </a:t>
            </a:r>
            <a:r>
              <a:rPr lang="en-US" sz="2800" b="1" baseline="30000" dirty="0">
                <a:solidFill>
                  <a:srgbClr val="FFFF00"/>
                </a:solidFill>
                <a:latin typeface="Times New Roman" pitchFamily="18" charset="0"/>
                <a:cs typeface="Times New Roman" pitchFamily="18" charset="0"/>
              </a:rPr>
              <a:t>7</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because they went forth for His name’s sake, taking nothing from the Gentiles. </a:t>
            </a:r>
            <a:r>
              <a:rPr lang="en-US" sz="2800" b="1" baseline="30000" dirty="0">
                <a:solidFill>
                  <a:srgbClr val="FFFF00"/>
                </a:solidFill>
                <a:latin typeface="Times New Roman" pitchFamily="18" charset="0"/>
                <a:cs typeface="Times New Roman" pitchFamily="18" charset="0"/>
              </a:rPr>
              <a:t>8</a:t>
            </a:r>
            <a:r>
              <a:rPr lang="en-US" sz="2800" b="1" baseline="30000" dirty="0">
                <a:latin typeface="Times New Roman" pitchFamily="18" charset="0"/>
                <a:cs typeface="Times New Roman" pitchFamily="18" charset="0"/>
              </a:rPr>
              <a:t> </a:t>
            </a:r>
            <a:r>
              <a:rPr lang="en-US" sz="2800" dirty="0">
                <a:solidFill>
                  <a:srgbClr val="FFFF00"/>
                </a:solidFill>
                <a:latin typeface="Times New Roman" pitchFamily="18" charset="0"/>
                <a:cs typeface="Times New Roman" pitchFamily="18" charset="0"/>
              </a:rPr>
              <a:t>We therefore ought to </a:t>
            </a:r>
            <a:r>
              <a:rPr lang="en-US" sz="2800" dirty="0" smtClean="0">
                <a:solidFill>
                  <a:srgbClr val="FFFF00"/>
                </a:solidFill>
                <a:latin typeface="Times New Roman" pitchFamily="18" charset="0"/>
                <a:cs typeface="Times New Roman" pitchFamily="18" charset="0"/>
              </a:rPr>
              <a:t>receive such</a:t>
            </a:r>
            <a:r>
              <a:rPr lang="en-US" sz="2800" dirty="0">
                <a:solidFill>
                  <a:srgbClr val="FFFF00"/>
                </a:solidFill>
                <a:latin typeface="Times New Roman" pitchFamily="18" charset="0"/>
                <a:cs typeface="Times New Roman" pitchFamily="18" charset="0"/>
              </a:rPr>
              <a:t>, that we may become fellow workers for the truth</a:t>
            </a:r>
            <a:r>
              <a:rPr lang="en-US" sz="2800" dirty="0" smtClean="0">
                <a:solidFill>
                  <a:srgbClr val="FFFF00"/>
                </a:solidFill>
                <a:latin typeface="Times New Roman" pitchFamily="18" charset="0"/>
                <a:cs typeface="Times New Roman" pitchFamily="18" charset="0"/>
              </a:rPr>
              <a:t>.</a:t>
            </a:r>
            <a:endParaRPr lang="en-US" sz="28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593689219"/>
      </p:ext>
    </p:extLst>
  </p:cSld>
  <p:clrMapOvr>
    <a:masterClrMapping/>
  </p:clrMapOvr>
  <p:transition>
    <p:strips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0" y="0"/>
            <a:ext cx="9144000" cy="1139825"/>
          </a:xfrm>
          <a:effectLst>
            <a:outerShdw dist="71842" dir="2700000" algn="ctr" rotWithShape="0">
              <a:schemeClr val="bg2"/>
            </a:outerShdw>
          </a:effectLst>
        </p:spPr>
        <p:txBody>
          <a:bodyPr/>
          <a:lstStyle/>
          <a:p>
            <a:r>
              <a:rPr lang="en-US" sz="4800" b="1" dirty="0">
                <a:solidFill>
                  <a:srgbClr val="FFFF00"/>
                </a:solidFill>
                <a:effectLst/>
              </a:rPr>
              <a:t>Evidence of “Walking in Truth”</a:t>
            </a:r>
          </a:p>
        </p:txBody>
      </p:sp>
      <p:sp>
        <p:nvSpPr>
          <p:cNvPr id="133123" name="Rectangle 3"/>
          <p:cNvSpPr>
            <a:spLocks noGrp="1" noChangeArrowheads="1"/>
          </p:cNvSpPr>
          <p:nvPr>
            <p:ph type="body" idx="1"/>
          </p:nvPr>
        </p:nvSpPr>
        <p:spPr>
          <a:xfrm>
            <a:off x="228600" y="1219200"/>
            <a:ext cx="8915400" cy="5638800"/>
          </a:xfrm>
        </p:spPr>
        <p:txBody>
          <a:bodyPr/>
          <a:lstStyle/>
          <a:p>
            <a:pPr>
              <a:lnSpc>
                <a:spcPct val="90000"/>
              </a:lnSpc>
              <a:buClr>
                <a:srgbClr val="FFFF00"/>
              </a:buClr>
              <a:buSzPct val="100000"/>
              <a:buFont typeface="Arial" pitchFamily="34" charset="0"/>
              <a:buChar char="•"/>
            </a:pPr>
            <a:r>
              <a:rPr lang="en-US" sz="3600" dirty="0">
                <a:effectLst/>
              </a:rPr>
              <a:t>Brethren told his “truth” (it was part of him)</a:t>
            </a:r>
          </a:p>
          <a:p>
            <a:pPr>
              <a:lnSpc>
                <a:spcPct val="90000"/>
              </a:lnSpc>
              <a:buClr>
                <a:srgbClr val="FFFF00"/>
              </a:buClr>
              <a:buSzPct val="100000"/>
              <a:buFont typeface="Arial" pitchFamily="34" charset="0"/>
              <a:buChar char="•"/>
            </a:pPr>
            <a:r>
              <a:rPr lang="en-US" sz="3600" dirty="0">
                <a:effectLst/>
              </a:rPr>
              <a:t>Could see such by his actions (“walking…”)</a:t>
            </a:r>
          </a:p>
          <a:p>
            <a:pPr>
              <a:lnSpc>
                <a:spcPct val="90000"/>
              </a:lnSpc>
              <a:buClr>
                <a:srgbClr val="FFFF00"/>
              </a:buClr>
              <a:buSzPct val="100000"/>
              <a:buFont typeface="Arial" pitchFamily="34" charset="0"/>
              <a:buChar char="•"/>
            </a:pPr>
            <a:r>
              <a:rPr lang="en-US" sz="3600" dirty="0">
                <a:effectLst/>
              </a:rPr>
              <a:t>Could see his faithful work with brethren</a:t>
            </a:r>
          </a:p>
          <a:p>
            <a:pPr>
              <a:lnSpc>
                <a:spcPct val="90000"/>
              </a:lnSpc>
              <a:buClr>
                <a:srgbClr val="FFFF00"/>
              </a:buClr>
              <a:buSzPct val="100000"/>
              <a:buFont typeface="Arial" pitchFamily="34" charset="0"/>
              <a:buChar char="•"/>
            </a:pPr>
            <a:r>
              <a:rPr lang="en-US" sz="3600" dirty="0">
                <a:effectLst/>
              </a:rPr>
              <a:t>Saw his faithful work with strangers</a:t>
            </a:r>
          </a:p>
          <a:p>
            <a:pPr lvl="1">
              <a:lnSpc>
                <a:spcPct val="90000"/>
              </a:lnSpc>
              <a:buClr>
                <a:schemeClr val="tx1"/>
              </a:buClr>
              <a:buFont typeface="Wingdings" pitchFamily="2" charset="2"/>
              <a:buChar char="§"/>
            </a:pPr>
            <a:r>
              <a:rPr lang="en-US" sz="3200" dirty="0">
                <a:solidFill>
                  <a:srgbClr val="FFD41D"/>
                </a:solidFill>
                <a:effectLst/>
              </a:rPr>
              <a:t>Those strangers also attested to Gaius’ goodness</a:t>
            </a:r>
          </a:p>
          <a:p>
            <a:pPr lvl="1">
              <a:lnSpc>
                <a:spcPct val="90000"/>
              </a:lnSpc>
              <a:buClr>
                <a:schemeClr val="tx1"/>
              </a:buClr>
              <a:buFont typeface="Wingdings" pitchFamily="2" charset="2"/>
              <a:buChar char="§"/>
            </a:pPr>
            <a:r>
              <a:rPr lang="en-US" sz="3200" dirty="0">
                <a:solidFill>
                  <a:srgbClr val="FFD41D"/>
                </a:solidFill>
                <a:effectLst/>
              </a:rPr>
              <a:t>Those strangers accepted because they were acting “for the sake of the Name”</a:t>
            </a:r>
          </a:p>
          <a:p>
            <a:pPr lvl="1">
              <a:lnSpc>
                <a:spcPct val="90000"/>
              </a:lnSpc>
              <a:buClr>
                <a:schemeClr val="tx1"/>
              </a:buClr>
              <a:buFont typeface="Wingdings" pitchFamily="2" charset="2"/>
              <a:buChar char="§"/>
            </a:pPr>
            <a:r>
              <a:rPr lang="en-US" sz="3200" dirty="0">
                <a:solidFill>
                  <a:srgbClr val="FFD41D"/>
                </a:solidFill>
                <a:effectLst/>
              </a:rPr>
              <a:t>On that basis, Gaius welcomed them as “fellow-workers for the truth”</a:t>
            </a:r>
          </a:p>
          <a:p>
            <a:pPr>
              <a:lnSpc>
                <a:spcPct val="90000"/>
              </a:lnSpc>
              <a:buClr>
                <a:srgbClr val="FFFF00"/>
              </a:buClr>
              <a:buSzPct val="100000"/>
              <a:buFont typeface="Arial" pitchFamily="34" charset="0"/>
              <a:buChar char="•"/>
            </a:pPr>
            <a:r>
              <a:rPr lang="en-US" sz="3600" b="1" dirty="0">
                <a:solidFill>
                  <a:srgbClr val="FFFF66"/>
                </a:solidFill>
                <a:effectLst/>
              </a:rPr>
              <a:t>Test of “walking in truth” is objective</a:t>
            </a:r>
          </a:p>
        </p:txBody>
      </p:sp>
    </p:spTree>
    <p:extLst>
      <p:ext uri="{BB962C8B-B14F-4D97-AF65-F5344CB8AC3E}">
        <p14:creationId xmlns:p14="http://schemas.microsoft.com/office/powerpoint/2010/main" val="130429073"/>
      </p:ext>
    </p:extLst>
  </p:cSld>
  <p:clrMapOvr>
    <a:masterClrMapping/>
  </p:clrMapOvr>
  <p:transition>
    <p:strips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 calcmode="lin" valueType="num">
                                      <p:cBhvr>
                                        <p:cTn id="7" dur="500" fill="hold"/>
                                        <p:tgtEl>
                                          <p:spTgt spid="13312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312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33123">
                                            <p:txEl>
                                              <p:pRg st="1" end="1"/>
                                            </p:txEl>
                                          </p:spTgt>
                                        </p:tgtEl>
                                        <p:attrNameLst>
                                          <p:attrName>style.visibility</p:attrName>
                                        </p:attrNameLst>
                                      </p:cBhvr>
                                      <p:to>
                                        <p:strVal val="visible"/>
                                      </p:to>
                                    </p:set>
                                    <p:anim calcmode="lin" valueType="num">
                                      <p:cBhvr>
                                        <p:cTn id="13" dur="500" fill="hold"/>
                                        <p:tgtEl>
                                          <p:spTgt spid="13312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3312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133123">
                                            <p:txEl>
                                              <p:pRg st="2" end="2"/>
                                            </p:txEl>
                                          </p:spTgt>
                                        </p:tgtEl>
                                        <p:attrNameLst>
                                          <p:attrName>style.visibility</p:attrName>
                                        </p:attrNameLst>
                                      </p:cBhvr>
                                      <p:to>
                                        <p:strVal val="visible"/>
                                      </p:to>
                                    </p:set>
                                    <p:anim calcmode="lin" valueType="num">
                                      <p:cBhvr>
                                        <p:cTn id="19" dur="500" fill="hold"/>
                                        <p:tgtEl>
                                          <p:spTgt spid="13312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3312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133123">
                                            <p:txEl>
                                              <p:pRg st="3" end="3"/>
                                            </p:txEl>
                                          </p:spTgt>
                                        </p:tgtEl>
                                        <p:attrNameLst>
                                          <p:attrName>style.visibility</p:attrName>
                                        </p:attrNameLst>
                                      </p:cBhvr>
                                      <p:to>
                                        <p:strVal val="visible"/>
                                      </p:to>
                                    </p:set>
                                    <p:anim calcmode="lin" valueType="num">
                                      <p:cBhvr>
                                        <p:cTn id="25" dur="500" fill="hold"/>
                                        <p:tgtEl>
                                          <p:spTgt spid="13312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3312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133123">
                                            <p:txEl>
                                              <p:pRg st="4" end="4"/>
                                            </p:txEl>
                                          </p:spTgt>
                                        </p:tgtEl>
                                        <p:attrNameLst>
                                          <p:attrName>style.visibility</p:attrName>
                                        </p:attrNameLst>
                                      </p:cBhvr>
                                      <p:to>
                                        <p:strVal val="visible"/>
                                      </p:to>
                                    </p:set>
                                    <p:anim calcmode="lin" valueType="num">
                                      <p:cBhvr>
                                        <p:cTn id="31" dur="500" fill="hold"/>
                                        <p:tgtEl>
                                          <p:spTgt spid="13312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3312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133123">
                                            <p:txEl>
                                              <p:pRg st="5" end="5"/>
                                            </p:txEl>
                                          </p:spTgt>
                                        </p:tgtEl>
                                        <p:attrNameLst>
                                          <p:attrName>style.visibility</p:attrName>
                                        </p:attrNameLst>
                                      </p:cBhvr>
                                      <p:to>
                                        <p:strVal val="visible"/>
                                      </p:to>
                                    </p:set>
                                    <p:anim calcmode="lin" valueType="num">
                                      <p:cBhvr>
                                        <p:cTn id="37" dur="500" fill="hold"/>
                                        <p:tgtEl>
                                          <p:spTgt spid="13312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13312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133123">
                                            <p:txEl>
                                              <p:pRg st="6" end="6"/>
                                            </p:txEl>
                                          </p:spTgt>
                                        </p:tgtEl>
                                        <p:attrNameLst>
                                          <p:attrName>style.visibility</p:attrName>
                                        </p:attrNameLst>
                                      </p:cBhvr>
                                      <p:to>
                                        <p:strVal val="visible"/>
                                      </p:to>
                                    </p:set>
                                    <p:anim calcmode="lin" valueType="num">
                                      <p:cBhvr>
                                        <p:cTn id="43" dur="500" fill="hold"/>
                                        <p:tgtEl>
                                          <p:spTgt spid="13312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13312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17" presetClass="entr" presetSubtype="10" fill="hold" grpId="0" nodeType="clickEffect">
                                  <p:stCondLst>
                                    <p:cond delay="0"/>
                                  </p:stCondLst>
                                  <p:childTnLst>
                                    <p:set>
                                      <p:cBhvr>
                                        <p:cTn id="48" dur="1" fill="hold">
                                          <p:stCondLst>
                                            <p:cond delay="0"/>
                                          </p:stCondLst>
                                        </p:cTn>
                                        <p:tgtEl>
                                          <p:spTgt spid="133123">
                                            <p:txEl>
                                              <p:pRg st="7" end="7"/>
                                            </p:txEl>
                                          </p:spTgt>
                                        </p:tgtEl>
                                        <p:attrNameLst>
                                          <p:attrName>style.visibility</p:attrName>
                                        </p:attrNameLst>
                                      </p:cBhvr>
                                      <p:to>
                                        <p:strVal val="visible"/>
                                      </p:to>
                                    </p:set>
                                    <p:anim calcmode="lin" valueType="num">
                                      <p:cBhvr>
                                        <p:cTn id="49" dur="500" fill="hold"/>
                                        <p:tgtEl>
                                          <p:spTgt spid="13312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13312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bldLvl="3"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ext Box 2"/>
          <p:cNvSpPr txBox="1">
            <a:spLocks noChangeArrowheads="1"/>
          </p:cNvSpPr>
          <p:nvPr/>
        </p:nvSpPr>
        <p:spPr bwMode="auto">
          <a:xfrm>
            <a:off x="152400" y="76200"/>
            <a:ext cx="8991600" cy="6808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0"/>
              </a:spcBef>
            </a:pPr>
            <a:r>
              <a:rPr lang="en-US" sz="4000" b="1" dirty="0">
                <a:solidFill>
                  <a:srgbClr val="FFFF00"/>
                </a:solidFill>
              </a:rPr>
              <a:t>3 John </a:t>
            </a:r>
            <a:r>
              <a:rPr lang="en-US" sz="4000" b="1" dirty="0" smtClean="0">
                <a:solidFill>
                  <a:srgbClr val="FFFF00"/>
                </a:solidFill>
              </a:rPr>
              <a:t>9-14</a:t>
            </a:r>
          </a:p>
          <a:p>
            <a:pPr algn="ctr">
              <a:spcBef>
                <a:spcPts val="0"/>
              </a:spcBef>
            </a:pPr>
            <a:endParaRPr lang="en-US" dirty="0" smtClean="0">
              <a:solidFill>
                <a:srgbClr val="FFFF00"/>
              </a:solidFill>
            </a:endParaRPr>
          </a:p>
          <a:p>
            <a:pPr>
              <a:lnSpc>
                <a:spcPct val="95000"/>
              </a:lnSpc>
            </a:pPr>
            <a:r>
              <a:rPr lang="en-US" sz="2800" b="1" baseline="30000" dirty="0">
                <a:solidFill>
                  <a:srgbClr val="FFFF00"/>
                </a:solidFill>
                <a:latin typeface="Times New Roman" pitchFamily="18" charset="0"/>
                <a:cs typeface="Times New Roman" pitchFamily="18" charset="0"/>
              </a:rPr>
              <a:t>9</a:t>
            </a:r>
            <a:r>
              <a:rPr lang="en-US" sz="2800" b="1" baseline="30000" dirty="0">
                <a:latin typeface="Times New Roman" pitchFamily="18" charset="0"/>
                <a:cs typeface="Times New Roman" pitchFamily="18" charset="0"/>
              </a:rPr>
              <a:t> </a:t>
            </a:r>
            <a:r>
              <a:rPr lang="en-US" sz="2800" dirty="0">
                <a:solidFill>
                  <a:srgbClr val="FFFF00"/>
                </a:solidFill>
                <a:latin typeface="Times New Roman" pitchFamily="18" charset="0"/>
                <a:cs typeface="Times New Roman" pitchFamily="18" charset="0"/>
              </a:rPr>
              <a:t>I wrote to the church, but </a:t>
            </a:r>
            <a:r>
              <a:rPr lang="en-US" sz="2800" dirty="0" err="1">
                <a:solidFill>
                  <a:srgbClr val="FFFF00"/>
                </a:solidFill>
                <a:latin typeface="Times New Roman" pitchFamily="18" charset="0"/>
                <a:cs typeface="Times New Roman" pitchFamily="18" charset="0"/>
              </a:rPr>
              <a:t>Diotrephes</a:t>
            </a:r>
            <a:r>
              <a:rPr lang="en-US" sz="2800" dirty="0">
                <a:solidFill>
                  <a:srgbClr val="FFFF00"/>
                </a:solidFill>
                <a:latin typeface="Times New Roman" pitchFamily="18" charset="0"/>
                <a:cs typeface="Times New Roman" pitchFamily="18" charset="0"/>
              </a:rPr>
              <a:t>, who loves to have the preeminence among them, does not receive us.</a:t>
            </a:r>
            <a:r>
              <a:rPr lang="en-US" sz="2800" dirty="0">
                <a:latin typeface="Times New Roman" pitchFamily="18" charset="0"/>
                <a:cs typeface="Times New Roman" pitchFamily="18" charset="0"/>
              </a:rPr>
              <a:t> </a:t>
            </a:r>
            <a:r>
              <a:rPr lang="en-US" sz="2800" b="1" baseline="30000" dirty="0">
                <a:solidFill>
                  <a:srgbClr val="FFFF00"/>
                </a:solidFill>
                <a:latin typeface="Times New Roman" pitchFamily="18" charset="0"/>
                <a:cs typeface="Times New Roman" pitchFamily="18" charset="0"/>
              </a:rPr>
              <a:t>10</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Therefore, if I come, I will call to mind his deeds which he does, prating against us with malicious words. And not content with that, he himself does not receive the brethren, and forbids those who wish to, putting them out of the church</a:t>
            </a:r>
            <a:r>
              <a:rPr lang="en-US" sz="2800" dirty="0" smtClean="0">
                <a:latin typeface="Times New Roman" pitchFamily="18" charset="0"/>
                <a:cs typeface="Times New Roman" pitchFamily="18" charset="0"/>
              </a:rPr>
              <a:t>. </a:t>
            </a:r>
            <a:r>
              <a:rPr lang="en-US" sz="2800" b="1" baseline="30000" dirty="0" smtClean="0">
                <a:solidFill>
                  <a:srgbClr val="FFFF00"/>
                </a:solidFill>
                <a:latin typeface="Times New Roman" pitchFamily="18" charset="0"/>
                <a:cs typeface="Times New Roman" pitchFamily="18" charset="0"/>
              </a:rPr>
              <a:t>11</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Beloved, do not imitate what is evil, but what is good. He who does good is of God, </a:t>
            </a:r>
            <a:r>
              <a:rPr lang="en-US" sz="2800" dirty="0" smtClean="0">
                <a:latin typeface="Times New Roman" pitchFamily="18" charset="0"/>
                <a:cs typeface="Times New Roman" pitchFamily="18" charset="0"/>
              </a:rPr>
              <a:t>but he </a:t>
            </a:r>
            <a:r>
              <a:rPr lang="en-US" sz="2800" dirty="0">
                <a:latin typeface="Times New Roman" pitchFamily="18" charset="0"/>
                <a:cs typeface="Times New Roman" pitchFamily="18" charset="0"/>
              </a:rPr>
              <a:t>who does evil has not seen God</a:t>
            </a:r>
            <a:r>
              <a:rPr lang="en-US" sz="2800" dirty="0" smtClean="0">
                <a:latin typeface="Times New Roman" pitchFamily="18" charset="0"/>
                <a:cs typeface="Times New Roman" pitchFamily="18" charset="0"/>
              </a:rPr>
              <a:t>. </a:t>
            </a:r>
            <a:r>
              <a:rPr lang="en-US" sz="2800" b="1" baseline="30000" dirty="0" smtClean="0">
                <a:solidFill>
                  <a:srgbClr val="FFFF00"/>
                </a:solidFill>
                <a:latin typeface="Times New Roman" pitchFamily="18" charset="0"/>
                <a:cs typeface="Times New Roman" pitchFamily="18" charset="0"/>
              </a:rPr>
              <a:t>12</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Demetrius has a good testimony from all, and from the truth itself. And we also bear witness, and you know that our testimony is true</a:t>
            </a:r>
            <a:r>
              <a:rPr lang="en-US" sz="2800" dirty="0" smtClean="0">
                <a:latin typeface="Times New Roman" pitchFamily="18" charset="0"/>
                <a:cs typeface="Times New Roman" pitchFamily="18" charset="0"/>
              </a:rPr>
              <a:t>. </a:t>
            </a:r>
            <a:r>
              <a:rPr lang="en-US" sz="2800" b="1" baseline="30000" dirty="0" smtClean="0">
                <a:solidFill>
                  <a:srgbClr val="FFFF00"/>
                </a:solidFill>
                <a:latin typeface="Times New Roman" pitchFamily="18" charset="0"/>
                <a:cs typeface="Times New Roman" pitchFamily="18" charset="0"/>
              </a:rPr>
              <a:t>13</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I had many things to write, but I do not wish to write to you with pen and ink; </a:t>
            </a:r>
            <a:r>
              <a:rPr lang="en-US" sz="2800" b="1" baseline="30000" dirty="0">
                <a:solidFill>
                  <a:srgbClr val="FFFF00"/>
                </a:solidFill>
                <a:latin typeface="Times New Roman" pitchFamily="18" charset="0"/>
                <a:cs typeface="Times New Roman" pitchFamily="18" charset="0"/>
              </a:rPr>
              <a:t>14</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but I hope to see you shortly, and we shall speak face to face</a:t>
            </a:r>
            <a:r>
              <a:rPr lang="en-US" sz="2800" dirty="0" smtClean="0">
                <a:latin typeface="Times New Roman" pitchFamily="18" charset="0"/>
                <a:cs typeface="Times New Roman" pitchFamily="18" charset="0"/>
              </a:rPr>
              <a:t>. Peace </a:t>
            </a:r>
            <a:r>
              <a:rPr lang="en-US" sz="2800" dirty="0">
                <a:latin typeface="Times New Roman" pitchFamily="18" charset="0"/>
                <a:cs typeface="Times New Roman" pitchFamily="18" charset="0"/>
              </a:rPr>
              <a:t>to you. Our friends greet you. Greet the friends by name</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80480538"/>
      </p:ext>
    </p:extLst>
  </p:cSld>
  <p:clrMapOvr>
    <a:masterClrMapping/>
  </p:clrMapOvr>
  <p:transition>
    <p:strips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ext Box 2"/>
          <p:cNvSpPr txBox="1">
            <a:spLocks noChangeArrowheads="1"/>
          </p:cNvSpPr>
          <p:nvPr/>
        </p:nvSpPr>
        <p:spPr bwMode="auto">
          <a:xfrm>
            <a:off x="152400" y="76200"/>
            <a:ext cx="8991600" cy="6808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0"/>
              </a:spcBef>
            </a:pPr>
            <a:r>
              <a:rPr lang="en-US" sz="4000" b="1" dirty="0">
                <a:solidFill>
                  <a:srgbClr val="FFFF00"/>
                </a:solidFill>
              </a:rPr>
              <a:t>3 John </a:t>
            </a:r>
            <a:r>
              <a:rPr lang="en-US" sz="4000" b="1" dirty="0" smtClean="0">
                <a:solidFill>
                  <a:srgbClr val="FFFF00"/>
                </a:solidFill>
              </a:rPr>
              <a:t>9-14</a:t>
            </a:r>
          </a:p>
          <a:p>
            <a:pPr algn="ctr">
              <a:spcBef>
                <a:spcPts val="0"/>
              </a:spcBef>
            </a:pPr>
            <a:endParaRPr lang="en-US" dirty="0" smtClean="0">
              <a:solidFill>
                <a:srgbClr val="FFFF00"/>
              </a:solidFill>
            </a:endParaRPr>
          </a:p>
          <a:p>
            <a:pPr>
              <a:lnSpc>
                <a:spcPct val="95000"/>
              </a:lnSpc>
            </a:pPr>
            <a:r>
              <a:rPr lang="en-US" sz="2800" b="1" baseline="30000" dirty="0">
                <a:solidFill>
                  <a:srgbClr val="FFFF00"/>
                </a:solidFill>
                <a:latin typeface="Times New Roman" pitchFamily="18" charset="0"/>
                <a:cs typeface="Times New Roman" pitchFamily="18" charset="0"/>
              </a:rPr>
              <a:t>9</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I wrote to the church, but </a:t>
            </a:r>
            <a:r>
              <a:rPr lang="en-US" sz="2800" dirty="0" err="1">
                <a:latin typeface="Times New Roman" pitchFamily="18" charset="0"/>
                <a:cs typeface="Times New Roman" pitchFamily="18" charset="0"/>
              </a:rPr>
              <a:t>Diotrephes</a:t>
            </a:r>
            <a:r>
              <a:rPr lang="en-US" sz="2800" dirty="0">
                <a:latin typeface="Times New Roman" pitchFamily="18" charset="0"/>
                <a:cs typeface="Times New Roman" pitchFamily="18" charset="0"/>
              </a:rPr>
              <a:t>, who loves to have the preeminence among them, does not receive us. </a:t>
            </a:r>
            <a:r>
              <a:rPr lang="en-US" sz="2800" b="1" baseline="30000" dirty="0">
                <a:solidFill>
                  <a:srgbClr val="FFFF00"/>
                </a:solidFill>
                <a:latin typeface="Times New Roman" pitchFamily="18" charset="0"/>
                <a:cs typeface="Times New Roman" pitchFamily="18" charset="0"/>
              </a:rPr>
              <a:t>10</a:t>
            </a:r>
            <a:r>
              <a:rPr lang="en-US" sz="2800" b="1" baseline="30000" dirty="0">
                <a:latin typeface="Times New Roman" pitchFamily="18" charset="0"/>
                <a:cs typeface="Times New Roman" pitchFamily="18" charset="0"/>
              </a:rPr>
              <a:t> </a:t>
            </a:r>
            <a:r>
              <a:rPr lang="en-US" sz="2800" dirty="0">
                <a:solidFill>
                  <a:srgbClr val="FFFF00"/>
                </a:solidFill>
                <a:latin typeface="Times New Roman" pitchFamily="18" charset="0"/>
                <a:cs typeface="Times New Roman" pitchFamily="18" charset="0"/>
              </a:rPr>
              <a:t>Therefore, if I come, I will call to mind his deeds which he does, prating against us with malicious words. And not content with that, he himself does not receive the brethren, and forbids those who wish to, putting them out of the church</a:t>
            </a:r>
            <a:r>
              <a:rPr lang="en-US" sz="2800" dirty="0" smtClean="0">
                <a:solidFill>
                  <a:srgbClr val="FFFF00"/>
                </a:solidFill>
                <a:latin typeface="Times New Roman" pitchFamily="18" charset="0"/>
                <a:cs typeface="Times New Roman" pitchFamily="18" charset="0"/>
              </a:rPr>
              <a:t>.</a:t>
            </a:r>
            <a:r>
              <a:rPr lang="en-US" sz="2800" dirty="0" smtClean="0">
                <a:solidFill>
                  <a:srgbClr val="FFFF99"/>
                </a:solidFill>
                <a:latin typeface="Times New Roman" pitchFamily="18" charset="0"/>
                <a:cs typeface="Times New Roman" pitchFamily="18" charset="0"/>
              </a:rPr>
              <a:t> </a:t>
            </a:r>
            <a:r>
              <a:rPr lang="en-US" sz="2800" b="1" baseline="30000" dirty="0" smtClean="0">
                <a:solidFill>
                  <a:srgbClr val="FFFF00"/>
                </a:solidFill>
                <a:latin typeface="Times New Roman" pitchFamily="18" charset="0"/>
                <a:cs typeface="Times New Roman" pitchFamily="18" charset="0"/>
              </a:rPr>
              <a:t>11</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Beloved, do not imitate what is evil, but what is good. He who does good is of God, </a:t>
            </a:r>
            <a:r>
              <a:rPr lang="en-US" sz="2800" dirty="0" smtClean="0">
                <a:latin typeface="Times New Roman" pitchFamily="18" charset="0"/>
                <a:cs typeface="Times New Roman" pitchFamily="18" charset="0"/>
              </a:rPr>
              <a:t>but he </a:t>
            </a:r>
            <a:r>
              <a:rPr lang="en-US" sz="2800" dirty="0">
                <a:latin typeface="Times New Roman" pitchFamily="18" charset="0"/>
                <a:cs typeface="Times New Roman" pitchFamily="18" charset="0"/>
              </a:rPr>
              <a:t>who does evil has not seen God</a:t>
            </a:r>
            <a:r>
              <a:rPr lang="en-US" sz="2800" dirty="0" smtClean="0">
                <a:latin typeface="Times New Roman" pitchFamily="18" charset="0"/>
                <a:cs typeface="Times New Roman" pitchFamily="18" charset="0"/>
              </a:rPr>
              <a:t>. </a:t>
            </a:r>
            <a:r>
              <a:rPr lang="en-US" sz="2800" b="1" baseline="30000" dirty="0" smtClean="0">
                <a:solidFill>
                  <a:srgbClr val="FFFF00"/>
                </a:solidFill>
                <a:latin typeface="Times New Roman" pitchFamily="18" charset="0"/>
                <a:cs typeface="Times New Roman" pitchFamily="18" charset="0"/>
              </a:rPr>
              <a:t>12</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Demetrius has a good testimony from all, and from the truth itself. And we also bear witness, and you know that our testimony is true</a:t>
            </a:r>
            <a:r>
              <a:rPr lang="en-US" sz="2800" dirty="0" smtClean="0">
                <a:latin typeface="Times New Roman" pitchFamily="18" charset="0"/>
                <a:cs typeface="Times New Roman" pitchFamily="18" charset="0"/>
              </a:rPr>
              <a:t>. </a:t>
            </a:r>
            <a:r>
              <a:rPr lang="en-US" sz="2800" b="1" baseline="30000" dirty="0" smtClean="0">
                <a:solidFill>
                  <a:srgbClr val="FFFF00"/>
                </a:solidFill>
                <a:latin typeface="Times New Roman" pitchFamily="18" charset="0"/>
                <a:cs typeface="Times New Roman" pitchFamily="18" charset="0"/>
              </a:rPr>
              <a:t>13</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I had many things to write, but I do not wish to write to you with pen and ink; </a:t>
            </a:r>
            <a:r>
              <a:rPr lang="en-US" sz="2800" b="1" baseline="30000" dirty="0">
                <a:solidFill>
                  <a:srgbClr val="FFFF00"/>
                </a:solidFill>
                <a:latin typeface="Times New Roman" pitchFamily="18" charset="0"/>
                <a:cs typeface="Times New Roman" pitchFamily="18" charset="0"/>
              </a:rPr>
              <a:t>14</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but I hope to see you shortly, and we shall speak face to face</a:t>
            </a:r>
            <a:r>
              <a:rPr lang="en-US" sz="2800" dirty="0" smtClean="0">
                <a:latin typeface="Times New Roman" pitchFamily="18" charset="0"/>
                <a:cs typeface="Times New Roman" pitchFamily="18" charset="0"/>
              </a:rPr>
              <a:t>. Peace </a:t>
            </a:r>
            <a:r>
              <a:rPr lang="en-US" sz="2800" dirty="0">
                <a:latin typeface="Times New Roman" pitchFamily="18" charset="0"/>
                <a:cs typeface="Times New Roman" pitchFamily="18" charset="0"/>
              </a:rPr>
              <a:t>to you. Our friends greet you. Greet the friends by name</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467628212"/>
      </p:ext>
    </p:extLst>
  </p:cSld>
  <p:clrMapOvr>
    <a:masterClrMapping/>
  </p:clrMapOvr>
  <p:transition>
    <p:strips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ext Box 2"/>
          <p:cNvSpPr txBox="1">
            <a:spLocks noChangeArrowheads="1"/>
          </p:cNvSpPr>
          <p:nvPr/>
        </p:nvSpPr>
        <p:spPr bwMode="auto">
          <a:xfrm>
            <a:off x="152400" y="76200"/>
            <a:ext cx="8991600" cy="6808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0"/>
              </a:spcBef>
            </a:pPr>
            <a:r>
              <a:rPr lang="en-US" sz="4000" b="1" dirty="0">
                <a:solidFill>
                  <a:srgbClr val="FFFF00"/>
                </a:solidFill>
              </a:rPr>
              <a:t>3 John </a:t>
            </a:r>
            <a:r>
              <a:rPr lang="en-US" sz="4000" b="1" dirty="0" smtClean="0">
                <a:solidFill>
                  <a:srgbClr val="FFFF00"/>
                </a:solidFill>
              </a:rPr>
              <a:t>9-14</a:t>
            </a:r>
          </a:p>
          <a:p>
            <a:pPr algn="ctr">
              <a:spcBef>
                <a:spcPts val="0"/>
              </a:spcBef>
            </a:pPr>
            <a:endParaRPr lang="en-US" dirty="0" smtClean="0">
              <a:solidFill>
                <a:srgbClr val="FFFF00"/>
              </a:solidFill>
            </a:endParaRPr>
          </a:p>
          <a:p>
            <a:pPr>
              <a:lnSpc>
                <a:spcPct val="95000"/>
              </a:lnSpc>
            </a:pPr>
            <a:r>
              <a:rPr lang="en-US" sz="2800" b="1" baseline="30000" dirty="0">
                <a:solidFill>
                  <a:srgbClr val="FFFF00"/>
                </a:solidFill>
                <a:latin typeface="Times New Roman" pitchFamily="18" charset="0"/>
                <a:cs typeface="Times New Roman" pitchFamily="18" charset="0"/>
              </a:rPr>
              <a:t>9</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I wrote to the church, but </a:t>
            </a:r>
            <a:r>
              <a:rPr lang="en-US" sz="2800" dirty="0" err="1">
                <a:latin typeface="Times New Roman" pitchFamily="18" charset="0"/>
                <a:cs typeface="Times New Roman" pitchFamily="18" charset="0"/>
              </a:rPr>
              <a:t>Diotrephes</a:t>
            </a:r>
            <a:r>
              <a:rPr lang="en-US" sz="2800" dirty="0">
                <a:latin typeface="Times New Roman" pitchFamily="18" charset="0"/>
                <a:cs typeface="Times New Roman" pitchFamily="18" charset="0"/>
              </a:rPr>
              <a:t>, who loves to have the preeminence among them, does not receive us. </a:t>
            </a:r>
            <a:r>
              <a:rPr lang="en-US" sz="2800" b="1" baseline="30000" dirty="0">
                <a:solidFill>
                  <a:srgbClr val="FFFF00"/>
                </a:solidFill>
                <a:latin typeface="Times New Roman" pitchFamily="18" charset="0"/>
                <a:cs typeface="Times New Roman" pitchFamily="18" charset="0"/>
              </a:rPr>
              <a:t>10</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Therefore, if I come, I will call to mind his deeds which he does, prating against us with malicious words. And not content with that, he himself does not receive the brethren, and forbids those who wish to, putting them out of the church</a:t>
            </a:r>
            <a:r>
              <a:rPr lang="en-US" sz="2800" dirty="0" smtClean="0">
                <a:latin typeface="Times New Roman" pitchFamily="18" charset="0"/>
                <a:cs typeface="Times New Roman" pitchFamily="18" charset="0"/>
              </a:rPr>
              <a:t>. </a:t>
            </a:r>
            <a:r>
              <a:rPr lang="en-US" sz="2800" b="1" baseline="30000" dirty="0" smtClean="0">
                <a:solidFill>
                  <a:srgbClr val="FFFF00"/>
                </a:solidFill>
                <a:latin typeface="Times New Roman" pitchFamily="18" charset="0"/>
                <a:cs typeface="Times New Roman" pitchFamily="18" charset="0"/>
              </a:rPr>
              <a:t>11</a:t>
            </a:r>
            <a:r>
              <a:rPr lang="en-US" sz="2800" b="1" baseline="30000" dirty="0">
                <a:latin typeface="Times New Roman" pitchFamily="18" charset="0"/>
                <a:cs typeface="Times New Roman" pitchFamily="18" charset="0"/>
              </a:rPr>
              <a:t> </a:t>
            </a:r>
            <a:r>
              <a:rPr lang="en-US" sz="2800" dirty="0">
                <a:solidFill>
                  <a:srgbClr val="FFFF00"/>
                </a:solidFill>
                <a:latin typeface="Times New Roman" pitchFamily="18" charset="0"/>
                <a:cs typeface="Times New Roman" pitchFamily="18" charset="0"/>
              </a:rPr>
              <a:t>Beloved, do not imitate what is evil, but what is good. He who does good is of God, </a:t>
            </a:r>
            <a:r>
              <a:rPr lang="en-US" sz="2800" dirty="0" smtClean="0">
                <a:solidFill>
                  <a:srgbClr val="FFFF00"/>
                </a:solidFill>
                <a:latin typeface="Times New Roman" pitchFamily="18" charset="0"/>
                <a:cs typeface="Times New Roman" pitchFamily="18" charset="0"/>
              </a:rPr>
              <a:t>but he </a:t>
            </a:r>
            <a:r>
              <a:rPr lang="en-US" sz="2800" dirty="0">
                <a:solidFill>
                  <a:srgbClr val="FFFF00"/>
                </a:solidFill>
                <a:latin typeface="Times New Roman" pitchFamily="18" charset="0"/>
                <a:cs typeface="Times New Roman" pitchFamily="18" charset="0"/>
              </a:rPr>
              <a:t>who does evil has not seen God</a:t>
            </a:r>
            <a:r>
              <a:rPr lang="en-US" sz="2800" dirty="0" smtClean="0">
                <a:solidFill>
                  <a:srgbClr val="FFFF00"/>
                </a:solidFill>
                <a:latin typeface="Times New Roman" pitchFamily="18" charset="0"/>
                <a:cs typeface="Times New Roman" pitchFamily="18" charset="0"/>
              </a:rPr>
              <a:t>. </a:t>
            </a:r>
            <a:r>
              <a:rPr lang="en-US" sz="2800" b="1" baseline="30000" dirty="0" smtClean="0">
                <a:solidFill>
                  <a:srgbClr val="FFFF00"/>
                </a:solidFill>
                <a:latin typeface="Times New Roman" pitchFamily="18" charset="0"/>
                <a:cs typeface="Times New Roman" pitchFamily="18" charset="0"/>
              </a:rPr>
              <a:t>12</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Demetrius has a good testimony from all, and from the truth itself. And we also bear witness, and you know that our testimony is true</a:t>
            </a:r>
            <a:r>
              <a:rPr lang="en-US" sz="2800" dirty="0" smtClean="0">
                <a:latin typeface="Times New Roman" pitchFamily="18" charset="0"/>
                <a:cs typeface="Times New Roman" pitchFamily="18" charset="0"/>
              </a:rPr>
              <a:t>. </a:t>
            </a:r>
            <a:r>
              <a:rPr lang="en-US" sz="2800" b="1" baseline="30000" dirty="0" smtClean="0">
                <a:solidFill>
                  <a:srgbClr val="FFFF00"/>
                </a:solidFill>
                <a:latin typeface="Times New Roman" pitchFamily="18" charset="0"/>
                <a:cs typeface="Times New Roman" pitchFamily="18" charset="0"/>
              </a:rPr>
              <a:t>13</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I had many things to write, but I do not wish to write to you with pen and ink; </a:t>
            </a:r>
            <a:r>
              <a:rPr lang="en-US" sz="2800" b="1" baseline="30000" dirty="0">
                <a:solidFill>
                  <a:srgbClr val="FFFF00"/>
                </a:solidFill>
                <a:latin typeface="Times New Roman" pitchFamily="18" charset="0"/>
                <a:cs typeface="Times New Roman" pitchFamily="18" charset="0"/>
              </a:rPr>
              <a:t>14</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but I hope to see you shortly, and we shall speak face to face</a:t>
            </a:r>
            <a:r>
              <a:rPr lang="en-US" sz="2800" dirty="0" smtClean="0">
                <a:latin typeface="Times New Roman" pitchFamily="18" charset="0"/>
                <a:cs typeface="Times New Roman" pitchFamily="18" charset="0"/>
              </a:rPr>
              <a:t>. Peace </a:t>
            </a:r>
            <a:r>
              <a:rPr lang="en-US" sz="2800" dirty="0">
                <a:latin typeface="Times New Roman" pitchFamily="18" charset="0"/>
                <a:cs typeface="Times New Roman" pitchFamily="18" charset="0"/>
              </a:rPr>
              <a:t>to you. Our friends greet you. Greet the friends by name</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467628212"/>
      </p:ext>
    </p:extLst>
  </p:cSld>
  <p:clrMapOvr>
    <a:masterClrMapping/>
  </p:clrMapOvr>
  <p:transition>
    <p:strips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ext Box 2"/>
          <p:cNvSpPr txBox="1">
            <a:spLocks noChangeArrowheads="1"/>
          </p:cNvSpPr>
          <p:nvPr/>
        </p:nvSpPr>
        <p:spPr bwMode="auto">
          <a:xfrm>
            <a:off x="152400" y="76200"/>
            <a:ext cx="8991600" cy="6808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0"/>
              </a:spcBef>
            </a:pPr>
            <a:r>
              <a:rPr lang="en-US" sz="4000" b="1" dirty="0">
                <a:solidFill>
                  <a:srgbClr val="FFFF00"/>
                </a:solidFill>
              </a:rPr>
              <a:t>3 John </a:t>
            </a:r>
            <a:r>
              <a:rPr lang="en-US" sz="4000" b="1" dirty="0" smtClean="0">
                <a:solidFill>
                  <a:srgbClr val="FFFF00"/>
                </a:solidFill>
              </a:rPr>
              <a:t>9-14</a:t>
            </a:r>
          </a:p>
          <a:p>
            <a:pPr algn="ctr">
              <a:spcBef>
                <a:spcPts val="0"/>
              </a:spcBef>
            </a:pPr>
            <a:endParaRPr lang="en-US" dirty="0" smtClean="0">
              <a:solidFill>
                <a:srgbClr val="FFFF00"/>
              </a:solidFill>
            </a:endParaRPr>
          </a:p>
          <a:p>
            <a:pPr>
              <a:lnSpc>
                <a:spcPct val="95000"/>
              </a:lnSpc>
            </a:pPr>
            <a:r>
              <a:rPr lang="en-US" sz="2800" b="1" baseline="30000" dirty="0">
                <a:solidFill>
                  <a:srgbClr val="FFFF00"/>
                </a:solidFill>
                <a:latin typeface="Times New Roman" pitchFamily="18" charset="0"/>
                <a:cs typeface="Times New Roman" pitchFamily="18" charset="0"/>
              </a:rPr>
              <a:t>9</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I wrote to the church, but </a:t>
            </a:r>
            <a:r>
              <a:rPr lang="en-US" sz="2800" dirty="0" err="1">
                <a:latin typeface="Times New Roman" pitchFamily="18" charset="0"/>
                <a:cs typeface="Times New Roman" pitchFamily="18" charset="0"/>
              </a:rPr>
              <a:t>Diotrephes</a:t>
            </a:r>
            <a:r>
              <a:rPr lang="en-US" sz="2800" dirty="0">
                <a:latin typeface="Times New Roman" pitchFamily="18" charset="0"/>
                <a:cs typeface="Times New Roman" pitchFamily="18" charset="0"/>
              </a:rPr>
              <a:t>, who loves to have the preeminence among them, does not receive us. </a:t>
            </a:r>
            <a:r>
              <a:rPr lang="en-US" sz="2800" b="1" baseline="30000" dirty="0">
                <a:solidFill>
                  <a:srgbClr val="FFFF00"/>
                </a:solidFill>
                <a:latin typeface="Times New Roman" pitchFamily="18" charset="0"/>
                <a:cs typeface="Times New Roman" pitchFamily="18" charset="0"/>
              </a:rPr>
              <a:t>10</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Therefore, if I come, I will call to mind his deeds which he does, prating against us with malicious words. And not content with that, he himself does not receive the brethren, and forbids those who wish to, putting them out of the church</a:t>
            </a:r>
            <a:r>
              <a:rPr lang="en-US" sz="2800" dirty="0" smtClean="0">
                <a:latin typeface="Times New Roman" pitchFamily="18" charset="0"/>
                <a:cs typeface="Times New Roman" pitchFamily="18" charset="0"/>
              </a:rPr>
              <a:t>. </a:t>
            </a:r>
            <a:r>
              <a:rPr lang="en-US" sz="2800" b="1" baseline="30000" dirty="0" smtClean="0">
                <a:solidFill>
                  <a:srgbClr val="FFFF00"/>
                </a:solidFill>
                <a:latin typeface="Times New Roman" pitchFamily="18" charset="0"/>
                <a:cs typeface="Times New Roman" pitchFamily="18" charset="0"/>
              </a:rPr>
              <a:t>11</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Beloved, do not imitate what is evil, but what is good. He who does good is of God, </a:t>
            </a:r>
            <a:r>
              <a:rPr lang="en-US" sz="2800" dirty="0" smtClean="0">
                <a:latin typeface="Times New Roman" pitchFamily="18" charset="0"/>
                <a:cs typeface="Times New Roman" pitchFamily="18" charset="0"/>
              </a:rPr>
              <a:t>but he </a:t>
            </a:r>
            <a:r>
              <a:rPr lang="en-US" sz="2800" dirty="0">
                <a:latin typeface="Times New Roman" pitchFamily="18" charset="0"/>
                <a:cs typeface="Times New Roman" pitchFamily="18" charset="0"/>
              </a:rPr>
              <a:t>who does evil has not seen God</a:t>
            </a:r>
            <a:r>
              <a:rPr lang="en-US" sz="2800" dirty="0" smtClean="0">
                <a:latin typeface="Times New Roman" pitchFamily="18" charset="0"/>
                <a:cs typeface="Times New Roman" pitchFamily="18" charset="0"/>
              </a:rPr>
              <a:t>. </a:t>
            </a:r>
            <a:r>
              <a:rPr lang="en-US" sz="2800" b="1" baseline="30000" dirty="0" smtClean="0">
                <a:solidFill>
                  <a:srgbClr val="FFFF00"/>
                </a:solidFill>
                <a:latin typeface="Times New Roman" pitchFamily="18" charset="0"/>
                <a:cs typeface="Times New Roman" pitchFamily="18" charset="0"/>
              </a:rPr>
              <a:t>12</a:t>
            </a:r>
            <a:r>
              <a:rPr lang="en-US" sz="2800" b="1" baseline="30000" dirty="0">
                <a:latin typeface="Times New Roman" pitchFamily="18" charset="0"/>
                <a:cs typeface="Times New Roman" pitchFamily="18" charset="0"/>
              </a:rPr>
              <a:t> </a:t>
            </a:r>
            <a:r>
              <a:rPr lang="en-US" sz="2800" dirty="0">
                <a:solidFill>
                  <a:srgbClr val="FFFF00"/>
                </a:solidFill>
                <a:latin typeface="Times New Roman" pitchFamily="18" charset="0"/>
                <a:cs typeface="Times New Roman" pitchFamily="18" charset="0"/>
              </a:rPr>
              <a:t>Demetrius has a good testimony from all, and from the truth itself. And we also bear witness, and you know that our testimony is true</a:t>
            </a:r>
            <a:r>
              <a:rPr lang="en-US" sz="2800" dirty="0" smtClean="0">
                <a:solidFill>
                  <a:srgbClr val="FFFF00"/>
                </a:solidFill>
                <a:latin typeface="Times New Roman" pitchFamily="18" charset="0"/>
                <a:cs typeface="Times New Roman" pitchFamily="18" charset="0"/>
              </a:rPr>
              <a:t>. </a:t>
            </a:r>
            <a:r>
              <a:rPr lang="en-US" sz="2800" b="1" baseline="30000" dirty="0" smtClean="0">
                <a:solidFill>
                  <a:srgbClr val="FFFF00"/>
                </a:solidFill>
                <a:latin typeface="Times New Roman" pitchFamily="18" charset="0"/>
                <a:cs typeface="Times New Roman" pitchFamily="18" charset="0"/>
              </a:rPr>
              <a:t>13</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I had many things to write, but I do not wish to write to you with pen and ink; </a:t>
            </a:r>
            <a:r>
              <a:rPr lang="en-US" sz="2800" b="1" baseline="30000" dirty="0">
                <a:solidFill>
                  <a:srgbClr val="FFFF00"/>
                </a:solidFill>
                <a:latin typeface="Times New Roman" pitchFamily="18" charset="0"/>
                <a:cs typeface="Times New Roman" pitchFamily="18" charset="0"/>
              </a:rPr>
              <a:t>14</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but I hope to see you shortly, and we shall speak face to face</a:t>
            </a:r>
            <a:r>
              <a:rPr lang="en-US" sz="2800" dirty="0" smtClean="0">
                <a:latin typeface="Times New Roman" pitchFamily="18" charset="0"/>
                <a:cs typeface="Times New Roman" pitchFamily="18" charset="0"/>
              </a:rPr>
              <a:t>. Peace </a:t>
            </a:r>
            <a:r>
              <a:rPr lang="en-US" sz="2800" dirty="0">
                <a:latin typeface="Times New Roman" pitchFamily="18" charset="0"/>
                <a:cs typeface="Times New Roman" pitchFamily="18" charset="0"/>
              </a:rPr>
              <a:t>to you. Our friends greet you. Greet the friends by name</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467628212"/>
      </p:ext>
    </p:extLst>
  </p:cSld>
  <p:clrMapOvr>
    <a:masterClrMapping/>
  </p:clrMapOvr>
  <p:transition>
    <p:strips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0" y="277813"/>
            <a:ext cx="9144000" cy="1139825"/>
          </a:xfrm>
          <a:effectLst>
            <a:outerShdw dist="71842" dir="2700000" algn="ctr" rotWithShape="0">
              <a:schemeClr val="bg2"/>
            </a:outerShdw>
          </a:effectLst>
        </p:spPr>
        <p:txBody>
          <a:bodyPr/>
          <a:lstStyle/>
          <a:p>
            <a:r>
              <a:rPr lang="en-US" b="1" dirty="0">
                <a:solidFill>
                  <a:srgbClr val="FFFF00"/>
                </a:solidFill>
                <a:effectLst/>
              </a:rPr>
              <a:t>Examples Show Difference Between Walking in Truth &amp; Evil</a:t>
            </a:r>
          </a:p>
        </p:txBody>
      </p:sp>
      <p:sp>
        <p:nvSpPr>
          <p:cNvPr id="135171" name="Rectangle 3"/>
          <p:cNvSpPr>
            <a:spLocks noGrp="1" noChangeArrowheads="1"/>
          </p:cNvSpPr>
          <p:nvPr>
            <p:ph type="body" sz="half" idx="1"/>
          </p:nvPr>
        </p:nvSpPr>
        <p:spPr>
          <a:xfrm>
            <a:off x="0" y="1600200"/>
            <a:ext cx="4495800" cy="5257800"/>
          </a:xfrm>
        </p:spPr>
        <p:txBody>
          <a:bodyPr/>
          <a:lstStyle/>
          <a:p>
            <a:pPr>
              <a:buClr>
                <a:srgbClr val="FFFF00"/>
              </a:buClr>
              <a:buSzPct val="100000"/>
              <a:buFont typeface="Arial" pitchFamily="34" charset="0"/>
              <a:buChar char="•"/>
            </a:pPr>
            <a:r>
              <a:rPr lang="en-US" sz="3200" b="1" dirty="0">
                <a:effectLst/>
              </a:rPr>
              <a:t>Gaius &amp; Demetrius</a:t>
            </a:r>
          </a:p>
          <a:p>
            <a:pPr>
              <a:buClr>
                <a:srgbClr val="FFFF00"/>
              </a:buClr>
              <a:buSzPct val="100000"/>
              <a:buFont typeface="Arial" pitchFamily="34" charset="0"/>
              <a:buChar char="•"/>
            </a:pPr>
            <a:r>
              <a:rPr lang="en-US" sz="3200" dirty="0">
                <a:effectLst/>
              </a:rPr>
              <a:t>Had &amp; held to truth</a:t>
            </a:r>
          </a:p>
          <a:p>
            <a:pPr>
              <a:buClr>
                <a:srgbClr val="FFFF00"/>
              </a:buClr>
              <a:buSzPct val="100000"/>
              <a:buFont typeface="Arial" pitchFamily="34" charset="0"/>
              <a:buChar char="•"/>
            </a:pPr>
            <a:r>
              <a:rPr lang="en-US" sz="3200" dirty="0">
                <a:effectLst/>
              </a:rPr>
              <a:t>Accepted brethren in truth</a:t>
            </a:r>
          </a:p>
          <a:p>
            <a:pPr>
              <a:buClr>
                <a:srgbClr val="FFFF00"/>
              </a:buClr>
              <a:buSzPct val="100000"/>
              <a:buFont typeface="Arial" pitchFamily="34" charset="0"/>
              <a:buChar char="•"/>
            </a:pPr>
            <a:r>
              <a:rPr lang="en-US" sz="3200" dirty="0">
                <a:effectLst/>
              </a:rPr>
              <a:t>Did a faithful work towards all</a:t>
            </a:r>
          </a:p>
          <a:p>
            <a:pPr>
              <a:buClr>
                <a:srgbClr val="FFFF00"/>
              </a:buClr>
              <a:buSzPct val="100000"/>
              <a:buFont typeface="Arial" pitchFamily="34" charset="0"/>
              <a:buChar char="•"/>
            </a:pPr>
            <a:r>
              <a:rPr lang="en-US" sz="3200" dirty="0">
                <a:effectLst/>
              </a:rPr>
              <a:t>Aided &amp; assisted those acting in the Name</a:t>
            </a:r>
          </a:p>
          <a:p>
            <a:pPr>
              <a:buClr>
                <a:srgbClr val="FFFF00"/>
              </a:buClr>
              <a:buSzPct val="100000"/>
              <a:buFont typeface="Arial" pitchFamily="34" charset="0"/>
              <a:buChar char="•"/>
            </a:pPr>
            <a:r>
              <a:rPr lang="en-US" sz="3200" b="1" dirty="0">
                <a:effectLst/>
              </a:rPr>
              <a:t>GOOD</a:t>
            </a:r>
          </a:p>
        </p:txBody>
      </p:sp>
      <p:sp>
        <p:nvSpPr>
          <p:cNvPr id="135172" name="Rectangle 4"/>
          <p:cNvSpPr>
            <a:spLocks noGrp="1" noChangeArrowheads="1"/>
          </p:cNvSpPr>
          <p:nvPr>
            <p:ph type="body" sz="half" idx="2"/>
          </p:nvPr>
        </p:nvSpPr>
        <p:spPr>
          <a:xfrm>
            <a:off x="4648200" y="1600200"/>
            <a:ext cx="4495800" cy="5257800"/>
          </a:xfrm>
        </p:spPr>
        <p:txBody>
          <a:bodyPr/>
          <a:lstStyle/>
          <a:p>
            <a:pPr>
              <a:buClr>
                <a:schemeClr val="tx1"/>
              </a:buClr>
              <a:buFont typeface="Wingdings" pitchFamily="2" charset="2"/>
              <a:buChar char="§"/>
            </a:pPr>
            <a:r>
              <a:rPr lang="en-US" sz="3200" b="1" dirty="0" err="1">
                <a:solidFill>
                  <a:srgbClr val="FFD41D"/>
                </a:solidFill>
                <a:effectLst/>
              </a:rPr>
              <a:t>Diotrephes</a:t>
            </a:r>
            <a:endParaRPr lang="en-US" sz="3200" b="1" dirty="0">
              <a:solidFill>
                <a:srgbClr val="FFD41D"/>
              </a:solidFill>
              <a:effectLst/>
            </a:endParaRPr>
          </a:p>
          <a:p>
            <a:pPr>
              <a:buClr>
                <a:schemeClr val="tx1"/>
              </a:buClr>
              <a:buFont typeface="Wingdings" pitchFamily="2" charset="2"/>
              <a:buChar char="§"/>
            </a:pPr>
            <a:r>
              <a:rPr lang="en-US" sz="3200" dirty="0">
                <a:solidFill>
                  <a:srgbClr val="FFD41D"/>
                </a:solidFill>
                <a:effectLst/>
              </a:rPr>
              <a:t>Rejected truth</a:t>
            </a:r>
          </a:p>
          <a:p>
            <a:pPr>
              <a:buClr>
                <a:schemeClr val="tx1"/>
              </a:buClr>
              <a:buFont typeface="Wingdings" pitchFamily="2" charset="2"/>
              <a:buChar char="§"/>
            </a:pPr>
            <a:r>
              <a:rPr lang="en-US" sz="3200" dirty="0">
                <a:solidFill>
                  <a:srgbClr val="FFD41D"/>
                </a:solidFill>
                <a:effectLst/>
              </a:rPr>
              <a:t>Refused those who came with the truth</a:t>
            </a:r>
          </a:p>
          <a:p>
            <a:pPr>
              <a:buClr>
                <a:schemeClr val="tx1"/>
              </a:buClr>
              <a:buFont typeface="Wingdings" pitchFamily="2" charset="2"/>
              <a:buChar char="§"/>
            </a:pPr>
            <a:r>
              <a:rPr lang="en-US" sz="3200" dirty="0">
                <a:solidFill>
                  <a:srgbClr val="FFD41D"/>
                </a:solidFill>
                <a:effectLst/>
              </a:rPr>
              <a:t>Conspired with wicked words against disciples</a:t>
            </a:r>
          </a:p>
          <a:p>
            <a:pPr>
              <a:buClr>
                <a:schemeClr val="tx1"/>
              </a:buClr>
              <a:buFont typeface="Wingdings" pitchFamily="2" charset="2"/>
              <a:buChar char="§"/>
            </a:pPr>
            <a:r>
              <a:rPr lang="en-US" sz="3200" dirty="0">
                <a:solidFill>
                  <a:srgbClr val="FFD41D"/>
                </a:solidFill>
                <a:effectLst/>
              </a:rPr>
              <a:t>Cast teachers of truth out of the church</a:t>
            </a:r>
          </a:p>
          <a:p>
            <a:pPr>
              <a:buClr>
                <a:schemeClr val="tx1"/>
              </a:buClr>
              <a:buFont typeface="Wingdings" pitchFamily="2" charset="2"/>
              <a:buChar char="§"/>
            </a:pPr>
            <a:r>
              <a:rPr lang="en-US" sz="3200" b="1" dirty="0">
                <a:solidFill>
                  <a:srgbClr val="FFD41D"/>
                </a:solidFill>
                <a:effectLst/>
              </a:rPr>
              <a:t>EVIL</a:t>
            </a:r>
            <a:endParaRPr lang="en-US" sz="3200" dirty="0">
              <a:solidFill>
                <a:srgbClr val="FFD41D"/>
              </a:solidFill>
              <a:effectLst/>
            </a:endParaRPr>
          </a:p>
        </p:txBody>
      </p:sp>
    </p:spTree>
    <p:extLst>
      <p:ext uri="{BB962C8B-B14F-4D97-AF65-F5344CB8AC3E}">
        <p14:creationId xmlns:p14="http://schemas.microsoft.com/office/powerpoint/2010/main" val="2570231902"/>
      </p:ext>
    </p:extLst>
  </p:cSld>
  <p:clrMapOvr>
    <a:masterClrMapping/>
  </p:clrMapOvr>
  <p:transition>
    <p:strips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 calcmode="lin" valueType="num">
                                      <p:cBhvr additive="base">
                                        <p:cTn id="7" dur="500" fill="hold"/>
                                        <p:tgtEl>
                                          <p:spTgt spid="135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5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135171">
                                            <p:txEl>
                                              <p:pRg st="1" end="1"/>
                                            </p:txEl>
                                          </p:spTgt>
                                        </p:tgtEl>
                                        <p:attrNameLst>
                                          <p:attrName>style.visibility</p:attrName>
                                        </p:attrNameLst>
                                      </p:cBhvr>
                                      <p:to>
                                        <p:strVal val="visible"/>
                                      </p:to>
                                    </p:set>
                                    <p:anim calcmode="lin" valueType="num">
                                      <p:cBhvr additive="base">
                                        <p:cTn id="13" dur="500" fill="hold"/>
                                        <p:tgtEl>
                                          <p:spTgt spid="1351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5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135171">
                                            <p:txEl>
                                              <p:pRg st="2" end="2"/>
                                            </p:txEl>
                                          </p:spTgt>
                                        </p:tgtEl>
                                        <p:attrNameLst>
                                          <p:attrName>style.visibility</p:attrName>
                                        </p:attrNameLst>
                                      </p:cBhvr>
                                      <p:to>
                                        <p:strVal val="visible"/>
                                      </p:to>
                                    </p:set>
                                    <p:anim calcmode="lin" valueType="num">
                                      <p:cBhvr additive="base">
                                        <p:cTn id="19" dur="500" fill="hold"/>
                                        <p:tgtEl>
                                          <p:spTgt spid="1351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5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135171">
                                            <p:txEl>
                                              <p:pRg st="3" end="3"/>
                                            </p:txEl>
                                          </p:spTgt>
                                        </p:tgtEl>
                                        <p:attrNameLst>
                                          <p:attrName>style.visibility</p:attrName>
                                        </p:attrNameLst>
                                      </p:cBhvr>
                                      <p:to>
                                        <p:strVal val="visible"/>
                                      </p:to>
                                    </p:set>
                                    <p:anim calcmode="lin" valueType="num">
                                      <p:cBhvr additive="base">
                                        <p:cTn id="25" dur="500" fill="hold"/>
                                        <p:tgtEl>
                                          <p:spTgt spid="1351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5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135171">
                                            <p:txEl>
                                              <p:pRg st="4" end="4"/>
                                            </p:txEl>
                                          </p:spTgt>
                                        </p:tgtEl>
                                        <p:attrNameLst>
                                          <p:attrName>style.visibility</p:attrName>
                                        </p:attrNameLst>
                                      </p:cBhvr>
                                      <p:to>
                                        <p:strVal val="visible"/>
                                      </p:to>
                                    </p:set>
                                    <p:anim calcmode="lin" valueType="num">
                                      <p:cBhvr additive="base">
                                        <p:cTn id="31" dur="500" fill="hold"/>
                                        <p:tgtEl>
                                          <p:spTgt spid="13517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51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135171">
                                            <p:txEl>
                                              <p:pRg st="5" end="5"/>
                                            </p:txEl>
                                          </p:spTgt>
                                        </p:tgtEl>
                                        <p:attrNameLst>
                                          <p:attrName>style.visibility</p:attrName>
                                        </p:attrNameLst>
                                      </p:cBhvr>
                                      <p:to>
                                        <p:strVal val="visible"/>
                                      </p:to>
                                    </p:set>
                                    <p:anim calcmode="lin" valueType="num">
                                      <p:cBhvr additive="base">
                                        <p:cTn id="37" dur="500" fill="hold"/>
                                        <p:tgtEl>
                                          <p:spTgt spid="13517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351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135172">
                                            <p:txEl>
                                              <p:pRg st="0" end="0"/>
                                            </p:txEl>
                                          </p:spTgt>
                                        </p:tgtEl>
                                        <p:attrNameLst>
                                          <p:attrName>style.visibility</p:attrName>
                                        </p:attrNameLst>
                                      </p:cBhvr>
                                      <p:to>
                                        <p:strVal val="visible"/>
                                      </p:to>
                                    </p:set>
                                    <p:anim calcmode="lin" valueType="num">
                                      <p:cBhvr additive="base">
                                        <p:cTn id="43" dur="500" fill="hold"/>
                                        <p:tgtEl>
                                          <p:spTgt spid="135172">
                                            <p:txEl>
                                              <p:pRg st="0" end="0"/>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3517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135172">
                                            <p:txEl>
                                              <p:pRg st="1" end="1"/>
                                            </p:txEl>
                                          </p:spTgt>
                                        </p:tgtEl>
                                        <p:attrNameLst>
                                          <p:attrName>style.visibility</p:attrName>
                                        </p:attrNameLst>
                                      </p:cBhvr>
                                      <p:to>
                                        <p:strVal val="visible"/>
                                      </p:to>
                                    </p:set>
                                    <p:anim calcmode="lin" valueType="num">
                                      <p:cBhvr additive="base">
                                        <p:cTn id="49" dur="500" fill="hold"/>
                                        <p:tgtEl>
                                          <p:spTgt spid="135172">
                                            <p:txEl>
                                              <p:pRg st="1" end="1"/>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3517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135172">
                                            <p:txEl>
                                              <p:pRg st="2" end="2"/>
                                            </p:txEl>
                                          </p:spTgt>
                                        </p:tgtEl>
                                        <p:attrNameLst>
                                          <p:attrName>style.visibility</p:attrName>
                                        </p:attrNameLst>
                                      </p:cBhvr>
                                      <p:to>
                                        <p:strVal val="visible"/>
                                      </p:to>
                                    </p:set>
                                    <p:anim calcmode="lin" valueType="num">
                                      <p:cBhvr additive="base">
                                        <p:cTn id="55" dur="500" fill="hold"/>
                                        <p:tgtEl>
                                          <p:spTgt spid="135172">
                                            <p:txEl>
                                              <p:pRg st="2" end="2"/>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13517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6" fill="hold" grpId="0" nodeType="clickEffect">
                                  <p:stCondLst>
                                    <p:cond delay="0"/>
                                  </p:stCondLst>
                                  <p:childTnLst>
                                    <p:set>
                                      <p:cBhvr>
                                        <p:cTn id="60" dur="1" fill="hold">
                                          <p:stCondLst>
                                            <p:cond delay="0"/>
                                          </p:stCondLst>
                                        </p:cTn>
                                        <p:tgtEl>
                                          <p:spTgt spid="135172">
                                            <p:txEl>
                                              <p:pRg st="3" end="3"/>
                                            </p:txEl>
                                          </p:spTgt>
                                        </p:tgtEl>
                                        <p:attrNameLst>
                                          <p:attrName>style.visibility</p:attrName>
                                        </p:attrNameLst>
                                      </p:cBhvr>
                                      <p:to>
                                        <p:strVal val="visible"/>
                                      </p:to>
                                    </p:set>
                                    <p:anim calcmode="lin" valueType="num">
                                      <p:cBhvr additive="base">
                                        <p:cTn id="61" dur="500" fill="hold"/>
                                        <p:tgtEl>
                                          <p:spTgt spid="135172">
                                            <p:txEl>
                                              <p:pRg st="3" end="3"/>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13517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6" fill="hold" grpId="0" nodeType="clickEffect">
                                  <p:stCondLst>
                                    <p:cond delay="0"/>
                                  </p:stCondLst>
                                  <p:childTnLst>
                                    <p:set>
                                      <p:cBhvr>
                                        <p:cTn id="66" dur="1" fill="hold">
                                          <p:stCondLst>
                                            <p:cond delay="0"/>
                                          </p:stCondLst>
                                        </p:cTn>
                                        <p:tgtEl>
                                          <p:spTgt spid="135172">
                                            <p:txEl>
                                              <p:pRg st="4" end="4"/>
                                            </p:txEl>
                                          </p:spTgt>
                                        </p:tgtEl>
                                        <p:attrNameLst>
                                          <p:attrName>style.visibility</p:attrName>
                                        </p:attrNameLst>
                                      </p:cBhvr>
                                      <p:to>
                                        <p:strVal val="visible"/>
                                      </p:to>
                                    </p:set>
                                    <p:anim calcmode="lin" valueType="num">
                                      <p:cBhvr additive="base">
                                        <p:cTn id="67" dur="500" fill="hold"/>
                                        <p:tgtEl>
                                          <p:spTgt spid="135172">
                                            <p:txEl>
                                              <p:pRg st="4" end="4"/>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13517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6" fill="hold" grpId="0" nodeType="clickEffect">
                                  <p:stCondLst>
                                    <p:cond delay="0"/>
                                  </p:stCondLst>
                                  <p:childTnLst>
                                    <p:set>
                                      <p:cBhvr>
                                        <p:cTn id="72" dur="1" fill="hold">
                                          <p:stCondLst>
                                            <p:cond delay="0"/>
                                          </p:stCondLst>
                                        </p:cTn>
                                        <p:tgtEl>
                                          <p:spTgt spid="135172">
                                            <p:txEl>
                                              <p:pRg st="5" end="5"/>
                                            </p:txEl>
                                          </p:spTgt>
                                        </p:tgtEl>
                                        <p:attrNameLst>
                                          <p:attrName>style.visibility</p:attrName>
                                        </p:attrNameLst>
                                      </p:cBhvr>
                                      <p:to>
                                        <p:strVal val="visible"/>
                                      </p:to>
                                    </p:set>
                                    <p:anim calcmode="lin" valueType="num">
                                      <p:cBhvr additive="base">
                                        <p:cTn id="73" dur="500" fill="hold"/>
                                        <p:tgtEl>
                                          <p:spTgt spid="135172">
                                            <p:txEl>
                                              <p:pRg st="5" end="5"/>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13517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autoUpdateAnimBg="0"/>
      <p:bldP spid="135172"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ext Box 2"/>
          <p:cNvSpPr txBox="1">
            <a:spLocks noChangeArrowheads="1"/>
          </p:cNvSpPr>
          <p:nvPr/>
        </p:nvSpPr>
        <p:spPr bwMode="auto">
          <a:xfrm>
            <a:off x="152400" y="76200"/>
            <a:ext cx="8839200" cy="6715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0"/>
              </a:spcBef>
            </a:pPr>
            <a:r>
              <a:rPr lang="en-US" sz="4000" b="1" dirty="0">
                <a:solidFill>
                  <a:srgbClr val="FFFF00"/>
                </a:solidFill>
              </a:rPr>
              <a:t>3 John </a:t>
            </a:r>
            <a:r>
              <a:rPr lang="en-US" sz="4000" b="1" dirty="0" smtClean="0">
                <a:solidFill>
                  <a:srgbClr val="FFFF00"/>
                </a:solidFill>
              </a:rPr>
              <a:t>9-14</a:t>
            </a:r>
          </a:p>
          <a:p>
            <a:pPr algn="ctr">
              <a:spcBef>
                <a:spcPts val="0"/>
              </a:spcBef>
            </a:pPr>
            <a:endParaRPr lang="en-US" dirty="0" smtClean="0">
              <a:solidFill>
                <a:srgbClr val="FFFF00"/>
              </a:solidFill>
            </a:endParaRPr>
          </a:p>
          <a:p>
            <a:pPr>
              <a:lnSpc>
                <a:spcPct val="95000"/>
              </a:lnSpc>
            </a:pPr>
            <a:r>
              <a:rPr lang="en-US" sz="2750" b="1" baseline="30000" dirty="0">
                <a:solidFill>
                  <a:srgbClr val="FFFF00"/>
                </a:solidFill>
                <a:latin typeface="Times New Roman" pitchFamily="18" charset="0"/>
                <a:cs typeface="Times New Roman" pitchFamily="18" charset="0"/>
              </a:rPr>
              <a:t>9</a:t>
            </a:r>
            <a:r>
              <a:rPr lang="en-US" sz="2750" b="1" baseline="30000" dirty="0">
                <a:latin typeface="Times New Roman" pitchFamily="18" charset="0"/>
                <a:cs typeface="Times New Roman" pitchFamily="18" charset="0"/>
              </a:rPr>
              <a:t> </a:t>
            </a:r>
            <a:r>
              <a:rPr lang="en-US" sz="2750" dirty="0">
                <a:latin typeface="Times New Roman" pitchFamily="18" charset="0"/>
                <a:cs typeface="Times New Roman" pitchFamily="18" charset="0"/>
              </a:rPr>
              <a:t>I wrote to the church, but </a:t>
            </a:r>
            <a:r>
              <a:rPr lang="en-US" sz="2750" dirty="0" err="1">
                <a:latin typeface="Times New Roman" pitchFamily="18" charset="0"/>
                <a:cs typeface="Times New Roman" pitchFamily="18" charset="0"/>
              </a:rPr>
              <a:t>Diotrephes</a:t>
            </a:r>
            <a:r>
              <a:rPr lang="en-US" sz="2750" dirty="0">
                <a:latin typeface="Times New Roman" pitchFamily="18" charset="0"/>
                <a:cs typeface="Times New Roman" pitchFamily="18" charset="0"/>
              </a:rPr>
              <a:t>, who loves to have the preeminence among them, does not receive us. </a:t>
            </a:r>
            <a:r>
              <a:rPr lang="en-US" sz="2750" b="1" baseline="30000" dirty="0">
                <a:solidFill>
                  <a:srgbClr val="FFFF00"/>
                </a:solidFill>
                <a:latin typeface="Times New Roman" pitchFamily="18" charset="0"/>
                <a:cs typeface="Times New Roman" pitchFamily="18" charset="0"/>
              </a:rPr>
              <a:t>10</a:t>
            </a:r>
            <a:r>
              <a:rPr lang="en-US" sz="2750" b="1" baseline="30000" dirty="0">
                <a:latin typeface="Times New Roman" pitchFamily="18" charset="0"/>
                <a:cs typeface="Times New Roman" pitchFamily="18" charset="0"/>
              </a:rPr>
              <a:t> </a:t>
            </a:r>
            <a:r>
              <a:rPr lang="en-US" sz="2750" dirty="0">
                <a:latin typeface="Times New Roman" pitchFamily="18" charset="0"/>
                <a:cs typeface="Times New Roman" pitchFamily="18" charset="0"/>
              </a:rPr>
              <a:t>Therefore, if I come, I will call to mind his deeds which he does, prating against us with malicious words. And not content with that, he himself does not receive the brethren, and forbids those who wish to, putting them out of the church</a:t>
            </a:r>
            <a:r>
              <a:rPr lang="en-US" sz="2750" dirty="0" smtClean="0">
                <a:latin typeface="Times New Roman" pitchFamily="18" charset="0"/>
                <a:cs typeface="Times New Roman" pitchFamily="18" charset="0"/>
              </a:rPr>
              <a:t>. </a:t>
            </a:r>
            <a:r>
              <a:rPr lang="en-US" sz="2750" b="1" baseline="30000" dirty="0" smtClean="0">
                <a:solidFill>
                  <a:srgbClr val="FFFF00"/>
                </a:solidFill>
                <a:latin typeface="Times New Roman" pitchFamily="18" charset="0"/>
                <a:cs typeface="Times New Roman" pitchFamily="18" charset="0"/>
              </a:rPr>
              <a:t>11</a:t>
            </a:r>
            <a:r>
              <a:rPr lang="en-US" sz="2750" b="1" baseline="30000" dirty="0">
                <a:latin typeface="Times New Roman" pitchFamily="18" charset="0"/>
                <a:cs typeface="Times New Roman" pitchFamily="18" charset="0"/>
              </a:rPr>
              <a:t> </a:t>
            </a:r>
            <a:r>
              <a:rPr lang="en-US" sz="2750" dirty="0">
                <a:latin typeface="Times New Roman" pitchFamily="18" charset="0"/>
                <a:cs typeface="Times New Roman" pitchFamily="18" charset="0"/>
              </a:rPr>
              <a:t>Beloved, do not imitate what is evil, but what is good. He who does good is of God,</a:t>
            </a:r>
            <a:r>
              <a:rPr lang="en-US" sz="1600" dirty="0">
                <a:latin typeface="Times New Roman" pitchFamily="18" charset="0"/>
                <a:cs typeface="Times New Roman" pitchFamily="18" charset="0"/>
              </a:rPr>
              <a:t> </a:t>
            </a:r>
            <a:r>
              <a:rPr lang="en-US" sz="2750" dirty="0" smtClean="0">
                <a:latin typeface="Times New Roman" pitchFamily="18" charset="0"/>
                <a:cs typeface="Times New Roman" pitchFamily="18" charset="0"/>
              </a:rPr>
              <a:t>but he </a:t>
            </a:r>
            <a:r>
              <a:rPr lang="en-US" sz="2750" dirty="0">
                <a:latin typeface="Times New Roman" pitchFamily="18" charset="0"/>
                <a:cs typeface="Times New Roman" pitchFamily="18" charset="0"/>
              </a:rPr>
              <a:t>who does evil has not seen God</a:t>
            </a:r>
            <a:r>
              <a:rPr lang="en-US" sz="275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en-US" sz="2750" b="1" baseline="30000" dirty="0" smtClean="0">
                <a:solidFill>
                  <a:srgbClr val="FFFF00"/>
                </a:solidFill>
                <a:latin typeface="Times New Roman" pitchFamily="18" charset="0"/>
                <a:cs typeface="Times New Roman" pitchFamily="18" charset="0"/>
              </a:rPr>
              <a:t>12</a:t>
            </a:r>
            <a:r>
              <a:rPr lang="en-US" sz="2750" dirty="0" smtClean="0">
                <a:latin typeface="Times New Roman" pitchFamily="18" charset="0"/>
                <a:cs typeface="Times New Roman" pitchFamily="18" charset="0"/>
              </a:rPr>
              <a:t>Demetrius has </a:t>
            </a:r>
            <a:r>
              <a:rPr lang="en-US" sz="2750" dirty="0">
                <a:latin typeface="Times New Roman" pitchFamily="18" charset="0"/>
                <a:cs typeface="Times New Roman" pitchFamily="18" charset="0"/>
              </a:rPr>
              <a:t>a good testimony from all, and from the truth itself. And we</a:t>
            </a:r>
            <a:r>
              <a:rPr lang="en-US" sz="2000" dirty="0">
                <a:latin typeface="Times New Roman" pitchFamily="18" charset="0"/>
                <a:cs typeface="Times New Roman" pitchFamily="18" charset="0"/>
              </a:rPr>
              <a:t> </a:t>
            </a:r>
            <a:r>
              <a:rPr lang="en-US" sz="2750" dirty="0">
                <a:latin typeface="Times New Roman" pitchFamily="18" charset="0"/>
                <a:cs typeface="Times New Roman" pitchFamily="18" charset="0"/>
              </a:rPr>
              <a:t>also</a:t>
            </a:r>
            <a:r>
              <a:rPr lang="en-US" sz="2000" dirty="0">
                <a:latin typeface="Times New Roman" pitchFamily="18" charset="0"/>
                <a:cs typeface="Times New Roman" pitchFamily="18" charset="0"/>
              </a:rPr>
              <a:t> </a:t>
            </a:r>
            <a:r>
              <a:rPr lang="en-US" sz="2750" dirty="0">
                <a:latin typeface="Times New Roman" pitchFamily="18" charset="0"/>
                <a:cs typeface="Times New Roman" pitchFamily="18" charset="0"/>
              </a:rPr>
              <a:t>bear witness,</a:t>
            </a:r>
            <a:r>
              <a:rPr lang="en-US" sz="1600" dirty="0">
                <a:latin typeface="Times New Roman" pitchFamily="18" charset="0"/>
                <a:cs typeface="Times New Roman" pitchFamily="18" charset="0"/>
              </a:rPr>
              <a:t> </a:t>
            </a:r>
            <a:r>
              <a:rPr lang="en-US" sz="2750" dirty="0">
                <a:latin typeface="Times New Roman" pitchFamily="18" charset="0"/>
                <a:cs typeface="Times New Roman" pitchFamily="18" charset="0"/>
              </a:rPr>
              <a:t>and you know that our testimony </a:t>
            </a:r>
            <a:r>
              <a:rPr lang="en-US" sz="2750" dirty="0" smtClean="0">
                <a:latin typeface="Times New Roman" pitchFamily="18" charset="0"/>
                <a:cs typeface="Times New Roman" pitchFamily="18" charset="0"/>
              </a:rPr>
              <a:t>is true. </a:t>
            </a:r>
            <a:r>
              <a:rPr lang="en-US" sz="2750" b="1" baseline="30000" dirty="0" smtClean="0">
                <a:solidFill>
                  <a:srgbClr val="FFFF00"/>
                </a:solidFill>
                <a:latin typeface="Times New Roman" pitchFamily="18" charset="0"/>
                <a:cs typeface="Times New Roman" pitchFamily="18" charset="0"/>
              </a:rPr>
              <a:t>13</a:t>
            </a:r>
            <a:r>
              <a:rPr lang="en-US" sz="2750" b="1" baseline="30000" dirty="0">
                <a:latin typeface="Times New Roman" pitchFamily="18" charset="0"/>
                <a:cs typeface="Times New Roman" pitchFamily="18" charset="0"/>
              </a:rPr>
              <a:t> </a:t>
            </a:r>
            <a:r>
              <a:rPr lang="en-US" sz="2750" dirty="0">
                <a:solidFill>
                  <a:srgbClr val="FFFF00"/>
                </a:solidFill>
                <a:latin typeface="Times New Roman" pitchFamily="18" charset="0"/>
                <a:cs typeface="Times New Roman" pitchFamily="18" charset="0"/>
              </a:rPr>
              <a:t>I had many things to write, but I do not wish to write to you with pen and ink; </a:t>
            </a:r>
            <a:r>
              <a:rPr lang="en-US" sz="2750" b="1" baseline="30000" dirty="0">
                <a:solidFill>
                  <a:srgbClr val="FFFF00"/>
                </a:solidFill>
                <a:latin typeface="Times New Roman" pitchFamily="18" charset="0"/>
                <a:cs typeface="Times New Roman" pitchFamily="18" charset="0"/>
              </a:rPr>
              <a:t>14 </a:t>
            </a:r>
            <a:r>
              <a:rPr lang="en-US" sz="2750" dirty="0">
                <a:solidFill>
                  <a:srgbClr val="FFFF00"/>
                </a:solidFill>
                <a:latin typeface="Times New Roman" pitchFamily="18" charset="0"/>
                <a:cs typeface="Times New Roman" pitchFamily="18" charset="0"/>
              </a:rPr>
              <a:t>but I hope to see you shortly, and we shall speak face to face</a:t>
            </a:r>
            <a:r>
              <a:rPr lang="en-US" sz="2750" dirty="0" smtClean="0">
                <a:solidFill>
                  <a:srgbClr val="FFFF00"/>
                </a:solidFill>
                <a:latin typeface="Times New Roman" pitchFamily="18" charset="0"/>
                <a:cs typeface="Times New Roman" pitchFamily="18" charset="0"/>
              </a:rPr>
              <a:t>. Peace </a:t>
            </a:r>
            <a:r>
              <a:rPr lang="en-US" sz="2750" dirty="0">
                <a:solidFill>
                  <a:srgbClr val="FFFF00"/>
                </a:solidFill>
                <a:latin typeface="Times New Roman" pitchFamily="18" charset="0"/>
                <a:cs typeface="Times New Roman" pitchFamily="18" charset="0"/>
              </a:rPr>
              <a:t>to you. Our friends greet you. Greet the friends by name</a:t>
            </a:r>
            <a:r>
              <a:rPr lang="en-US" sz="2750" dirty="0" smtClean="0">
                <a:solidFill>
                  <a:srgbClr val="FFFF00"/>
                </a:solidFill>
                <a:latin typeface="Times New Roman" pitchFamily="18" charset="0"/>
                <a:cs typeface="Times New Roman" pitchFamily="18" charset="0"/>
              </a:rPr>
              <a:t>.</a:t>
            </a:r>
            <a:endParaRPr lang="en-US" sz="275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467628212"/>
      </p:ext>
    </p:extLst>
  </p:cSld>
  <p:clrMapOvr>
    <a:masterClrMapping/>
  </p:clrMapOvr>
  <p:transition>
    <p:strips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457200" y="228600"/>
            <a:ext cx="8229600" cy="1139825"/>
          </a:xfrm>
          <a:effectLst>
            <a:outerShdw dist="71842" dir="2700000" algn="ctr" rotWithShape="0">
              <a:schemeClr val="bg2"/>
            </a:outerShdw>
          </a:effectLst>
        </p:spPr>
        <p:txBody>
          <a:bodyPr/>
          <a:lstStyle/>
          <a:p>
            <a:r>
              <a:rPr lang="en-US" sz="4800" b="1" dirty="0">
                <a:solidFill>
                  <a:srgbClr val="FFFF00"/>
                </a:solidFill>
                <a:effectLst/>
              </a:rPr>
              <a:t>How We Discern the Acceptable</a:t>
            </a:r>
          </a:p>
        </p:txBody>
      </p:sp>
      <p:sp>
        <p:nvSpPr>
          <p:cNvPr id="136195" name="Rectangle 3"/>
          <p:cNvSpPr>
            <a:spLocks noGrp="1" noChangeArrowheads="1"/>
          </p:cNvSpPr>
          <p:nvPr>
            <p:ph type="body" idx="1"/>
          </p:nvPr>
        </p:nvSpPr>
        <p:spPr>
          <a:xfrm>
            <a:off x="0" y="1600200"/>
            <a:ext cx="9144000" cy="5257800"/>
          </a:xfrm>
        </p:spPr>
        <p:txBody>
          <a:bodyPr/>
          <a:lstStyle/>
          <a:p>
            <a:pPr>
              <a:lnSpc>
                <a:spcPct val="90000"/>
              </a:lnSpc>
              <a:buClr>
                <a:srgbClr val="FFFF00"/>
              </a:buClr>
              <a:buSzPct val="100000"/>
              <a:buFont typeface="Arial" pitchFamily="34" charset="0"/>
              <a:buChar char="•"/>
            </a:pPr>
            <a:r>
              <a:rPr lang="en-US" sz="3600" dirty="0">
                <a:effectLst/>
              </a:rPr>
              <a:t>By </a:t>
            </a:r>
            <a:r>
              <a:rPr lang="en-US" sz="3600" dirty="0" smtClean="0">
                <a:effectLst/>
              </a:rPr>
              <a:t>observing </a:t>
            </a:r>
            <a:r>
              <a:rPr lang="en-US" sz="3600" dirty="0" smtClean="0">
                <a:effectLst/>
              </a:rPr>
              <a:t>instruct</a:t>
            </a:r>
            <a:r>
              <a:rPr lang="en-US" sz="3600" dirty="0" smtClean="0">
                <a:effectLst/>
              </a:rPr>
              <a:t>ions of truth (</a:t>
            </a:r>
            <a:r>
              <a:rPr lang="en-US" sz="3600" b="1" dirty="0" smtClean="0">
                <a:solidFill>
                  <a:srgbClr val="FFFF00"/>
                </a:solidFill>
                <a:effectLst/>
              </a:rPr>
              <a:t>statement</a:t>
            </a:r>
            <a:r>
              <a:rPr lang="en-US" sz="3600" b="1" dirty="0" smtClean="0">
                <a:solidFill>
                  <a:srgbClr val="FFFF00"/>
                </a:solidFill>
                <a:effectLst/>
              </a:rPr>
              <a:t>s</a:t>
            </a:r>
            <a:r>
              <a:rPr lang="en-US" sz="3600" dirty="0">
                <a:effectLst/>
              </a:rPr>
              <a:t>)</a:t>
            </a:r>
          </a:p>
          <a:p>
            <a:pPr lvl="1">
              <a:lnSpc>
                <a:spcPct val="90000"/>
              </a:lnSpc>
              <a:buClr>
                <a:schemeClr val="accent1">
                  <a:lumMod val="40000"/>
                  <a:lumOff val="60000"/>
                </a:schemeClr>
              </a:buClr>
              <a:buFont typeface="Wingdings" pitchFamily="2" charset="2"/>
              <a:buChar char="§"/>
            </a:pPr>
            <a:r>
              <a:rPr lang="en-US" sz="3200" dirty="0">
                <a:solidFill>
                  <a:srgbClr val="FFFF99"/>
                </a:solidFill>
                <a:effectLst/>
              </a:rPr>
              <a:t>Not a perversion, addition or subtraction</a:t>
            </a:r>
          </a:p>
          <a:p>
            <a:pPr lvl="1">
              <a:lnSpc>
                <a:spcPct val="90000"/>
              </a:lnSpc>
              <a:buClr>
                <a:schemeClr val="accent1">
                  <a:lumMod val="40000"/>
                  <a:lumOff val="60000"/>
                </a:schemeClr>
              </a:buClr>
              <a:buFont typeface="Wingdings" pitchFamily="2" charset="2"/>
              <a:buChar char="§"/>
            </a:pPr>
            <a:r>
              <a:rPr lang="en-US" sz="3200" dirty="0">
                <a:solidFill>
                  <a:srgbClr val="FFFF99"/>
                </a:solidFill>
                <a:effectLst/>
              </a:rPr>
              <a:t>But the actual commands given by inspiration</a:t>
            </a:r>
          </a:p>
          <a:p>
            <a:pPr>
              <a:lnSpc>
                <a:spcPct val="90000"/>
              </a:lnSpc>
              <a:buClr>
                <a:srgbClr val="FFFF00"/>
              </a:buClr>
              <a:buSzPct val="100000"/>
              <a:buFont typeface="Arial" pitchFamily="34" charset="0"/>
              <a:buChar char="•"/>
            </a:pPr>
            <a:r>
              <a:rPr lang="en-US" sz="3600" dirty="0">
                <a:effectLst/>
              </a:rPr>
              <a:t>By seeing that will in action (</a:t>
            </a:r>
            <a:r>
              <a:rPr lang="en-US" sz="3600" b="1" dirty="0">
                <a:solidFill>
                  <a:srgbClr val="FFFF00"/>
                </a:solidFill>
                <a:effectLst/>
              </a:rPr>
              <a:t>examples</a:t>
            </a:r>
            <a:r>
              <a:rPr lang="en-US" sz="3600" dirty="0">
                <a:effectLst/>
              </a:rPr>
              <a:t>)</a:t>
            </a:r>
          </a:p>
          <a:p>
            <a:pPr lvl="1">
              <a:lnSpc>
                <a:spcPct val="90000"/>
              </a:lnSpc>
              <a:buClr>
                <a:schemeClr val="accent1">
                  <a:lumMod val="40000"/>
                  <a:lumOff val="60000"/>
                </a:schemeClr>
              </a:buClr>
              <a:buFont typeface="Wingdings" pitchFamily="2" charset="2"/>
              <a:buChar char="§"/>
            </a:pPr>
            <a:r>
              <a:rPr lang="en-US" sz="3200" dirty="0">
                <a:solidFill>
                  <a:srgbClr val="FFFF99"/>
                </a:solidFill>
                <a:effectLst/>
              </a:rPr>
              <a:t>Not those where person is condemned for action</a:t>
            </a:r>
          </a:p>
          <a:p>
            <a:pPr lvl="1">
              <a:lnSpc>
                <a:spcPct val="90000"/>
              </a:lnSpc>
              <a:buClr>
                <a:schemeClr val="accent1">
                  <a:lumMod val="40000"/>
                  <a:lumOff val="60000"/>
                </a:schemeClr>
              </a:buClr>
              <a:buFont typeface="Wingdings" pitchFamily="2" charset="2"/>
              <a:buChar char="§"/>
            </a:pPr>
            <a:r>
              <a:rPr lang="en-US" sz="3200" dirty="0">
                <a:solidFill>
                  <a:srgbClr val="FFFF99"/>
                </a:solidFill>
                <a:effectLst/>
              </a:rPr>
              <a:t>But those where person is commended for it</a:t>
            </a:r>
          </a:p>
          <a:p>
            <a:pPr>
              <a:lnSpc>
                <a:spcPct val="90000"/>
              </a:lnSpc>
              <a:buClr>
                <a:srgbClr val="FFFF00"/>
              </a:buClr>
              <a:buSzPct val="100000"/>
              <a:buFont typeface="Arial" pitchFamily="34" charset="0"/>
              <a:buChar char="•"/>
            </a:pPr>
            <a:r>
              <a:rPr lang="en-US" sz="3600" dirty="0">
                <a:effectLst/>
              </a:rPr>
              <a:t>By making the application to ourselves</a:t>
            </a:r>
          </a:p>
          <a:p>
            <a:pPr lvl="1">
              <a:lnSpc>
                <a:spcPct val="90000"/>
              </a:lnSpc>
              <a:buClr>
                <a:schemeClr val="accent1">
                  <a:lumMod val="40000"/>
                  <a:lumOff val="60000"/>
                </a:schemeClr>
              </a:buClr>
              <a:buFont typeface="Wingdings" pitchFamily="2" charset="2"/>
              <a:buChar char="§"/>
            </a:pPr>
            <a:r>
              <a:rPr lang="en-US" sz="3200" dirty="0">
                <a:solidFill>
                  <a:srgbClr val="FFFF99"/>
                </a:solidFill>
                <a:effectLst/>
              </a:rPr>
              <a:t>None of Bible written to us, but it is all for us</a:t>
            </a:r>
          </a:p>
          <a:p>
            <a:pPr lvl="1">
              <a:lnSpc>
                <a:spcPct val="90000"/>
              </a:lnSpc>
              <a:buClr>
                <a:schemeClr val="accent1">
                  <a:lumMod val="40000"/>
                  <a:lumOff val="60000"/>
                </a:schemeClr>
              </a:buClr>
              <a:buFont typeface="Wingdings" pitchFamily="2" charset="2"/>
              <a:buChar char="§"/>
            </a:pPr>
            <a:r>
              <a:rPr lang="en-US" sz="3200" dirty="0">
                <a:solidFill>
                  <a:srgbClr val="FFFF99"/>
                </a:solidFill>
                <a:effectLst/>
              </a:rPr>
              <a:t>How do we know?</a:t>
            </a:r>
            <a:r>
              <a:rPr lang="en-US" sz="3200" dirty="0">
                <a:effectLst/>
              </a:rPr>
              <a:t> </a:t>
            </a:r>
            <a:r>
              <a:rPr lang="en-US" sz="3200" b="1" i="1" dirty="0">
                <a:solidFill>
                  <a:srgbClr val="FFFF00"/>
                </a:solidFill>
                <a:effectLst/>
              </a:rPr>
              <a:t>Necessary Inference</a:t>
            </a:r>
            <a:endParaRPr lang="en-US" sz="3200" dirty="0">
              <a:solidFill>
                <a:srgbClr val="FFFF00"/>
              </a:solidFill>
              <a:effectLst/>
            </a:endParaRPr>
          </a:p>
        </p:txBody>
      </p:sp>
    </p:spTree>
    <p:extLst>
      <p:ext uri="{BB962C8B-B14F-4D97-AF65-F5344CB8AC3E}">
        <p14:creationId xmlns:p14="http://schemas.microsoft.com/office/powerpoint/2010/main" val="3988612174"/>
      </p:ext>
    </p:extLst>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anim calcmode="lin" valueType="num">
                                      <p:cBhvr>
                                        <p:cTn id="7" dur="1000" fill="hold"/>
                                        <p:tgtEl>
                                          <p:spTgt spid="13619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3619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3619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13619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36195">
                                            <p:txEl>
                                              <p:pRg st="1" end="1"/>
                                            </p:txEl>
                                          </p:spTgt>
                                        </p:tgtEl>
                                        <p:attrNameLst>
                                          <p:attrName>style.visibility</p:attrName>
                                        </p:attrNameLst>
                                      </p:cBhvr>
                                      <p:to>
                                        <p:strVal val="visible"/>
                                      </p:to>
                                    </p:set>
                                    <p:anim calcmode="lin" valueType="num">
                                      <p:cBhvr>
                                        <p:cTn id="15" dur="1000" fill="hold"/>
                                        <p:tgtEl>
                                          <p:spTgt spid="13619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3619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36195">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13619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36195">
                                            <p:txEl>
                                              <p:pRg st="2" end="2"/>
                                            </p:txEl>
                                          </p:spTgt>
                                        </p:tgtEl>
                                        <p:attrNameLst>
                                          <p:attrName>style.visibility</p:attrName>
                                        </p:attrNameLst>
                                      </p:cBhvr>
                                      <p:to>
                                        <p:strVal val="visible"/>
                                      </p:to>
                                    </p:set>
                                    <p:anim calcmode="lin" valueType="num">
                                      <p:cBhvr>
                                        <p:cTn id="23" dur="1000" fill="hold"/>
                                        <p:tgtEl>
                                          <p:spTgt spid="13619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3619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36195">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13619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136195">
                                            <p:txEl>
                                              <p:pRg st="3" end="3"/>
                                            </p:txEl>
                                          </p:spTgt>
                                        </p:tgtEl>
                                        <p:attrNameLst>
                                          <p:attrName>style.visibility</p:attrName>
                                        </p:attrNameLst>
                                      </p:cBhvr>
                                      <p:to>
                                        <p:strVal val="visible"/>
                                      </p:to>
                                    </p:set>
                                    <p:anim calcmode="lin" valueType="num">
                                      <p:cBhvr>
                                        <p:cTn id="31" dur="1000" fill="hold"/>
                                        <p:tgtEl>
                                          <p:spTgt spid="136195">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136195">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136195">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136195">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136195">
                                            <p:txEl>
                                              <p:pRg st="4" end="4"/>
                                            </p:txEl>
                                          </p:spTgt>
                                        </p:tgtEl>
                                        <p:attrNameLst>
                                          <p:attrName>style.visibility</p:attrName>
                                        </p:attrNameLst>
                                      </p:cBhvr>
                                      <p:to>
                                        <p:strVal val="visible"/>
                                      </p:to>
                                    </p:set>
                                    <p:anim calcmode="lin" valueType="num">
                                      <p:cBhvr>
                                        <p:cTn id="39" dur="1000" fill="hold"/>
                                        <p:tgtEl>
                                          <p:spTgt spid="136195">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136195">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136195">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136195">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36195">
                                            <p:txEl>
                                              <p:pRg st="5" end="5"/>
                                            </p:txEl>
                                          </p:spTgt>
                                        </p:tgtEl>
                                        <p:attrNameLst>
                                          <p:attrName>style.visibility</p:attrName>
                                        </p:attrNameLst>
                                      </p:cBhvr>
                                      <p:to>
                                        <p:strVal val="visible"/>
                                      </p:to>
                                    </p:set>
                                    <p:anim calcmode="lin" valueType="num">
                                      <p:cBhvr>
                                        <p:cTn id="47" dur="1000" fill="hold"/>
                                        <p:tgtEl>
                                          <p:spTgt spid="136195">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136195">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136195">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136195">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136195">
                                            <p:txEl>
                                              <p:pRg st="6" end="6"/>
                                            </p:txEl>
                                          </p:spTgt>
                                        </p:tgtEl>
                                        <p:attrNameLst>
                                          <p:attrName>style.visibility</p:attrName>
                                        </p:attrNameLst>
                                      </p:cBhvr>
                                      <p:to>
                                        <p:strVal val="visible"/>
                                      </p:to>
                                    </p:set>
                                    <p:anim calcmode="lin" valueType="num">
                                      <p:cBhvr>
                                        <p:cTn id="55" dur="1000" fill="hold"/>
                                        <p:tgtEl>
                                          <p:spTgt spid="136195">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136195">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136195">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136195">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136195">
                                            <p:txEl>
                                              <p:pRg st="7" end="7"/>
                                            </p:txEl>
                                          </p:spTgt>
                                        </p:tgtEl>
                                        <p:attrNameLst>
                                          <p:attrName>style.visibility</p:attrName>
                                        </p:attrNameLst>
                                      </p:cBhvr>
                                      <p:to>
                                        <p:strVal val="visible"/>
                                      </p:to>
                                    </p:set>
                                    <p:anim calcmode="lin" valueType="num">
                                      <p:cBhvr>
                                        <p:cTn id="63" dur="1000" fill="hold"/>
                                        <p:tgtEl>
                                          <p:spTgt spid="136195">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136195">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136195">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136195">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136195">
                                            <p:txEl>
                                              <p:pRg st="8" end="8"/>
                                            </p:txEl>
                                          </p:spTgt>
                                        </p:tgtEl>
                                        <p:attrNameLst>
                                          <p:attrName>style.visibility</p:attrName>
                                        </p:attrNameLst>
                                      </p:cBhvr>
                                      <p:to>
                                        <p:strVal val="visible"/>
                                      </p:to>
                                    </p:set>
                                    <p:anim calcmode="lin" valueType="num">
                                      <p:cBhvr>
                                        <p:cTn id="71" dur="1000" fill="hold"/>
                                        <p:tgtEl>
                                          <p:spTgt spid="136195">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136195">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136195">
                                            <p:txEl>
                                              <p:pRg st="8" end="8"/>
                                            </p:txEl>
                                          </p:spTgt>
                                        </p:tgtEl>
                                        <p:attrNameLst>
                                          <p:attrName>style.rotation</p:attrName>
                                        </p:attrNameLst>
                                      </p:cBhvr>
                                      <p:tavLst>
                                        <p:tav tm="0">
                                          <p:val>
                                            <p:fltVal val="90"/>
                                          </p:val>
                                        </p:tav>
                                        <p:tav tm="100000">
                                          <p:val>
                                            <p:fltVal val="0"/>
                                          </p:val>
                                        </p:tav>
                                      </p:tavLst>
                                    </p:anim>
                                    <p:animEffect transition="in" filter="fade">
                                      <p:cBhvr>
                                        <p:cTn id="74" dur="1000"/>
                                        <p:tgtEl>
                                          <p:spTgt spid="13619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ext Box 2"/>
          <p:cNvSpPr txBox="1">
            <a:spLocks noChangeArrowheads="1"/>
          </p:cNvSpPr>
          <p:nvPr/>
        </p:nvSpPr>
        <p:spPr bwMode="auto">
          <a:xfrm>
            <a:off x="152400" y="228600"/>
            <a:ext cx="8839200" cy="6678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0"/>
              </a:spcBef>
            </a:pPr>
            <a:r>
              <a:rPr lang="en-US" sz="4000" b="1" dirty="0">
                <a:solidFill>
                  <a:srgbClr val="FFFF66"/>
                </a:solidFill>
              </a:rPr>
              <a:t>3 John </a:t>
            </a:r>
            <a:r>
              <a:rPr lang="en-US" sz="4000" b="1" dirty="0" smtClean="0">
                <a:solidFill>
                  <a:srgbClr val="FFFF66"/>
                </a:solidFill>
              </a:rPr>
              <a:t>1-8</a:t>
            </a:r>
          </a:p>
          <a:p>
            <a:pPr>
              <a:spcBef>
                <a:spcPts val="0"/>
              </a:spcBef>
            </a:pPr>
            <a:endParaRPr lang="en-US" sz="1200" dirty="0" smtClean="0">
              <a:solidFill>
                <a:srgbClr val="FFFF66"/>
              </a:solidFill>
            </a:endParaRPr>
          </a:p>
          <a:p>
            <a:r>
              <a:rPr lang="en-US" sz="2800" b="1" baseline="30000" dirty="0">
                <a:solidFill>
                  <a:srgbClr val="FFFF00"/>
                </a:solidFill>
                <a:latin typeface="Times New Roman" pitchFamily="18" charset="0"/>
                <a:cs typeface="Times New Roman" pitchFamily="18" charset="0"/>
              </a:rPr>
              <a:t>1 </a:t>
            </a:r>
            <a:r>
              <a:rPr lang="en-US" sz="2800" dirty="0">
                <a:solidFill>
                  <a:srgbClr val="FFFF00"/>
                </a:solidFill>
                <a:latin typeface="Times New Roman" pitchFamily="18" charset="0"/>
                <a:cs typeface="Times New Roman" pitchFamily="18" charset="0"/>
              </a:rPr>
              <a:t>The Elder</a:t>
            </a:r>
            <a:r>
              <a:rPr lang="en-US" sz="2800" dirty="0" smtClean="0">
                <a:solidFill>
                  <a:srgbClr val="FFFF00"/>
                </a:solidFill>
                <a:latin typeface="Times New Roman" pitchFamily="18" charset="0"/>
                <a:cs typeface="Times New Roman" pitchFamily="18" charset="0"/>
              </a:rPr>
              <a:t>, to </a:t>
            </a:r>
            <a:r>
              <a:rPr lang="en-US" sz="2800" dirty="0">
                <a:solidFill>
                  <a:srgbClr val="FFFF00"/>
                </a:solidFill>
                <a:latin typeface="Times New Roman" pitchFamily="18" charset="0"/>
                <a:cs typeface="Times New Roman" pitchFamily="18" charset="0"/>
              </a:rPr>
              <a:t>the beloved Gaius, whom I love in </a:t>
            </a:r>
            <a:r>
              <a:rPr lang="en-US" sz="2800" dirty="0" smtClean="0">
                <a:solidFill>
                  <a:srgbClr val="FFFF00"/>
                </a:solidFill>
                <a:latin typeface="Times New Roman" pitchFamily="18" charset="0"/>
                <a:cs typeface="Times New Roman" pitchFamily="18" charset="0"/>
              </a:rPr>
              <a:t>truth: </a:t>
            </a:r>
            <a:r>
              <a:rPr lang="en-US" sz="2800" b="1" baseline="30000" dirty="0" smtClean="0">
                <a:solidFill>
                  <a:srgbClr val="FFFF00"/>
                </a:solidFill>
                <a:latin typeface="Times New Roman" pitchFamily="18" charset="0"/>
                <a:cs typeface="Times New Roman" pitchFamily="18" charset="0"/>
              </a:rPr>
              <a:t>2</a:t>
            </a:r>
            <a:r>
              <a:rPr lang="en-US" sz="2800" b="1" baseline="30000" dirty="0">
                <a:solidFill>
                  <a:srgbClr val="FFFF00"/>
                </a:solidFill>
                <a:latin typeface="Times New Roman" pitchFamily="18" charset="0"/>
                <a:cs typeface="Times New Roman" pitchFamily="18" charset="0"/>
              </a:rPr>
              <a:t> </a:t>
            </a:r>
            <a:r>
              <a:rPr lang="en-US" sz="2800" dirty="0">
                <a:solidFill>
                  <a:srgbClr val="FFFF00"/>
                </a:solidFill>
                <a:latin typeface="Times New Roman" pitchFamily="18" charset="0"/>
                <a:cs typeface="Times New Roman" pitchFamily="18" charset="0"/>
              </a:rPr>
              <a:t>Beloved, I pray that you may prosper in all things and be in health, just as your soul prospers.</a:t>
            </a:r>
            <a:r>
              <a:rPr lang="en-US" sz="2800" dirty="0">
                <a:latin typeface="Times New Roman" pitchFamily="18" charset="0"/>
                <a:cs typeface="Times New Roman" pitchFamily="18" charset="0"/>
              </a:rPr>
              <a:t> </a:t>
            </a:r>
            <a:r>
              <a:rPr lang="en-US" sz="2800" b="1" baseline="30000" dirty="0">
                <a:solidFill>
                  <a:srgbClr val="FFFF00"/>
                </a:solidFill>
                <a:latin typeface="Times New Roman" pitchFamily="18" charset="0"/>
                <a:cs typeface="Times New Roman" pitchFamily="18" charset="0"/>
              </a:rPr>
              <a:t>3</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For I rejoiced greatly when brethren came and testified of the truth that is in you, just as you walk in the truth. </a:t>
            </a:r>
            <a:r>
              <a:rPr lang="en-US" sz="2800" b="1" baseline="30000" dirty="0">
                <a:solidFill>
                  <a:srgbClr val="FFFF00"/>
                </a:solidFill>
                <a:latin typeface="Times New Roman" pitchFamily="18" charset="0"/>
                <a:cs typeface="Times New Roman" pitchFamily="18" charset="0"/>
              </a:rPr>
              <a:t>4</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I have no greater joy than to hear that my children walk in </a:t>
            </a:r>
            <a:r>
              <a:rPr lang="en-US" sz="2800" dirty="0" smtClean="0">
                <a:latin typeface="Times New Roman" pitchFamily="18" charset="0"/>
                <a:cs typeface="Times New Roman" pitchFamily="18" charset="0"/>
              </a:rPr>
              <a:t>truth. </a:t>
            </a:r>
            <a:r>
              <a:rPr lang="en-US" sz="2800" b="1" baseline="30000" dirty="0" smtClean="0">
                <a:solidFill>
                  <a:srgbClr val="FFFF00"/>
                </a:solidFill>
                <a:latin typeface="Times New Roman" pitchFamily="18" charset="0"/>
                <a:cs typeface="Times New Roman" pitchFamily="18" charset="0"/>
              </a:rPr>
              <a:t>5</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Beloved, you do faithfully whatever you do for the brethren </a:t>
            </a:r>
            <a:r>
              <a:rPr lang="en-US" sz="2800" dirty="0" smtClean="0">
                <a:latin typeface="Times New Roman" pitchFamily="18" charset="0"/>
                <a:cs typeface="Times New Roman" pitchFamily="18" charset="0"/>
              </a:rPr>
              <a:t>and for </a:t>
            </a:r>
            <a:r>
              <a:rPr lang="en-US" sz="2800" dirty="0">
                <a:latin typeface="Times New Roman" pitchFamily="18" charset="0"/>
                <a:cs typeface="Times New Roman" pitchFamily="18" charset="0"/>
              </a:rPr>
              <a:t>strangers, </a:t>
            </a:r>
            <a:r>
              <a:rPr lang="en-US" sz="2800" b="1" baseline="30000" dirty="0">
                <a:solidFill>
                  <a:srgbClr val="FFFF00"/>
                </a:solidFill>
                <a:latin typeface="Times New Roman" pitchFamily="18" charset="0"/>
                <a:cs typeface="Times New Roman" pitchFamily="18" charset="0"/>
              </a:rPr>
              <a:t>6</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who have borne witness of your love before the church. If you send them forward on their journey in a manner worthy of God, you will do well, </a:t>
            </a:r>
            <a:r>
              <a:rPr lang="en-US" sz="2800" b="1" baseline="30000" dirty="0">
                <a:solidFill>
                  <a:srgbClr val="FFFF00"/>
                </a:solidFill>
                <a:latin typeface="Times New Roman" pitchFamily="18" charset="0"/>
                <a:cs typeface="Times New Roman" pitchFamily="18" charset="0"/>
              </a:rPr>
              <a:t>7</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because they went forth for His name’s sake, taking nothing from the Gentiles. </a:t>
            </a:r>
            <a:r>
              <a:rPr lang="en-US" sz="2800" b="1" baseline="30000" dirty="0">
                <a:solidFill>
                  <a:srgbClr val="FFFF00"/>
                </a:solidFill>
                <a:latin typeface="Times New Roman" pitchFamily="18" charset="0"/>
                <a:cs typeface="Times New Roman" pitchFamily="18" charset="0"/>
              </a:rPr>
              <a:t>8</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We therefore ought to </a:t>
            </a:r>
            <a:r>
              <a:rPr lang="en-US" sz="2800" dirty="0" smtClean="0">
                <a:latin typeface="Times New Roman" pitchFamily="18" charset="0"/>
                <a:cs typeface="Times New Roman" pitchFamily="18" charset="0"/>
              </a:rPr>
              <a:t>receive such</a:t>
            </a:r>
            <a:r>
              <a:rPr lang="en-US" sz="2800" dirty="0">
                <a:latin typeface="Times New Roman" pitchFamily="18" charset="0"/>
                <a:cs typeface="Times New Roman" pitchFamily="18" charset="0"/>
              </a:rPr>
              <a:t>, that we may become fellow workers for the truth</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680164157"/>
      </p:ext>
    </p:extLst>
  </p:cSld>
  <p:clrMapOvr>
    <a:masterClrMapping/>
  </p:clrMapOvr>
  <p:transition>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ext Box 2"/>
          <p:cNvSpPr txBox="1">
            <a:spLocks noChangeArrowheads="1"/>
          </p:cNvSpPr>
          <p:nvPr/>
        </p:nvSpPr>
        <p:spPr bwMode="auto">
          <a:xfrm>
            <a:off x="152400" y="228600"/>
            <a:ext cx="8839200" cy="6678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0"/>
              </a:spcBef>
            </a:pPr>
            <a:r>
              <a:rPr lang="en-US" sz="4000" b="1" dirty="0">
                <a:solidFill>
                  <a:srgbClr val="FFFF66"/>
                </a:solidFill>
              </a:rPr>
              <a:t>3 John </a:t>
            </a:r>
            <a:r>
              <a:rPr lang="en-US" sz="4000" b="1" dirty="0" smtClean="0">
                <a:solidFill>
                  <a:srgbClr val="FFFF66"/>
                </a:solidFill>
              </a:rPr>
              <a:t>1-8</a:t>
            </a:r>
          </a:p>
          <a:p>
            <a:pPr>
              <a:spcBef>
                <a:spcPts val="0"/>
              </a:spcBef>
            </a:pPr>
            <a:endParaRPr lang="en-US" sz="1200" dirty="0" smtClean="0">
              <a:solidFill>
                <a:srgbClr val="FFFF66"/>
              </a:solidFill>
            </a:endParaRPr>
          </a:p>
          <a:p>
            <a:r>
              <a:rPr lang="en-US" sz="2800" b="1" baseline="30000" dirty="0">
                <a:solidFill>
                  <a:srgbClr val="FFFF00"/>
                </a:solidFill>
                <a:latin typeface="Times New Roman" pitchFamily="18" charset="0"/>
                <a:cs typeface="Times New Roman" pitchFamily="18" charset="0"/>
              </a:rPr>
              <a:t>1 </a:t>
            </a:r>
            <a:r>
              <a:rPr lang="en-US" sz="2800" dirty="0">
                <a:solidFill>
                  <a:srgbClr val="FFFF00"/>
                </a:solidFill>
                <a:latin typeface="Times New Roman" pitchFamily="18" charset="0"/>
                <a:cs typeface="Times New Roman" pitchFamily="18" charset="0"/>
              </a:rPr>
              <a:t>The Elder</a:t>
            </a:r>
            <a:r>
              <a:rPr lang="en-US" sz="2800" dirty="0" smtClean="0">
                <a:solidFill>
                  <a:srgbClr val="FFFF00"/>
                </a:solidFill>
                <a:latin typeface="Times New Roman" pitchFamily="18" charset="0"/>
                <a:cs typeface="Times New Roman" pitchFamily="18" charset="0"/>
              </a:rPr>
              <a:t>, to </a:t>
            </a:r>
            <a:r>
              <a:rPr lang="en-US" sz="2800" dirty="0">
                <a:solidFill>
                  <a:srgbClr val="FFFF00"/>
                </a:solidFill>
                <a:latin typeface="Times New Roman" pitchFamily="18" charset="0"/>
                <a:cs typeface="Times New Roman" pitchFamily="18" charset="0"/>
              </a:rPr>
              <a:t>the beloved Gaius, whom I love in </a:t>
            </a:r>
            <a:r>
              <a:rPr lang="en-US" sz="2800" dirty="0" smtClean="0">
                <a:solidFill>
                  <a:srgbClr val="FFFF00"/>
                </a:solidFill>
                <a:latin typeface="Times New Roman" pitchFamily="18" charset="0"/>
                <a:cs typeface="Times New Roman" pitchFamily="18" charset="0"/>
              </a:rPr>
              <a:t>truth: </a:t>
            </a:r>
            <a:r>
              <a:rPr lang="en-US" sz="2800" b="1" baseline="30000" dirty="0" smtClean="0">
                <a:solidFill>
                  <a:srgbClr val="FFFF00"/>
                </a:solidFill>
                <a:latin typeface="Times New Roman" pitchFamily="18" charset="0"/>
                <a:cs typeface="Times New Roman" pitchFamily="18" charset="0"/>
              </a:rPr>
              <a:t>2</a:t>
            </a:r>
            <a:r>
              <a:rPr lang="en-US" sz="2800" b="1" baseline="30000" dirty="0">
                <a:solidFill>
                  <a:srgbClr val="FFFF00"/>
                </a:solidFill>
                <a:latin typeface="Times New Roman" pitchFamily="18" charset="0"/>
                <a:cs typeface="Times New Roman" pitchFamily="18" charset="0"/>
              </a:rPr>
              <a:t> </a:t>
            </a:r>
            <a:r>
              <a:rPr lang="en-US" sz="2800" dirty="0">
                <a:solidFill>
                  <a:srgbClr val="FFFF00"/>
                </a:solidFill>
                <a:latin typeface="Times New Roman" pitchFamily="18" charset="0"/>
                <a:cs typeface="Times New Roman" pitchFamily="18" charset="0"/>
              </a:rPr>
              <a:t>Beloved, I pray that you may prosper in all things and be in health, just as your soul prospers.</a:t>
            </a:r>
            <a:r>
              <a:rPr lang="en-US" sz="2800" dirty="0">
                <a:latin typeface="Times New Roman" pitchFamily="18" charset="0"/>
                <a:cs typeface="Times New Roman" pitchFamily="18" charset="0"/>
              </a:rPr>
              <a:t> </a:t>
            </a:r>
            <a:r>
              <a:rPr lang="en-US" sz="2800" b="1" baseline="30000" dirty="0">
                <a:solidFill>
                  <a:srgbClr val="FFFF00"/>
                </a:solidFill>
                <a:latin typeface="Times New Roman" pitchFamily="18" charset="0"/>
                <a:cs typeface="Times New Roman" pitchFamily="18" charset="0"/>
              </a:rPr>
              <a:t>3</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For I rejoiced greatly when brethren came and testified of the truth that is in you, just as you walk in the truth. </a:t>
            </a:r>
            <a:r>
              <a:rPr lang="en-US" sz="2800" b="1" baseline="30000" dirty="0">
                <a:solidFill>
                  <a:srgbClr val="FFFF00"/>
                </a:solidFill>
                <a:latin typeface="Times New Roman" pitchFamily="18" charset="0"/>
                <a:cs typeface="Times New Roman" pitchFamily="18" charset="0"/>
              </a:rPr>
              <a:t>4</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I have no greater joy than to hear that my children walk in </a:t>
            </a:r>
            <a:r>
              <a:rPr lang="en-US" sz="2800" dirty="0" smtClean="0">
                <a:latin typeface="Times New Roman" pitchFamily="18" charset="0"/>
                <a:cs typeface="Times New Roman" pitchFamily="18" charset="0"/>
              </a:rPr>
              <a:t>truth. </a:t>
            </a:r>
            <a:r>
              <a:rPr lang="en-US" sz="2800" b="1" baseline="30000" dirty="0" smtClean="0">
                <a:solidFill>
                  <a:srgbClr val="FFFF00"/>
                </a:solidFill>
                <a:latin typeface="Times New Roman" pitchFamily="18" charset="0"/>
                <a:cs typeface="Times New Roman" pitchFamily="18" charset="0"/>
              </a:rPr>
              <a:t>5</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Beloved, you do faithfully whatever you do for the brethren </a:t>
            </a:r>
            <a:r>
              <a:rPr lang="en-US" sz="2800" dirty="0" smtClean="0">
                <a:latin typeface="Times New Roman" pitchFamily="18" charset="0"/>
                <a:cs typeface="Times New Roman" pitchFamily="18" charset="0"/>
              </a:rPr>
              <a:t>and for </a:t>
            </a:r>
            <a:r>
              <a:rPr lang="en-US" sz="2800" dirty="0">
                <a:latin typeface="Times New Roman" pitchFamily="18" charset="0"/>
                <a:cs typeface="Times New Roman" pitchFamily="18" charset="0"/>
              </a:rPr>
              <a:t>strangers, </a:t>
            </a:r>
            <a:r>
              <a:rPr lang="en-US" sz="2800" b="1" baseline="30000" dirty="0">
                <a:solidFill>
                  <a:srgbClr val="FFFF00"/>
                </a:solidFill>
                <a:latin typeface="Times New Roman" pitchFamily="18" charset="0"/>
                <a:cs typeface="Times New Roman" pitchFamily="18" charset="0"/>
              </a:rPr>
              <a:t>6</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who have borne witness of your love before the church. If you send them forward on their journey in a manner worthy of God, you will do well, </a:t>
            </a:r>
            <a:r>
              <a:rPr lang="en-US" sz="2800" b="1" baseline="30000" dirty="0">
                <a:solidFill>
                  <a:srgbClr val="FFFF00"/>
                </a:solidFill>
                <a:latin typeface="Times New Roman" pitchFamily="18" charset="0"/>
                <a:cs typeface="Times New Roman" pitchFamily="18" charset="0"/>
              </a:rPr>
              <a:t>7</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because they went forth for His name’s sake, taking nothing from the Gentiles. </a:t>
            </a:r>
            <a:r>
              <a:rPr lang="en-US" sz="2800" b="1" baseline="30000" dirty="0">
                <a:solidFill>
                  <a:srgbClr val="FFFF00"/>
                </a:solidFill>
                <a:latin typeface="Times New Roman" pitchFamily="18" charset="0"/>
                <a:cs typeface="Times New Roman" pitchFamily="18" charset="0"/>
              </a:rPr>
              <a:t>8</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We therefore ought to </a:t>
            </a:r>
            <a:r>
              <a:rPr lang="en-US" sz="2800" dirty="0" smtClean="0">
                <a:latin typeface="Times New Roman" pitchFamily="18" charset="0"/>
                <a:cs typeface="Times New Roman" pitchFamily="18" charset="0"/>
              </a:rPr>
              <a:t>receive such</a:t>
            </a:r>
            <a:r>
              <a:rPr lang="en-US" sz="2800" dirty="0">
                <a:latin typeface="Times New Roman" pitchFamily="18" charset="0"/>
                <a:cs typeface="Times New Roman" pitchFamily="18" charset="0"/>
              </a:rPr>
              <a:t>, that we may become fellow workers for the truth</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3" name="Oval 3"/>
          <p:cNvSpPr>
            <a:spLocks noChangeArrowheads="1"/>
          </p:cNvSpPr>
          <p:nvPr/>
        </p:nvSpPr>
        <p:spPr bwMode="auto">
          <a:xfrm>
            <a:off x="609600" y="2438400"/>
            <a:ext cx="7924800" cy="388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4000" dirty="0">
                <a:latin typeface="Times New Roman" pitchFamily="18" charset="0"/>
                <a:cs typeface="Times New Roman" pitchFamily="18" charset="0"/>
              </a:rPr>
              <a:t>I pray that you may </a:t>
            </a:r>
            <a:r>
              <a:rPr lang="en-US" sz="4000" dirty="0" smtClean="0">
                <a:latin typeface="Times New Roman" pitchFamily="18" charset="0"/>
                <a:cs typeface="Times New Roman" pitchFamily="18" charset="0"/>
              </a:rPr>
              <a:t>prosper</a:t>
            </a:r>
          </a:p>
          <a:p>
            <a:pPr algn="ctr"/>
            <a:r>
              <a:rPr lang="en-US" sz="4000" dirty="0" smtClean="0">
                <a:latin typeface="Times New Roman" pitchFamily="18" charset="0"/>
                <a:cs typeface="Times New Roman" pitchFamily="18" charset="0"/>
              </a:rPr>
              <a:t>in </a:t>
            </a:r>
            <a:r>
              <a:rPr lang="en-US" sz="4000" dirty="0">
                <a:latin typeface="Times New Roman" pitchFamily="18" charset="0"/>
                <a:cs typeface="Times New Roman" pitchFamily="18" charset="0"/>
              </a:rPr>
              <a:t>all things and be in </a:t>
            </a:r>
            <a:r>
              <a:rPr lang="en-US" sz="4000" dirty="0" smtClean="0">
                <a:latin typeface="Times New Roman" pitchFamily="18" charset="0"/>
                <a:cs typeface="Times New Roman" pitchFamily="18" charset="0"/>
              </a:rPr>
              <a:t>health,</a:t>
            </a:r>
          </a:p>
          <a:p>
            <a:pPr algn="ctr"/>
            <a:r>
              <a:rPr lang="en-US" sz="4000" b="1" dirty="0" smtClean="0">
                <a:solidFill>
                  <a:srgbClr val="FFFF00"/>
                </a:solidFill>
                <a:latin typeface="Times New Roman" pitchFamily="18" charset="0"/>
                <a:cs typeface="Times New Roman" pitchFamily="18" charset="0"/>
              </a:rPr>
              <a:t>just </a:t>
            </a:r>
            <a:r>
              <a:rPr lang="en-US" sz="4000" b="1" dirty="0">
                <a:solidFill>
                  <a:srgbClr val="FFFF00"/>
                </a:solidFill>
                <a:latin typeface="Times New Roman" pitchFamily="18" charset="0"/>
                <a:cs typeface="Times New Roman" pitchFamily="18" charset="0"/>
              </a:rPr>
              <a:t>as your soul prospers</a:t>
            </a:r>
            <a:endParaRPr lang="en-US" sz="4000" b="1" dirty="0">
              <a:solidFill>
                <a:srgbClr val="FFFF00"/>
              </a:solidFill>
            </a:endParaRPr>
          </a:p>
        </p:txBody>
      </p:sp>
    </p:spTree>
    <p:extLst>
      <p:ext uri="{BB962C8B-B14F-4D97-AF65-F5344CB8AC3E}">
        <p14:creationId xmlns:p14="http://schemas.microsoft.com/office/powerpoint/2010/main" val="113370738"/>
      </p:ext>
    </p:extLst>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ppt_x</p:attrName>
                                        </p:attrNameLst>
                                      </p:cBhvr>
                                      <p:tavLst>
                                        <p:tav tm="0">
                                          <p:val>
                                            <p:fltVal val="0.5"/>
                                          </p:val>
                                        </p:tav>
                                        <p:tav tm="100000">
                                          <p:val>
                                            <p:strVal val="#ppt_x"/>
                                          </p:val>
                                        </p:tav>
                                      </p:tavLst>
                                    </p:anim>
                                    <p:anim calcmode="lin" valueType="num">
                                      <p:cBhvr>
                                        <p:cTn id="10" dur="500" fill="hold"/>
                                        <p:tgtEl>
                                          <p:spTgt spid="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457200" y="0"/>
            <a:ext cx="8229600" cy="1139825"/>
          </a:xfrm>
          <a:effectLst>
            <a:outerShdw dist="71842" dir="2700000" algn="ctr" rotWithShape="0">
              <a:schemeClr val="bg2"/>
            </a:outerShdw>
          </a:effectLst>
        </p:spPr>
        <p:txBody>
          <a:bodyPr/>
          <a:lstStyle/>
          <a:p>
            <a:r>
              <a:rPr lang="en-US" sz="4800" b="1" dirty="0">
                <a:solidFill>
                  <a:srgbClr val="FFFF66"/>
                </a:solidFill>
                <a:effectLst/>
              </a:rPr>
              <a:t>Gaius Was Righteous Man</a:t>
            </a:r>
          </a:p>
        </p:txBody>
      </p:sp>
      <p:sp>
        <p:nvSpPr>
          <p:cNvPr id="132099" name="Rectangle 3"/>
          <p:cNvSpPr>
            <a:spLocks noGrp="1" noChangeArrowheads="1"/>
          </p:cNvSpPr>
          <p:nvPr>
            <p:ph type="body" idx="1"/>
          </p:nvPr>
        </p:nvSpPr>
        <p:spPr>
          <a:xfrm>
            <a:off x="0" y="1143000"/>
            <a:ext cx="9144000" cy="4530725"/>
          </a:xfrm>
        </p:spPr>
        <p:txBody>
          <a:bodyPr/>
          <a:lstStyle/>
          <a:p>
            <a:pPr>
              <a:lnSpc>
                <a:spcPct val="90000"/>
              </a:lnSpc>
              <a:buClr>
                <a:srgbClr val="FFFF00"/>
              </a:buClr>
              <a:buSzPct val="100000"/>
              <a:buFont typeface="Arial" pitchFamily="34" charset="0"/>
              <a:buChar char="•"/>
            </a:pPr>
            <a:r>
              <a:rPr lang="en-US" sz="3600" b="1" dirty="0">
                <a:effectLst/>
              </a:rPr>
              <a:t>Notice John’s statements about  Gaius:</a:t>
            </a:r>
            <a:endParaRPr lang="en-US" sz="3600" dirty="0">
              <a:effectLst/>
            </a:endParaRPr>
          </a:p>
          <a:p>
            <a:pPr lvl="1">
              <a:lnSpc>
                <a:spcPct val="90000"/>
              </a:lnSpc>
              <a:buClr>
                <a:schemeClr val="accent1">
                  <a:lumMod val="20000"/>
                  <a:lumOff val="80000"/>
                </a:schemeClr>
              </a:buClr>
              <a:buFont typeface="Wingdings" pitchFamily="2" charset="2"/>
              <a:buChar char="§"/>
            </a:pPr>
            <a:r>
              <a:rPr lang="en-US" sz="3200" dirty="0">
                <a:solidFill>
                  <a:srgbClr val="FFFF99"/>
                </a:solidFill>
                <a:effectLst/>
              </a:rPr>
              <a:t>Called “the beloved”</a:t>
            </a:r>
          </a:p>
          <a:p>
            <a:pPr lvl="1">
              <a:lnSpc>
                <a:spcPct val="90000"/>
              </a:lnSpc>
              <a:buClr>
                <a:schemeClr val="accent1">
                  <a:lumMod val="20000"/>
                  <a:lumOff val="80000"/>
                </a:schemeClr>
              </a:buClr>
              <a:buFont typeface="Wingdings" pitchFamily="2" charset="2"/>
              <a:buChar char="§"/>
            </a:pPr>
            <a:r>
              <a:rPr lang="en-US" sz="3200" dirty="0">
                <a:solidFill>
                  <a:srgbClr val="FFFF99"/>
                </a:solidFill>
                <a:effectLst/>
              </a:rPr>
              <a:t>Then added, “whom I love in truth”</a:t>
            </a:r>
          </a:p>
          <a:p>
            <a:pPr lvl="1">
              <a:lnSpc>
                <a:spcPct val="90000"/>
              </a:lnSpc>
              <a:buClr>
                <a:schemeClr val="accent1">
                  <a:lumMod val="20000"/>
                  <a:lumOff val="80000"/>
                </a:schemeClr>
              </a:buClr>
              <a:buFont typeface="Wingdings" pitchFamily="2" charset="2"/>
              <a:buChar char="§"/>
            </a:pPr>
            <a:r>
              <a:rPr lang="en-US" sz="3200" dirty="0">
                <a:solidFill>
                  <a:srgbClr val="FFFF99"/>
                </a:solidFill>
                <a:effectLst/>
              </a:rPr>
              <a:t>His soul prospered so much that John prayed his health &amp; all things would prosper accordingly</a:t>
            </a:r>
          </a:p>
          <a:p>
            <a:pPr>
              <a:lnSpc>
                <a:spcPct val="90000"/>
              </a:lnSpc>
              <a:buClr>
                <a:srgbClr val="FFFF00"/>
              </a:buClr>
              <a:buSzPct val="100000"/>
              <a:buFont typeface="Arial" pitchFamily="34" charset="0"/>
              <a:buChar char="•"/>
            </a:pPr>
            <a:r>
              <a:rPr lang="en-US" sz="3600" dirty="0">
                <a:solidFill>
                  <a:srgbClr val="66FFFF"/>
                </a:solidFill>
                <a:effectLst/>
              </a:rPr>
              <a:t>This praise was not just the view of John, but was inspired by the Holy Spirit</a:t>
            </a:r>
            <a:endParaRPr lang="en-US" sz="3600" dirty="0">
              <a:effectLst/>
            </a:endParaRPr>
          </a:p>
          <a:p>
            <a:pPr>
              <a:lnSpc>
                <a:spcPct val="90000"/>
              </a:lnSpc>
              <a:buClr>
                <a:srgbClr val="FFFF00"/>
              </a:buClr>
              <a:buSzPct val="100000"/>
              <a:buFont typeface="Arial" pitchFamily="34" charset="0"/>
              <a:buChar char="•"/>
            </a:pPr>
            <a:r>
              <a:rPr lang="en-US" sz="3600" dirty="0">
                <a:effectLst/>
              </a:rPr>
              <a:t>Thus, we know Gaius was acceptable to God</a:t>
            </a:r>
          </a:p>
          <a:p>
            <a:pPr>
              <a:lnSpc>
                <a:spcPct val="90000"/>
              </a:lnSpc>
              <a:buClr>
                <a:srgbClr val="FFFF00"/>
              </a:buClr>
              <a:buSzPct val="100000"/>
              <a:buFont typeface="Arial" pitchFamily="34" charset="0"/>
              <a:buChar char="•"/>
            </a:pPr>
            <a:r>
              <a:rPr lang="en-US" sz="3600" dirty="0">
                <a:solidFill>
                  <a:schemeClr val="tx2"/>
                </a:solidFill>
                <a:effectLst/>
              </a:rPr>
              <a:t>But how could John &amp; others know it?</a:t>
            </a:r>
            <a:endParaRPr lang="en-US" sz="3600" dirty="0">
              <a:effectLst/>
            </a:endParaRPr>
          </a:p>
          <a:p>
            <a:pPr>
              <a:lnSpc>
                <a:spcPct val="90000"/>
              </a:lnSpc>
              <a:buClr>
                <a:srgbClr val="FFFF00"/>
              </a:buClr>
              <a:buSzPct val="100000"/>
              <a:buFont typeface="Arial" pitchFamily="34" charset="0"/>
              <a:buChar char="•"/>
            </a:pPr>
            <a:r>
              <a:rPr lang="en-US" sz="3600" dirty="0">
                <a:solidFill>
                  <a:srgbClr val="FFFF66"/>
                </a:solidFill>
                <a:effectLst/>
              </a:rPr>
              <a:t>Was it knowable only to one inspired of God?</a:t>
            </a:r>
            <a:endParaRPr lang="en-US" sz="3600" dirty="0">
              <a:effectLst/>
            </a:endParaRPr>
          </a:p>
        </p:txBody>
      </p:sp>
    </p:spTree>
    <p:extLst>
      <p:ext uri="{BB962C8B-B14F-4D97-AF65-F5344CB8AC3E}">
        <p14:creationId xmlns:p14="http://schemas.microsoft.com/office/powerpoint/2010/main" val="4096752179"/>
      </p:ext>
    </p:extLst>
  </p:cSld>
  <p:clrMapOvr>
    <a:masterClrMapping/>
  </p:clrMapOvr>
  <p:transition>
    <p:strips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 calcmode="lin" valueType="num">
                                      <p:cBhvr additive="base">
                                        <p:cTn id="7" dur="500" fill="hold"/>
                                        <p:tgtEl>
                                          <p:spTgt spid="1320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2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32099">
                                            <p:txEl>
                                              <p:pRg st="1" end="1"/>
                                            </p:txEl>
                                          </p:spTgt>
                                        </p:tgtEl>
                                        <p:attrNameLst>
                                          <p:attrName>style.visibility</p:attrName>
                                        </p:attrNameLst>
                                      </p:cBhvr>
                                      <p:to>
                                        <p:strVal val="visible"/>
                                      </p:to>
                                    </p:set>
                                    <p:anim calcmode="lin" valueType="num">
                                      <p:cBhvr additive="base">
                                        <p:cTn id="13" dur="500" fill="hold"/>
                                        <p:tgtEl>
                                          <p:spTgt spid="13209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2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32099">
                                            <p:txEl>
                                              <p:pRg st="2" end="2"/>
                                            </p:txEl>
                                          </p:spTgt>
                                        </p:tgtEl>
                                        <p:attrNameLst>
                                          <p:attrName>style.visibility</p:attrName>
                                        </p:attrNameLst>
                                      </p:cBhvr>
                                      <p:to>
                                        <p:strVal val="visible"/>
                                      </p:to>
                                    </p:set>
                                    <p:anim calcmode="lin" valueType="num">
                                      <p:cBhvr additive="base">
                                        <p:cTn id="19" dur="500" fill="hold"/>
                                        <p:tgtEl>
                                          <p:spTgt spid="13209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2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32099">
                                            <p:txEl>
                                              <p:pRg st="3" end="3"/>
                                            </p:txEl>
                                          </p:spTgt>
                                        </p:tgtEl>
                                        <p:attrNameLst>
                                          <p:attrName>style.visibility</p:attrName>
                                        </p:attrNameLst>
                                      </p:cBhvr>
                                      <p:to>
                                        <p:strVal val="visible"/>
                                      </p:to>
                                    </p:set>
                                    <p:anim calcmode="lin" valueType="num">
                                      <p:cBhvr additive="base">
                                        <p:cTn id="25" dur="500" fill="hold"/>
                                        <p:tgtEl>
                                          <p:spTgt spid="13209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32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32099">
                                            <p:txEl>
                                              <p:pRg st="4" end="4"/>
                                            </p:txEl>
                                          </p:spTgt>
                                        </p:tgtEl>
                                        <p:attrNameLst>
                                          <p:attrName>style.visibility</p:attrName>
                                        </p:attrNameLst>
                                      </p:cBhvr>
                                      <p:to>
                                        <p:strVal val="visible"/>
                                      </p:to>
                                    </p:set>
                                    <p:anim calcmode="lin" valueType="num">
                                      <p:cBhvr additive="base">
                                        <p:cTn id="31" dur="500" fill="hold"/>
                                        <p:tgtEl>
                                          <p:spTgt spid="13209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32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132099">
                                            <p:txEl>
                                              <p:pRg st="5" end="5"/>
                                            </p:txEl>
                                          </p:spTgt>
                                        </p:tgtEl>
                                        <p:attrNameLst>
                                          <p:attrName>style.visibility</p:attrName>
                                        </p:attrNameLst>
                                      </p:cBhvr>
                                      <p:to>
                                        <p:strVal val="visible"/>
                                      </p:to>
                                    </p:set>
                                    <p:anim calcmode="lin" valueType="num">
                                      <p:cBhvr additive="base">
                                        <p:cTn id="37" dur="500" fill="hold"/>
                                        <p:tgtEl>
                                          <p:spTgt spid="13209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320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132099">
                                            <p:txEl>
                                              <p:pRg st="6" end="6"/>
                                            </p:txEl>
                                          </p:spTgt>
                                        </p:tgtEl>
                                        <p:attrNameLst>
                                          <p:attrName>style.visibility</p:attrName>
                                        </p:attrNameLst>
                                      </p:cBhvr>
                                      <p:to>
                                        <p:strVal val="visible"/>
                                      </p:to>
                                    </p:set>
                                    <p:anim calcmode="lin" valueType="num">
                                      <p:cBhvr additive="base">
                                        <p:cTn id="43" dur="500" fill="hold"/>
                                        <p:tgtEl>
                                          <p:spTgt spid="132099">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320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132099">
                                            <p:txEl>
                                              <p:pRg st="7" end="7"/>
                                            </p:txEl>
                                          </p:spTgt>
                                        </p:tgtEl>
                                        <p:attrNameLst>
                                          <p:attrName>style.visibility</p:attrName>
                                        </p:attrNameLst>
                                      </p:cBhvr>
                                      <p:to>
                                        <p:strVal val="visible"/>
                                      </p:to>
                                    </p:set>
                                    <p:anim calcmode="lin" valueType="num">
                                      <p:cBhvr additive="base">
                                        <p:cTn id="49" dur="500" fill="hold"/>
                                        <p:tgtEl>
                                          <p:spTgt spid="132099">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3209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bldLvl="3"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ext Box 2"/>
          <p:cNvSpPr txBox="1">
            <a:spLocks noChangeArrowheads="1"/>
          </p:cNvSpPr>
          <p:nvPr/>
        </p:nvSpPr>
        <p:spPr bwMode="auto">
          <a:xfrm>
            <a:off x="152400" y="228600"/>
            <a:ext cx="8839200" cy="6678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0"/>
              </a:spcBef>
            </a:pPr>
            <a:r>
              <a:rPr lang="en-US" sz="4000" b="1" dirty="0">
                <a:solidFill>
                  <a:srgbClr val="FFFF66"/>
                </a:solidFill>
              </a:rPr>
              <a:t>3 John </a:t>
            </a:r>
            <a:r>
              <a:rPr lang="en-US" sz="4000" b="1" dirty="0" smtClean="0">
                <a:solidFill>
                  <a:srgbClr val="FFFF66"/>
                </a:solidFill>
              </a:rPr>
              <a:t>1-8</a:t>
            </a:r>
          </a:p>
          <a:p>
            <a:pPr>
              <a:spcBef>
                <a:spcPts val="0"/>
              </a:spcBef>
            </a:pPr>
            <a:endParaRPr lang="en-US" sz="1200" dirty="0" smtClean="0">
              <a:solidFill>
                <a:srgbClr val="FFFF66"/>
              </a:solidFill>
            </a:endParaRPr>
          </a:p>
          <a:p>
            <a:r>
              <a:rPr lang="en-US" sz="2800" b="1" baseline="30000" dirty="0">
                <a:solidFill>
                  <a:srgbClr val="FFFF00"/>
                </a:solidFill>
                <a:latin typeface="Times New Roman" pitchFamily="18" charset="0"/>
                <a:cs typeface="Times New Roman" pitchFamily="18" charset="0"/>
              </a:rPr>
              <a:t>1 </a:t>
            </a:r>
            <a:r>
              <a:rPr lang="en-US" sz="2800" dirty="0">
                <a:latin typeface="Times New Roman" pitchFamily="18" charset="0"/>
                <a:cs typeface="Times New Roman" pitchFamily="18" charset="0"/>
              </a:rPr>
              <a:t>The Elder</a:t>
            </a:r>
            <a:r>
              <a:rPr lang="en-US" sz="2800" dirty="0" smtClean="0">
                <a:latin typeface="Times New Roman" pitchFamily="18" charset="0"/>
                <a:cs typeface="Times New Roman" pitchFamily="18" charset="0"/>
              </a:rPr>
              <a:t>, to </a:t>
            </a:r>
            <a:r>
              <a:rPr lang="en-US" sz="2800" dirty="0">
                <a:latin typeface="Times New Roman" pitchFamily="18" charset="0"/>
                <a:cs typeface="Times New Roman" pitchFamily="18" charset="0"/>
              </a:rPr>
              <a:t>the beloved Gaius, whom I love in </a:t>
            </a:r>
            <a:r>
              <a:rPr lang="en-US" sz="2800" dirty="0" smtClean="0">
                <a:latin typeface="Times New Roman" pitchFamily="18" charset="0"/>
                <a:cs typeface="Times New Roman" pitchFamily="18" charset="0"/>
              </a:rPr>
              <a:t>truth: </a:t>
            </a:r>
            <a:r>
              <a:rPr lang="en-US" sz="2800" b="1" baseline="30000" dirty="0" smtClean="0">
                <a:solidFill>
                  <a:srgbClr val="FFFF00"/>
                </a:solidFill>
                <a:latin typeface="Times New Roman" pitchFamily="18" charset="0"/>
                <a:cs typeface="Times New Roman" pitchFamily="18" charset="0"/>
              </a:rPr>
              <a:t>2</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Beloved, I pray that you may prosper in all things and be in health, just as your soul prospers. </a:t>
            </a:r>
            <a:r>
              <a:rPr lang="en-US" sz="2800" b="1" baseline="30000" dirty="0">
                <a:solidFill>
                  <a:srgbClr val="FFFF00"/>
                </a:solidFill>
                <a:latin typeface="Times New Roman" pitchFamily="18" charset="0"/>
                <a:cs typeface="Times New Roman" pitchFamily="18" charset="0"/>
              </a:rPr>
              <a:t>3</a:t>
            </a:r>
            <a:r>
              <a:rPr lang="en-US" sz="2800" b="1" baseline="30000" dirty="0">
                <a:latin typeface="Times New Roman" pitchFamily="18" charset="0"/>
                <a:cs typeface="Times New Roman" pitchFamily="18" charset="0"/>
              </a:rPr>
              <a:t> </a:t>
            </a:r>
            <a:r>
              <a:rPr lang="en-US" sz="2800" dirty="0">
                <a:solidFill>
                  <a:srgbClr val="FFFF00"/>
                </a:solidFill>
                <a:latin typeface="Times New Roman" pitchFamily="18" charset="0"/>
                <a:cs typeface="Times New Roman" pitchFamily="18" charset="0"/>
              </a:rPr>
              <a:t>For I rejoiced greatly when brethren came and testified of the truth that is in you, just as you walk in the truth.</a:t>
            </a:r>
            <a:r>
              <a:rPr lang="en-US" sz="2800" dirty="0">
                <a:latin typeface="Times New Roman" pitchFamily="18" charset="0"/>
                <a:cs typeface="Times New Roman" pitchFamily="18" charset="0"/>
              </a:rPr>
              <a:t> </a:t>
            </a:r>
            <a:r>
              <a:rPr lang="en-US" sz="2800" b="1" baseline="30000" dirty="0">
                <a:solidFill>
                  <a:srgbClr val="FFFF00"/>
                </a:solidFill>
                <a:latin typeface="Times New Roman" pitchFamily="18" charset="0"/>
                <a:cs typeface="Times New Roman" pitchFamily="18" charset="0"/>
              </a:rPr>
              <a:t>4</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I have no greater joy than to hear that my children walk in </a:t>
            </a:r>
            <a:r>
              <a:rPr lang="en-US" sz="2800" dirty="0" smtClean="0">
                <a:latin typeface="Times New Roman" pitchFamily="18" charset="0"/>
                <a:cs typeface="Times New Roman" pitchFamily="18" charset="0"/>
              </a:rPr>
              <a:t>truth. </a:t>
            </a:r>
            <a:r>
              <a:rPr lang="en-US" sz="2800" b="1" baseline="30000" dirty="0" smtClean="0">
                <a:solidFill>
                  <a:srgbClr val="FFFF00"/>
                </a:solidFill>
                <a:latin typeface="Times New Roman" pitchFamily="18" charset="0"/>
                <a:cs typeface="Times New Roman" pitchFamily="18" charset="0"/>
              </a:rPr>
              <a:t>5</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Beloved, you do faithfully whatever you do for the brethren </a:t>
            </a:r>
            <a:r>
              <a:rPr lang="en-US" sz="2800" dirty="0" smtClean="0">
                <a:latin typeface="Times New Roman" pitchFamily="18" charset="0"/>
                <a:cs typeface="Times New Roman" pitchFamily="18" charset="0"/>
              </a:rPr>
              <a:t>and for </a:t>
            </a:r>
            <a:r>
              <a:rPr lang="en-US" sz="2800" dirty="0">
                <a:latin typeface="Times New Roman" pitchFamily="18" charset="0"/>
                <a:cs typeface="Times New Roman" pitchFamily="18" charset="0"/>
              </a:rPr>
              <a:t>strangers, </a:t>
            </a:r>
            <a:r>
              <a:rPr lang="en-US" sz="2800" b="1" baseline="30000" dirty="0">
                <a:solidFill>
                  <a:srgbClr val="FFFF00"/>
                </a:solidFill>
                <a:latin typeface="Times New Roman" pitchFamily="18" charset="0"/>
                <a:cs typeface="Times New Roman" pitchFamily="18" charset="0"/>
              </a:rPr>
              <a:t>6</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who have borne witness of your love before the church. If you send them forward on their journey in a manner worthy of God, you will do well, </a:t>
            </a:r>
            <a:r>
              <a:rPr lang="en-US" sz="2800" b="1" baseline="30000" dirty="0">
                <a:solidFill>
                  <a:srgbClr val="FFFF00"/>
                </a:solidFill>
                <a:latin typeface="Times New Roman" pitchFamily="18" charset="0"/>
                <a:cs typeface="Times New Roman" pitchFamily="18" charset="0"/>
              </a:rPr>
              <a:t>7</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because they went forth for His name’s sake, taking nothing from the Gentiles. </a:t>
            </a:r>
            <a:r>
              <a:rPr lang="en-US" sz="2800" b="1" baseline="30000" dirty="0">
                <a:solidFill>
                  <a:srgbClr val="FFFF00"/>
                </a:solidFill>
                <a:latin typeface="Times New Roman" pitchFamily="18" charset="0"/>
                <a:cs typeface="Times New Roman" pitchFamily="18" charset="0"/>
              </a:rPr>
              <a:t>8</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We therefore ought to </a:t>
            </a:r>
            <a:r>
              <a:rPr lang="en-US" sz="2800" dirty="0" smtClean="0">
                <a:latin typeface="Times New Roman" pitchFamily="18" charset="0"/>
                <a:cs typeface="Times New Roman" pitchFamily="18" charset="0"/>
              </a:rPr>
              <a:t>receive such</a:t>
            </a:r>
            <a:r>
              <a:rPr lang="en-US" sz="2800" dirty="0">
                <a:latin typeface="Times New Roman" pitchFamily="18" charset="0"/>
                <a:cs typeface="Times New Roman" pitchFamily="18" charset="0"/>
              </a:rPr>
              <a:t>, that we may become fellow workers for the truth</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208612015"/>
      </p:ext>
    </p:extLst>
  </p:cSld>
  <p:clrMapOvr>
    <a:masterClrMapping/>
  </p:clrMapOvr>
  <p:transition>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ext Box 2"/>
          <p:cNvSpPr txBox="1">
            <a:spLocks noChangeArrowheads="1"/>
          </p:cNvSpPr>
          <p:nvPr/>
        </p:nvSpPr>
        <p:spPr bwMode="auto">
          <a:xfrm>
            <a:off x="152400" y="228600"/>
            <a:ext cx="8839200" cy="6678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0"/>
              </a:spcBef>
            </a:pPr>
            <a:r>
              <a:rPr lang="en-US" sz="4000" b="1" dirty="0">
                <a:solidFill>
                  <a:srgbClr val="FFFF66"/>
                </a:solidFill>
              </a:rPr>
              <a:t>3 John </a:t>
            </a:r>
            <a:r>
              <a:rPr lang="en-US" sz="4000" b="1" dirty="0" smtClean="0">
                <a:solidFill>
                  <a:srgbClr val="FFFF66"/>
                </a:solidFill>
              </a:rPr>
              <a:t>1-8</a:t>
            </a:r>
          </a:p>
          <a:p>
            <a:pPr>
              <a:spcBef>
                <a:spcPts val="0"/>
              </a:spcBef>
            </a:pPr>
            <a:endParaRPr lang="en-US" sz="1200" dirty="0" smtClean="0">
              <a:solidFill>
                <a:srgbClr val="FFFF66"/>
              </a:solidFill>
            </a:endParaRPr>
          </a:p>
          <a:p>
            <a:r>
              <a:rPr lang="en-US" sz="2800" b="1" baseline="30000" dirty="0">
                <a:solidFill>
                  <a:srgbClr val="FFFF00"/>
                </a:solidFill>
                <a:latin typeface="Times New Roman" pitchFamily="18" charset="0"/>
                <a:cs typeface="Times New Roman" pitchFamily="18" charset="0"/>
              </a:rPr>
              <a:t>1 </a:t>
            </a:r>
            <a:r>
              <a:rPr lang="en-US" sz="2800" dirty="0">
                <a:latin typeface="Times New Roman" pitchFamily="18" charset="0"/>
                <a:cs typeface="Times New Roman" pitchFamily="18" charset="0"/>
              </a:rPr>
              <a:t>The Elder</a:t>
            </a:r>
            <a:r>
              <a:rPr lang="en-US" sz="2800" dirty="0" smtClean="0">
                <a:latin typeface="Times New Roman" pitchFamily="18" charset="0"/>
                <a:cs typeface="Times New Roman" pitchFamily="18" charset="0"/>
              </a:rPr>
              <a:t>, to </a:t>
            </a:r>
            <a:r>
              <a:rPr lang="en-US" sz="2800" dirty="0">
                <a:latin typeface="Times New Roman" pitchFamily="18" charset="0"/>
                <a:cs typeface="Times New Roman" pitchFamily="18" charset="0"/>
              </a:rPr>
              <a:t>the beloved Gaius, whom I love in </a:t>
            </a:r>
            <a:r>
              <a:rPr lang="en-US" sz="2800" dirty="0" smtClean="0">
                <a:latin typeface="Times New Roman" pitchFamily="18" charset="0"/>
                <a:cs typeface="Times New Roman" pitchFamily="18" charset="0"/>
              </a:rPr>
              <a:t>truth: </a:t>
            </a:r>
            <a:r>
              <a:rPr lang="en-US" sz="2800" b="1" baseline="30000" dirty="0" smtClean="0">
                <a:solidFill>
                  <a:srgbClr val="FFFF00"/>
                </a:solidFill>
                <a:latin typeface="Times New Roman" pitchFamily="18" charset="0"/>
                <a:cs typeface="Times New Roman" pitchFamily="18" charset="0"/>
              </a:rPr>
              <a:t>2</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Beloved, I pray that you may prosper in all things and be in health, just as your soul prospers. </a:t>
            </a:r>
            <a:r>
              <a:rPr lang="en-US" sz="2800" b="1" baseline="30000" dirty="0">
                <a:solidFill>
                  <a:srgbClr val="FFFF00"/>
                </a:solidFill>
                <a:latin typeface="Times New Roman" pitchFamily="18" charset="0"/>
                <a:cs typeface="Times New Roman" pitchFamily="18" charset="0"/>
              </a:rPr>
              <a:t>3</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For I rejoiced greatly when brethren came and testified of the truth that is in you, just as you walk in the truth. </a:t>
            </a:r>
            <a:r>
              <a:rPr lang="en-US" sz="2800" b="1" baseline="30000" dirty="0">
                <a:solidFill>
                  <a:srgbClr val="FFFF00"/>
                </a:solidFill>
                <a:latin typeface="Times New Roman" pitchFamily="18" charset="0"/>
                <a:cs typeface="Times New Roman" pitchFamily="18" charset="0"/>
              </a:rPr>
              <a:t>4</a:t>
            </a:r>
            <a:r>
              <a:rPr lang="en-US" sz="2800" b="1" baseline="30000" dirty="0">
                <a:latin typeface="Times New Roman" pitchFamily="18" charset="0"/>
                <a:cs typeface="Times New Roman" pitchFamily="18" charset="0"/>
              </a:rPr>
              <a:t> </a:t>
            </a:r>
            <a:r>
              <a:rPr lang="en-US" sz="2800" dirty="0">
                <a:solidFill>
                  <a:srgbClr val="FFFF00"/>
                </a:solidFill>
                <a:latin typeface="Times New Roman" pitchFamily="18" charset="0"/>
                <a:cs typeface="Times New Roman" pitchFamily="18" charset="0"/>
              </a:rPr>
              <a:t>I have no greater joy than to hear that my children walk in </a:t>
            </a:r>
            <a:r>
              <a:rPr lang="en-US" sz="2800" dirty="0" smtClean="0">
                <a:solidFill>
                  <a:srgbClr val="FFFF00"/>
                </a:solidFill>
                <a:latin typeface="Times New Roman" pitchFamily="18" charset="0"/>
                <a:cs typeface="Times New Roman" pitchFamily="18" charset="0"/>
              </a:rPr>
              <a:t>truth. </a:t>
            </a:r>
            <a:r>
              <a:rPr lang="en-US" sz="2800" b="1" baseline="30000" dirty="0" smtClean="0">
                <a:solidFill>
                  <a:srgbClr val="FFFF00"/>
                </a:solidFill>
                <a:latin typeface="Times New Roman" pitchFamily="18" charset="0"/>
                <a:cs typeface="Times New Roman" pitchFamily="18" charset="0"/>
              </a:rPr>
              <a:t>5</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Beloved, you do faithfully whatever you do for the brethren </a:t>
            </a:r>
            <a:r>
              <a:rPr lang="en-US" sz="2800" dirty="0" smtClean="0">
                <a:latin typeface="Times New Roman" pitchFamily="18" charset="0"/>
                <a:cs typeface="Times New Roman" pitchFamily="18" charset="0"/>
              </a:rPr>
              <a:t>and for </a:t>
            </a:r>
            <a:r>
              <a:rPr lang="en-US" sz="2800" dirty="0">
                <a:latin typeface="Times New Roman" pitchFamily="18" charset="0"/>
                <a:cs typeface="Times New Roman" pitchFamily="18" charset="0"/>
              </a:rPr>
              <a:t>strangers, </a:t>
            </a:r>
            <a:r>
              <a:rPr lang="en-US" sz="2800" b="1" baseline="30000" dirty="0">
                <a:solidFill>
                  <a:srgbClr val="FFFF00"/>
                </a:solidFill>
                <a:latin typeface="Times New Roman" pitchFamily="18" charset="0"/>
                <a:cs typeface="Times New Roman" pitchFamily="18" charset="0"/>
              </a:rPr>
              <a:t>6</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who have borne witness of your love before the church. If you send them forward on their journey in a manner worthy of God, you will do well, </a:t>
            </a:r>
            <a:r>
              <a:rPr lang="en-US" sz="2800" b="1" baseline="30000" dirty="0">
                <a:solidFill>
                  <a:srgbClr val="FFFF00"/>
                </a:solidFill>
                <a:latin typeface="Times New Roman" pitchFamily="18" charset="0"/>
                <a:cs typeface="Times New Roman" pitchFamily="18" charset="0"/>
              </a:rPr>
              <a:t>7</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because they went forth for His name’s sake, taking nothing from the Gentiles. </a:t>
            </a:r>
            <a:r>
              <a:rPr lang="en-US" sz="2800" b="1" baseline="30000" dirty="0">
                <a:solidFill>
                  <a:srgbClr val="FFFF00"/>
                </a:solidFill>
                <a:latin typeface="Times New Roman" pitchFamily="18" charset="0"/>
                <a:cs typeface="Times New Roman" pitchFamily="18" charset="0"/>
              </a:rPr>
              <a:t>8</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We therefore ought to </a:t>
            </a:r>
            <a:r>
              <a:rPr lang="en-US" sz="2800" dirty="0" smtClean="0">
                <a:latin typeface="Times New Roman" pitchFamily="18" charset="0"/>
                <a:cs typeface="Times New Roman" pitchFamily="18" charset="0"/>
              </a:rPr>
              <a:t>receive such</a:t>
            </a:r>
            <a:r>
              <a:rPr lang="en-US" sz="2800" dirty="0">
                <a:latin typeface="Times New Roman" pitchFamily="18" charset="0"/>
                <a:cs typeface="Times New Roman" pitchFamily="18" charset="0"/>
              </a:rPr>
              <a:t>, that we may become fellow workers for the truth</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593689219"/>
      </p:ext>
    </p:extLst>
  </p:cSld>
  <p:clrMapOvr>
    <a:masterClrMapping/>
  </p:clrMapOvr>
  <p:transition>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ext Box 2"/>
          <p:cNvSpPr txBox="1">
            <a:spLocks noChangeArrowheads="1"/>
          </p:cNvSpPr>
          <p:nvPr/>
        </p:nvSpPr>
        <p:spPr bwMode="auto">
          <a:xfrm>
            <a:off x="152400" y="228600"/>
            <a:ext cx="8839200" cy="6678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0"/>
              </a:spcBef>
            </a:pPr>
            <a:r>
              <a:rPr lang="en-US" sz="4000" b="1" dirty="0">
                <a:solidFill>
                  <a:srgbClr val="FFFF66"/>
                </a:solidFill>
              </a:rPr>
              <a:t>3 John </a:t>
            </a:r>
            <a:r>
              <a:rPr lang="en-US" sz="4000" b="1" dirty="0" smtClean="0">
                <a:solidFill>
                  <a:srgbClr val="FFFF66"/>
                </a:solidFill>
              </a:rPr>
              <a:t>1-8</a:t>
            </a:r>
          </a:p>
          <a:p>
            <a:pPr>
              <a:spcBef>
                <a:spcPts val="0"/>
              </a:spcBef>
            </a:pPr>
            <a:endParaRPr lang="en-US" sz="1200" dirty="0" smtClean="0">
              <a:solidFill>
                <a:srgbClr val="FFFF66"/>
              </a:solidFill>
            </a:endParaRPr>
          </a:p>
          <a:p>
            <a:r>
              <a:rPr lang="en-US" sz="2800" b="1" baseline="30000" dirty="0">
                <a:solidFill>
                  <a:srgbClr val="FFFF00"/>
                </a:solidFill>
                <a:latin typeface="Times New Roman" pitchFamily="18" charset="0"/>
                <a:cs typeface="Times New Roman" pitchFamily="18" charset="0"/>
              </a:rPr>
              <a:t>1 </a:t>
            </a:r>
            <a:r>
              <a:rPr lang="en-US" sz="2800" dirty="0">
                <a:latin typeface="Times New Roman" pitchFamily="18" charset="0"/>
                <a:cs typeface="Times New Roman" pitchFamily="18" charset="0"/>
              </a:rPr>
              <a:t>The Elder</a:t>
            </a:r>
            <a:r>
              <a:rPr lang="en-US" sz="2800" dirty="0" smtClean="0">
                <a:latin typeface="Times New Roman" pitchFamily="18" charset="0"/>
                <a:cs typeface="Times New Roman" pitchFamily="18" charset="0"/>
              </a:rPr>
              <a:t>, to </a:t>
            </a:r>
            <a:r>
              <a:rPr lang="en-US" sz="2800" dirty="0">
                <a:latin typeface="Times New Roman" pitchFamily="18" charset="0"/>
                <a:cs typeface="Times New Roman" pitchFamily="18" charset="0"/>
              </a:rPr>
              <a:t>the beloved Gaius, whom I love in </a:t>
            </a:r>
            <a:r>
              <a:rPr lang="en-US" sz="2800" dirty="0" smtClean="0">
                <a:latin typeface="Times New Roman" pitchFamily="18" charset="0"/>
                <a:cs typeface="Times New Roman" pitchFamily="18" charset="0"/>
              </a:rPr>
              <a:t>truth: </a:t>
            </a:r>
            <a:r>
              <a:rPr lang="en-US" sz="2800" b="1" baseline="30000" dirty="0" smtClean="0">
                <a:solidFill>
                  <a:srgbClr val="FFFF00"/>
                </a:solidFill>
                <a:latin typeface="Times New Roman" pitchFamily="18" charset="0"/>
                <a:cs typeface="Times New Roman" pitchFamily="18" charset="0"/>
              </a:rPr>
              <a:t>2</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Beloved, I pray that you may prosper in all things and be in health, just as your soul prospers. </a:t>
            </a:r>
            <a:r>
              <a:rPr lang="en-US" sz="2800" b="1" baseline="30000" dirty="0">
                <a:solidFill>
                  <a:srgbClr val="FFFF00"/>
                </a:solidFill>
                <a:latin typeface="Times New Roman" pitchFamily="18" charset="0"/>
                <a:cs typeface="Times New Roman" pitchFamily="18" charset="0"/>
              </a:rPr>
              <a:t>3</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For I rejoiced greatly when brethren came and testified of the truth that is in you, just as you walk in the truth. </a:t>
            </a:r>
            <a:r>
              <a:rPr lang="en-US" sz="2800" b="1" baseline="30000" dirty="0">
                <a:solidFill>
                  <a:srgbClr val="FFFF00"/>
                </a:solidFill>
                <a:latin typeface="Times New Roman" pitchFamily="18" charset="0"/>
                <a:cs typeface="Times New Roman" pitchFamily="18" charset="0"/>
              </a:rPr>
              <a:t>4</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I have no greater joy than to hear that my children walk in </a:t>
            </a:r>
            <a:r>
              <a:rPr lang="en-US" sz="2800" dirty="0" smtClean="0">
                <a:latin typeface="Times New Roman" pitchFamily="18" charset="0"/>
                <a:cs typeface="Times New Roman" pitchFamily="18" charset="0"/>
              </a:rPr>
              <a:t>truth. </a:t>
            </a:r>
            <a:r>
              <a:rPr lang="en-US" sz="2800" b="1" baseline="30000" dirty="0" smtClean="0">
                <a:solidFill>
                  <a:srgbClr val="FFFF00"/>
                </a:solidFill>
                <a:latin typeface="Times New Roman" pitchFamily="18" charset="0"/>
                <a:cs typeface="Times New Roman" pitchFamily="18" charset="0"/>
              </a:rPr>
              <a:t>5</a:t>
            </a:r>
            <a:r>
              <a:rPr lang="en-US" sz="2800" b="1" baseline="30000" dirty="0">
                <a:latin typeface="Times New Roman" pitchFamily="18" charset="0"/>
                <a:cs typeface="Times New Roman" pitchFamily="18" charset="0"/>
              </a:rPr>
              <a:t> </a:t>
            </a:r>
            <a:r>
              <a:rPr lang="en-US" sz="2800" dirty="0">
                <a:solidFill>
                  <a:srgbClr val="FFFF00"/>
                </a:solidFill>
                <a:latin typeface="Times New Roman" pitchFamily="18" charset="0"/>
                <a:cs typeface="Times New Roman" pitchFamily="18" charset="0"/>
              </a:rPr>
              <a:t>Beloved, you do faithfully whatever you do for the brethren </a:t>
            </a:r>
            <a:r>
              <a:rPr lang="en-US" sz="2800" dirty="0" smtClean="0">
                <a:solidFill>
                  <a:srgbClr val="FFFF00"/>
                </a:solidFill>
                <a:latin typeface="Times New Roman" pitchFamily="18" charset="0"/>
                <a:cs typeface="Times New Roman" pitchFamily="18" charset="0"/>
              </a:rPr>
              <a:t>and for </a:t>
            </a:r>
            <a:r>
              <a:rPr lang="en-US" sz="2800" dirty="0">
                <a:solidFill>
                  <a:srgbClr val="FFFF00"/>
                </a:solidFill>
                <a:latin typeface="Times New Roman" pitchFamily="18" charset="0"/>
                <a:cs typeface="Times New Roman" pitchFamily="18" charset="0"/>
              </a:rPr>
              <a:t>strangers,</a:t>
            </a:r>
            <a:r>
              <a:rPr lang="en-US" sz="2800" dirty="0">
                <a:latin typeface="Times New Roman" pitchFamily="18" charset="0"/>
                <a:cs typeface="Times New Roman" pitchFamily="18" charset="0"/>
              </a:rPr>
              <a:t> </a:t>
            </a:r>
            <a:r>
              <a:rPr lang="en-US" sz="2800" b="1" baseline="30000" dirty="0">
                <a:solidFill>
                  <a:srgbClr val="FFFF00"/>
                </a:solidFill>
                <a:latin typeface="Times New Roman" pitchFamily="18" charset="0"/>
                <a:cs typeface="Times New Roman" pitchFamily="18" charset="0"/>
              </a:rPr>
              <a:t>6</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who have borne witness of your love before the church. If you send them forward on their journey in a manner worthy of God, you will do well, </a:t>
            </a:r>
            <a:r>
              <a:rPr lang="en-US" sz="2800" b="1" baseline="30000" dirty="0">
                <a:solidFill>
                  <a:srgbClr val="FFFF00"/>
                </a:solidFill>
                <a:latin typeface="Times New Roman" pitchFamily="18" charset="0"/>
                <a:cs typeface="Times New Roman" pitchFamily="18" charset="0"/>
              </a:rPr>
              <a:t>7</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because they went forth for His name’s sake, taking nothing from the Gentiles. </a:t>
            </a:r>
            <a:r>
              <a:rPr lang="en-US" sz="2800" b="1" baseline="30000" dirty="0">
                <a:solidFill>
                  <a:srgbClr val="FFFF00"/>
                </a:solidFill>
                <a:latin typeface="Times New Roman" pitchFamily="18" charset="0"/>
                <a:cs typeface="Times New Roman" pitchFamily="18" charset="0"/>
              </a:rPr>
              <a:t>8</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We therefore ought to </a:t>
            </a:r>
            <a:r>
              <a:rPr lang="en-US" sz="2800" dirty="0" smtClean="0">
                <a:latin typeface="Times New Roman" pitchFamily="18" charset="0"/>
                <a:cs typeface="Times New Roman" pitchFamily="18" charset="0"/>
              </a:rPr>
              <a:t>receive such</a:t>
            </a:r>
            <a:r>
              <a:rPr lang="en-US" sz="2800" dirty="0">
                <a:latin typeface="Times New Roman" pitchFamily="18" charset="0"/>
                <a:cs typeface="Times New Roman" pitchFamily="18" charset="0"/>
              </a:rPr>
              <a:t>, that we may become fellow workers for the truth</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593689219"/>
      </p:ext>
    </p:extLst>
  </p:cSld>
  <p:clrMapOvr>
    <a:masterClrMapping/>
  </p:clrMapOvr>
  <p:transition>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ext Box 2"/>
          <p:cNvSpPr txBox="1">
            <a:spLocks noChangeArrowheads="1"/>
          </p:cNvSpPr>
          <p:nvPr/>
        </p:nvSpPr>
        <p:spPr bwMode="auto">
          <a:xfrm>
            <a:off x="152400" y="228600"/>
            <a:ext cx="8839200" cy="6678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0"/>
              </a:spcBef>
            </a:pPr>
            <a:r>
              <a:rPr lang="en-US" sz="4000" b="1" dirty="0">
                <a:solidFill>
                  <a:srgbClr val="FFFF66"/>
                </a:solidFill>
              </a:rPr>
              <a:t>3 John </a:t>
            </a:r>
            <a:r>
              <a:rPr lang="en-US" sz="4000" b="1" dirty="0" smtClean="0">
                <a:solidFill>
                  <a:srgbClr val="FFFF66"/>
                </a:solidFill>
              </a:rPr>
              <a:t>1-8</a:t>
            </a:r>
          </a:p>
          <a:p>
            <a:pPr>
              <a:spcBef>
                <a:spcPts val="0"/>
              </a:spcBef>
            </a:pPr>
            <a:endParaRPr lang="en-US" sz="1200" dirty="0" smtClean="0">
              <a:solidFill>
                <a:srgbClr val="FFFF66"/>
              </a:solidFill>
            </a:endParaRPr>
          </a:p>
          <a:p>
            <a:r>
              <a:rPr lang="en-US" sz="2800" b="1" baseline="30000" dirty="0">
                <a:solidFill>
                  <a:srgbClr val="FFFF00"/>
                </a:solidFill>
                <a:latin typeface="Times New Roman" pitchFamily="18" charset="0"/>
                <a:cs typeface="Times New Roman" pitchFamily="18" charset="0"/>
              </a:rPr>
              <a:t>1 </a:t>
            </a:r>
            <a:r>
              <a:rPr lang="en-US" sz="2800" dirty="0">
                <a:latin typeface="Times New Roman" pitchFamily="18" charset="0"/>
                <a:cs typeface="Times New Roman" pitchFamily="18" charset="0"/>
              </a:rPr>
              <a:t>The Elder</a:t>
            </a:r>
            <a:r>
              <a:rPr lang="en-US" sz="2800" dirty="0" smtClean="0">
                <a:latin typeface="Times New Roman" pitchFamily="18" charset="0"/>
                <a:cs typeface="Times New Roman" pitchFamily="18" charset="0"/>
              </a:rPr>
              <a:t>, to </a:t>
            </a:r>
            <a:r>
              <a:rPr lang="en-US" sz="2800" dirty="0">
                <a:latin typeface="Times New Roman" pitchFamily="18" charset="0"/>
                <a:cs typeface="Times New Roman" pitchFamily="18" charset="0"/>
              </a:rPr>
              <a:t>the beloved Gaius, whom I love in </a:t>
            </a:r>
            <a:r>
              <a:rPr lang="en-US" sz="2800" dirty="0" smtClean="0">
                <a:latin typeface="Times New Roman" pitchFamily="18" charset="0"/>
                <a:cs typeface="Times New Roman" pitchFamily="18" charset="0"/>
              </a:rPr>
              <a:t>truth: </a:t>
            </a:r>
            <a:r>
              <a:rPr lang="en-US" sz="2800" b="1" baseline="30000" dirty="0" smtClean="0">
                <a:solidFill>
                  <a:srgbClr val="FFFF00"/>
                </a:solidFill>
                <a:latin typeface="Times New Roman" pitchFamily="18" charset="0"/>
                <a:cs typeface="Times New Roman" pitchFamily="18" charset="0"/>
              </a:rPr>
              <a:t>2</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Beloved, I pray that you may prosper in all things and be in health, just as your soul prospers. </a:t>
            </a:r>
            <a:r>
              <a:rPr lang="en-US" sz="2800" b="1" baseline="30000" dirty="0">
                <a:solidFill>
                  <a:srgbClr val="FFFF00"/>
                </a:solidFill>
                <a:latin typeface="Times New Roman" pitchFamily="18" charset="0"/>
                <a:cs typeface="Times New Roman" pitchFamily="18" charset="0"/>
              </a:rPr>
              <a:t>3</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For I rejoiced greatly when brethren came and testified of the truth that is in you, just as you walk in the truth. </a:t>
            </a:r>
            <a:r>
              <a:rPr lang="en-US" sz="2800" b="1" baseline="30000" dirty="0">
                <a:solidFill>
                  <a:srgbClr val="FFFF00"/>
                </a:solidFill>
                <a:latin typeface="Times New Roman" pitchFamily="18" charset="0"/>
                <a:cs typeface="Times New Roman" pitchFamily="18" charset="0"/>
              </a:rPr>
              <a:t>4</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I have no greater joy than to hear that my children walk in </a:t>
            </a:r>
            <a:r>
              <a:rPr lang="en-US" sz="2800" dirty="0" smtClean="0">
                <a:latin typeface="Times New Roman" pitchFamily="18" charset="0"/>
                <a:cs typeface="Times New Roman" pitchFamily="18" charset="0"/>
              </a:rPr>
              <a:t>truth. </a:t>
            </a:r>
            <a:r>
              <a:rPr lang="en-US" sz="2800" b="1" baseline="30000" dirty="0" smtClean="0">
                <a:solidFill>
                  <a:srgbClr val="FFFF00"/>
                </a:solidFill>
                <a:latin typeface="Times New Roman" pitchFamily="18" charset="0"/>
                <a:cs typeface="Times New Roman" pitchFamily="18" charset="0"/>
              </a:rPr>
              <a:t>5</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Beloved, you do faithfully whatever you do for the brethren </a:t>
            </a:r>
            <a:r>
              <a:rPr lang="en-US" sz="2800" dirty="0" smtClean="0">
                <a:latin typeface="Times New Roman" pitchFamily="18" charset="0"/>
                <a:cs typeface="Times New Roman" pitchFamily="18" charset="0"/>
              </a:rPr>
              <a:t>and for </a:t>
            </a:r>
            <a:r>
              <a:rPr lang="en-US" sz="2800" dirty="0">
                <a:latin typeface="Times New Roman" pitchFamily="18" charset="0"/>
                <a:cs typeface="Times New Roman" pitchFamily="18" charset="0"/>
              </a:rPr>
              <a:t>strangers, </a:t>
            </a:r>
            <a:r>
              <a:rPr lang="en-US" sz="2800" b="1" baseline="30000" dirty="0">
                <a:solidFill>
                  <a:srgbClr val="FFFF00"/>
                </a:solidFill>
                <a:latin typeface="Times New Roman" pitchFamily="18" charset="0"/>
                <a:cs typeface="Times New Roman" pitchFamily="18" charset="0"/>
              </a:rPr>
              <a:t>6</a:t>
            </a:r>
            <a:r>
              <a:rPr lang="en-US" sz="2800" b="1" baseline="30000" dirty="0">
                <a:latin typeface="Times New Roman" pitchFamily="18" charset="0"/>
                <a:cs typeface="Times New Roman" pitchFamily="18" charset="0"/>
              </a:rPr>
              <a:t> </a:t>
            </a:r>
            <a:r>
              <a:rPr lang="en-US" sz="2800" dirty="0">
                <a:solidFill>
                  <a:srgbClr val="FFFF00"/>
                </a:solidFill>
                <a:latin typeface="Times New Roman" pitchFamily="18" charset="0"/>
                <a:cs typeface="Times New Roman" pitchFamily="18" charset="0"/>
              </a:rPr>
              <a:t>who have borne witness of your love before the church. If you send them forward on their journey in a manner worthy of God, you will do well,</a:t>
            </a:r>
            <a:r>
              <a:rPr lang="en-US" sz="2800" dirty="0">
                <a:latin typeface="Times New Roman" pitchFamily="18" charset="0"/>
                <a:cs typeface="Times New Roman" pitchFamily="18" charset="0"/>
              </a:rPr>
              <a:t> </a:t>
            </a:r>
            <a:r>
              <a:rPr lang="en-US" sz="2800" b="1" baseline="30000" dirty="0">
                <a:solidFill>
                  <a:srgbClr val="FFFF00"/>
                </a:solidFill>
                <a:latin typeface="Times New Roman" pitchFamily="18" charset="0"/>
                <a:cs typeface="Times New Roman" pitchFamily="18" charset="0"/>
              </a:rPr>
              <a:t>7</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because they went forth for His name’s sake, taking nothing from the Gentiles. </a:t>
            </a:r>
            <a:r>
              <a:rPr lang="en-US" sz="2800" b="1" baseline="30000" dirty="0">
                <a:solidFill>
                  <a:srgbClr val="FFFF00"/>
                </a:solidFill>
                <a:latin typeface="Times New Roman" pitchFamily="18" charset="0"/>
                <a:cs typeface="Times New Roman" pitchFamily="18" charset="0"/>
              </a:rPr>
              <a:t>8</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We therefore ought to </a:t>
            </a:r>
            <a:r>
              <a:rPr lang="en-US" sz="2800" dirty="0" smtClean="0">
                <a:latin typeface="Times New Roman" pitchFamily="18" charset="0"/>
                <a:cs typeface="Times New Roman" pitchFamily="18" charset="0"/>
              </a:rPr>
              <a:t>receive such</a:t>
            </a:r>
            <a:r>
              <a:rPr lang="en-US" sz="2800" dirty="0">
                <a:latin typeface="Times New Roman" pitchFamily="18" charset="0"/>
                <a:cs typeface="Times New Roman" pitchFamily="18" charset="0"/>
              </a:rPr>
              <a:t>, that we may become fellow workers for the truth</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593689219"/>
      </p:ext>
    </p:extLst>
  </p:cSld>
  <p:clrMapOvr>
    <a:masterClrMapping/>
  </p:clrMapOvr>
  <p:transition>
    <p:strips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ext Box 2"/>
          <p:cNvSpPr txBox="1">
            <a:spLocks noChangeArrowheads="1"/>
          </p:cNvSpPr>
          <p:nvPr/>
        </p:nvSpPr>
        <p:spPr bwMode="auto">
          <a:xfrm>
            <a:off x="152400" y="228600"/>
            <a:ext cx="8839200" cy="6678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0"/>
              </a:spcBef>
            </a:pPr>
            <a:r>
              <a:rPr lang="en-US" sz="4000" b="1" dirty="0">
                <a:solidFill>
                  <a:srgbClr val="FFFF66"/>
                </a:solidFill>
              </a:rPr>
              <a:t>3 John </a:t>
            </a:r>
            <a:r>
              <a:rPr lang="en-US" sz="4000" b="1" dirty="0" smtClean="0">
                <a:solidFill>
                  <a:srgbClr val="FFFF66"/>
                </a:solidFill>
              </a:rPr>
              <a:t>1-8</a:t>
            </a:r>
          </a:p>
          <a:p>
            <a:pPr>
              <a:spcBef>
                <a:spcPts val="0"/>
              </a:spcBef>
            </a:pPr>
            <a:endParaRPr lang="en-US" sz="1200" dirty="0" smtClean="0">
              <a:solidFill>
                <a:srgbClr val="FFFF66"/>
              </a:solidFill>
            </a:endParaRPr>
          </a:p>
          <a:p>
            <a:r>
              <a:rPr lang="en-US" sz="2800" b="1" baseline="30000" dirty="0">
                <a:solidFill>
                  <a:srgbClr val="FFFF00"/>
                </a:solidFill>
                <a:latin typeface="Times New Roman" pitchFamily="18" charset="0"/>
                <a:cs typeface="Times New Roman" pitchFamily="18" charset="0"/>
              </a:rPr>
              <a:t>1 </a:t>
            </a:r>
            <a:r>
              <a:rPr lang="en-US" sz="2800" dirty="0">
                <a:latin typeface="Times New Roman" pitchFamily="18" charset="0"/>
                <a:cs typeface="Times New Roman" pitchFamily="18" charset="0"/>
              </a:rPr>
              <a:t>The Elder</a:t>
            </a:r>
            <a:r>
              <a:rPr lang="en-US" sz="2800" dirty="0" smtClean="0">
                <a:latin typeface="Times New Roman" pitchFamily="18" charset="0"/>
                <a:cs typeface="Times New Roman" pitchFamily="18" charset="0"/>
              </a:rPr>
              <a:t>, to </a:t>
            </a:r>
            <a:r>
              <a:rPr lang="en-US" sz="2800" dirty="0">
                <a:latin typeface="Times New Roman" pitchFamily="18" charset="0"/>
                <a:cs typeface="Times New Roman" pitchFamily="18" charset="0"/>
              </a:rPr>
              <a:t>the beloved Gaius, whom I love in </a:t>
            </a:r>
            <a:r>
              <a:rPr lang="en-US" sz="2800" dirty="0" smtClean="0">
                <a:latin typeface="Times New Roman" pitchFamily="18" charset="0"/>
                <a:cs typeface="Times New Roman" pitchFamily="18" charset="0"/>
              </a:rPr>
              <a:t>truth: </a:t>
            </a:r>
            <a:r>
              <a:rPr lang="en-US" sz="2800" b="1" baseline="30000" dirty="0" smtClean="0">
                <a:solidFill>
                  <a:srgbClr val="FFFF00"/>
                </a:solidFill>
                <a:latin typeface="Times New Roman" pitchFamily="18" charset="0"/>
                <a:cs typeface="Times New Roman" pitchFamily="18" charset="0"/>
              </a:rPr>
              <a:t>2</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Beloved, I pray that you may prosper in all things and be in health, just as your soul prospers. </a:t>
            </a:r>
            <a:r>
              <a:rPr lang="en-US" sz="2800" b="1" baseline="30000" dirty="0">
                <a:solidFill>
                  <a:srgbClr val="FFFF00"/>
                </a:solidFill>
                <a:latin typeface="Times New Roman" pitchFamily="18" charset="0"/>
                <a:cs typeface="Times New Roman" pitchFamily="18" charset="0"/>
              </a:rPr>
              <a:t>3</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For I rejoiced greatly when brethren came and testified of the truth that is in you, just as you walk in the truth. </a:t>
            </a:r>
            <a:r>
              <a:rPr lang="en-US" sz="2800" b="1" baseline="30000" dirty="0">
                <a:solidFill>
                  <a:srgbClr val="FFFF00"/>
                </a:solidFill>
                <a:latin typeface="Times New Roman" pitchFamily="18" charset="0"/>
                <a:cs typeface="Times New Roman" pitchFamily="18" charset="0"/>
              </a:rPr>
              <a:t>4</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I have no greater joy than to hear that my children walk in </a:t>
            </a:r>
            <a:r>
              <a:rPr lang="en-US" sz="2800" dirty="0" smtClean="0">
                <a:latin typeface="Times New Roman" pitchFamily="18" charset="0"/>
                <a:cs typeface="Times New Roman" pitchFamily="18" charset="0"/>
              </a:rPr>
              <a:t>truth. </a:t>
            </a:r>
            <a:r>
              <a:rPr lang="en-US" sz="2800" b="1" baseline="30000" dirty="0" smtClean="0">
                <a:solidFill>
                  <a:srgbClr val="FFFF00"/>
                </a:solidFill>
                <a:latin typeface="Times New Roman" pitchFamily="18" charset="0"/>
                <a:cs typeface="Times New Roman" pitchFamily="18" charset="0"/>
              </a:rPr>
              <a:t>5</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Beloved, you do faithfully whatever you do for the brethren </a:t>
            </a:r>
            <a:r>
              <a:rPr lang="en-US" sz="2800" dirty="0" smtClean="0">
                <a:latin typeface="Times New Roman" pitchFamily="18" charset="0"/>
                <a:cs typeface="Times New Roman" pitchFamily="18" charset="0"/>
              </a:rPr>
              <a:t>and for </a:t>
            </a:r>
            <a:r>
              <a:rPr lang="en-US" sz="2800" dirty="0">
                <a:latin typeface="Times New Roman" pitchFamily="18" charset="0"/>
                <a:cs typeface="Times New Roman" pitchFamily="18" charset="0"/>
              </a:rPr>
              <a:t>strangers, </a:t>
            </a:r>
            <a:r>
              <a:rPr lang="en-US" sz="2800" b="1" baseline="30000" dirty="0">
                <a:solidFill>
                  <a:srgbClr val="FFFF00"/>
                </a:solidFill>
                <a:latin typeface="Times New Roman" pitchFamily="18" charset="0"/>
                <a:cs typeface="Times New Roman" pitchFamily="18" charset="0"/>
              </a:rPr>
              <a:t>6</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who have borne witness of your love before the church. If you send them forward on their journey in a manner worthy of God, you will do well, </a:t>
            </a:r>
            <a:r>
              <a:rPr lang="en-US" sz="2800" b="1" baseline="30000" dirty="0">
                <a:solidFill>
                  <a:srgbClr val="FFFF00"/>
                </a:solidFill>
                <a:latin typeface="Times New Roman" pitchFamily="18" charset="0"/>
                <a:cs typeface="Times New Roman" pitchFamily="18" charset="0"/>
              </a:rPr>
              <a:t>7</a:t>
            </a:r>
            <a:r>
              <a:rPr lang="en-US" sz="2800" b="1" baseline="30000" dirty="0">
                <a:latin typeface="Times New Roman" pitchFamily="18" charset="0"/>
                <a:cs typeface="Times New Roman" pitchFamily="18" charset="0"/>
              </a:rPr>
              <a:t> </a:t>
            </a:r>
            <a:r>
              <a:rPr lang="en-US" sz="2800" dirty="0">
                <a:solidFill>
                  <a:srgbClr val="FFFF00"/>
                </a:solidFill>
                <a:latin typeface="Times New Roman" pitchFamily="18" charset="0"/>
                <a:cs typeface="Times New Roman" pitchFamily="18" charset="0"/>
              </a:rPr>
              <a:t>because they went forth for His name’s sake, taking nothing from the Gentiles.</a:t>
            </a:r>
            <a:r>
              <a:rPr lang="en-US" sz="2800" dirty="0">
                <a:latin typeface="Times New Roman" pitchFamily="18" charset="0"/>
                <a:cs typeface="Times New Roman" pitchFamily="18" charset="0"/>
              </a:rPr>
              <a:t> </a:t>
            </a:r>
            <a:r>
              <a:rPr lang="en-US" sz="2800" b="1" baseline="30000" dirty="0">
                <a:solidFill>
                  <a:srgbClr val="FFFF00"/>
                </a:solidFill>
                <a:latin typeface="Times New Roman" pitchFamily="18" charset="0"/>
                <a:cs typeface="Times New Roman" pitchFamily="18" charset="0"/>
              </a:rPr>
              <a:t>8</a:t>
            </a:r>
            <a:r>
              <a:rPr lang="en-US" sz="2800" b="1"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We therefore ought to </a:t>
            </a:r>
            <a:r>
              <a:rPr lang="en-US" sz="2800" dirty="0" smtClean="0">
                <a:latin typeface="Times New Roman" pitchFamily="18" charset="0"/>
                <a:cs typeface="Times New Roman" pitchFamily="18" charset="0"/>
              </a:rPr>
              <a:t>receive such</a:t>
            </a:r>
            <a:r>
              <a:rPr lang="en-US" sz="2800" dirty="0">
                <a:latin typeface="Times New Roman" pitchFamily="18" charset="0"/>
                <a:cs typeface="Times New Roman" pitchFamily="18" charset="0"/>
              </a:rPr>
              <a:t>, that we may become fellow workers for the truth</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593689219"/>
      </p:ext>
    </p:extLst>
  </p:cSld>
  <p:clrMapOvr>
    <a:masterClrMapping/>
  </p:clrMapOvr>
  <p:transition>
    <p:strips dir="ld"/>
  </p:transition>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Stream</Template>
  <TotalTime>8849</TotalTime>
  <Words>390</Words>
  <Application>Microsoft Office PowerPoint</Application>
  <PresentationFormat>On-screen Show (4:3)</PresentationFormat>
  <Paragraphs>85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Stream</vt:lpstr>
      <vt:lpstr>Walking In Truth</vt:lpstr>
      <vt:lpstr>PowerPoint Presentation</vt:lpstr>
      <vt:lpstr>PowerPoint Presentation</vt:lpstr>
      <vt:lpstr>Gaius Was Righteous Man</vt:lpstr>
      <vt:lpstr>PowerPoint Presentation</vt:lpstr>
      <vt:lpstr>PowerPoint Presentation</vt:lpstr>
      <vt:lpstr>PowerPoint Presentation</vt:lpstr>
      <vt:lpstr>PowerPoint Presentation</vt:lpstr>
      <vt:lpstr>PowerPoint Presentation</vt:lpstr>
      <vt:lpstr>PowerPoint Presentation</vt:lpstr>
      <vt:lpstr>Evidence of “Walking in Truth”</vt:lpstr>
      <vt:lpstr>PowerPoint Presentation</vt:lpstr>
      <vt:lpstr>PowerPoint Presentation</vt:lpstr>
      <vt:lpstr>PowerPoint Presentation</vt:lpstr>
      <vt:lpstr>PowerPoint Presentation</vt:lpstr>
      <vt:lpstr>Examples Show Difference Between Walking in Truth &amp; Evil</vt:lpstr>
      <vt:lpstr>PowerPoint Presentation</vt:lpstr>
      <vt:lpstr>How We Discern the Acceptable</vt:lpstr>
    </vt:vector>
  </TitlesOfParts>
  <Company>South Livingston C of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Unknown User</dc:creator>
  <cp:lastModifiedBy>Harry</cp:lastModifiedBy>
  <cp:revision>37</cp:revision>
  <dcterms:created xsi:type="dcterms:W3CDTF">1999-10-30T20:42:05Z</dcterms:created>
  <dcterms:modified xsi:type="dcterms:W3CDTF">2013-04-14T12:36:00Z</dcterms:modified>
</cp:coreProperties>
</file>