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1"/>
  </p:notesMasterIdLst>
  <p:handoutMasterIdLst>
    <p:handoutMasterId r:id="rId32"/>
  </p:handoutMasterIdLst>
  <p:sldIdLst>
    <p:sldId id="256" r:id="rId2"/>
    <p:sldId id="509" r:id="rId3"/>
    <p:sldId id="510" r:id="rId4"/>
    <p:sldId id="519" r:id="rId5"/>
    <p:sldId id="515" r:id="rId6"/>
    <p:sldId id="518" r:id="rId7"/>
    <p:sldId id="536" r:id="rId8"/>
    <p:sldId id="537" r:id="rId9"/>
    <p:sldId id="521" r:id="rId10"/>
    <p:sldId id="523" r:id="rId11"/>
    <p:sldId id="512" r:id="rId12"/>
    <p:sldId id="516" r:id="rId13"/>
    <p:sldId id="520" r:id="rId14"/>
    <p:sldId id="522" r:id="rId15"/>
    <p:sldId id="517" r:id="rId16"/>
    <p:sldId id="511" r:id="rId17"/>
    <p:sldId id="524" r:id="rId18"/>
    <p:sldId id="525" r:id="rId19"/>
    <p:sldId id="526" r:id="rId20"/>
    <p:sldId id="527" r:id="rId21"/>
    <p:sldId id="528" r:id="rId22"/>
    <p:sldId id="529" r:id="rId23"/>
    <p:sldId id="530" r:id="rId24"/>
    <p:sldId id="531" r:id="rId25"/>
    <p:sldId id="535" r:id="rId26"/>
    <p:sldId id="532" r:id="rId27"/>
    <p:sldId id="533" r:id="rId28"/>
    <p:sldId id="534" r:id="rId29"/>
    <p:sldId id="25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79" d="100"/>
          <a:sy n="79" d="100"/>
        </p:scale>
        <p:origin x="-14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3000" dirty="0" smtClean="0"/>
              <a:t>Number</a:t>
            </a:r>
            <a:r>
              <a:rPr lang="en-US" sz="3000" baseline="0" dirty="0" smtClean="0"/>
              <a:t> of Megachurches in the U.S.</a:t>
            </a:r>
            <a:endParaRPr lang="en-US" sz="3000" dirty="0"/>
          </a:p>
        </c:rich>
      </c:tx>
      <c:layout>
        <c:manualLayout>
          <c:xMode val="edge"/>
          <c:yMode val="edge"/>
          <c:x val="0.145221665473634"/>
          <c:y val="0.0314662905942727"/>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 of mehachurches in US</c:v>
                </c:pt>
              </c:strCache>
            </c:strRef>
          </c:tx>
          <c:invertIfNegative val="0"/>
          <c:cat>
            <c:numRef>
              <c:f>Sheet1!$A$2:$A$7</c:f>
              <c:numCache>
                <c:formatCode>General</c:formatCode>
                <c:ptCount val="6"/>
                <c:pt idx="0">
                  <c:v>1960.0</c:v>
                </c:pt>
                <c:pt idx="1">
                  <c:v>1970.0</c:v>
                </c:pt>
                <c:pt idx="2">
                  <c:v>1980.0</c:v>
                </c:pt>
                <c:pt idx="3">
                  <c:v>1990.0</c:v>
                </c:pt>
                <c:pt idx="4">
                  <c:v>2000.0</c:v>
                </c:pt>
                <c:pt idx="5">
                  <c:v>2010.0</c:v>
                </c:pt>
              </c:numCache>
            </c:numRef>
          </c:cat>
          <c:val>
            <c:numRef>
              <c:f>Sheet1!$B$2:$B$7</c:f>
              <c:numCache>
                <c:formatCode>General</c:formatCode>
                <c:ptCount val="6"/>
                <c:pt idx="0">
                  <c:v>10.0</c:v>
                </c:pt>
                <c:pt idx="1">
                  <c:v>50.0</c:v>
                </c:pt>
                <c:pt idx="2">
                  <c:v>180.0</c:v>
                </c:pt>
                <c:pt idx="3">
                  <c:v>300.0</c:v>
                </c:pt>
                <c:pt idx="4">
                  <c:v>600.0</c:v>
                </c:pt>
                <c:pt idx="5">
                  <c:v>1595.0</c:v>
                </c:pt>
              </c:numCache>
            </c:numRef>
          </c:val>
        </c:ser>
        <c:dLbls>
          <c:showLegendKey val="0"/>
          <c:showVal val="1"/>
          <c:showCatName val="0"/>
          <c:showSerName val="0"/>
          <c:showPercent val="0"/>
          <c:showBubbleSize val="0"/>
        </c:dLbls>
        <c:gapWidth val="150"/>
        <c:shape val="box"/>
        <c:axId val="-2086270424"/>
        <c:axId val="2112295416"/>
        <c:axId val="0"/>
      </c:bar3DChart>
      <c:catAx>
        <c:axId val="-2086270424"/>
        <c:scaling>
          <c:orientation val="minMax"/>
        </c:scaling>
        <c:delete val="0"/>
        <c:axPos val="b"/>
        <c:numFmt formatCode="General" sourceLinked="1"/>
        <c:majorTickMark val="out"/>
        <c:minorTickMark val="none"/>
        <c:tickLblPos val="nextTo"/>
        <c:crossAx val="2112295416"/>
        <c:crosses val="autoZero"/>
        <c:auto val="1"/>
        <c:lblAlgn val="ctr"/>
        <c:lblOffset val="100"/>
        <c:noMultiLvlLbl val="0"/>
      </c:catAx>
      <c:valAx>
        <c:axId val="2112295416"/>
        <c:scaling>
          <c:orientation val="minMax"/>
        </c:scaling>
        <c:delete val="0"/>
        <c:axPos val="l"/>
        <c:majorGridlines/>
        <c:numFmt formatCode="General" sourceLinked="1"/>
        <c:majorTickMark val="out"/>
        <c:minorTickMark val="none"/>
        <c:tickLblPos val="nextTo"/>
        <c:crossAx val="-2086270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30F075DF-3BD0-4A32-BCDA-CBF9F3167C90}" type="datetimeFigureOut">
              <a:rPr lang="en-US"/>
              <a:pPr/>
              <a:t>8/18/13</a:t>
            </a:fld>
            <a:endParaRPr lang="en-US"/>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E218714-E051-4FA5-BEFA-EA4885AAA4AA}" type="slidenum">
              <a:rPr lang="en-US"/>
              <a:pPr/>
              <a:t>‹#›</a:t>
            </a:fld>
            <a:endParaRPr lang="en-US"/>
          </a:p>
        </p:txBody>
      </p:sp>
    </p:spTree>
    <p:extLst>
      <p:ext uri="{BB962C8B-B14F-4D97-AF65-F5344CB8AC3E}">
        <p14:creationId xmlns:p14="http://schemas.microsoft.com/office/powerpoint/2010/main" val="762050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E986BB9-2649-446F-B0A3-F400982B0522}" type="slidenum">
              <a:rPr lang="en-US"/>
              <a:pPr>
                <a:defRPr/>
              </a:pPr>
              <a:t>‹#›</a:t>
            </a:fld>
            <a:endParaRPr lang="en-US"/>
          </a:p>
        </p:txBody>
      </p:sp>
    </p:spTree>
    <p:extLst>
      <p:ext uri="{BB962C8B-B14F-4D97-AF65-F5344CB8AC3E}">
        <p14:creationId xmlns:p14="http://schemas.microsoft.com/office/powerpoint/2010/main" val="1063146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9431E22-80E6-43B6-B853-AD87BC95987A}"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15</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16</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17</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18</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19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20</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21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22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23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24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25</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26</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27</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E82088E-0993-476D-B32F-993D6C5F1043}" type="slidenum">
              <a:rPr lang="en-US" smtClean="0"/>
              <a:pPr/>
              <a:t>29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6</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7</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10</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12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13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7B52EB5-437C-42A0-A8A4-5C472B15D6AB}" type="slidenum">
              <a:rPr lang="en-US" smtClean="0"/>
              <a:pPr/>
              <a:t>14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Tahoma" pitchFamily="34" charset="0"/>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F59C05F8-869E-4D54-9CC1-DC209CD291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7DB02C-99B3-4C5D-847F-0D9CBCA62C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8E4AE9-1913-4871-AD51-304CA9B075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8F7CF777-6248-4343-8B5F-352DCBD9A9F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Tahoma" pitchFamily="34"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1553B6F1-0B29-457A-988A-87535D87B0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33B5CD7B-ACC7-42D1-A969-9DE4012153D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Tahoma" pitchFamily="34"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312CC842-9B13-4972-92E0-DFC4A22752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a:defRPr/>
            </a:lvl1pPr>
          </a:lstStyle>
          <a:p>
            <a:pPr>
              <a:defRPr/>
            </a:pPr>
            <a:endParaRPr lang="en-US"/>
          </a:p>
        </p:txBody>
      </p:sp>
      <p:sp>
        <p:nvSpPr>
          <p:cNvPr id="4" name="Footer Placeholder 20"/>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403EC8-9690-4288-A4A9-B6F0177B8A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3BB77CB9-458A-425D-B5BB-7D4ED68A77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Tahoma" pitchFamily="34"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C5DCA7A-2C24-49EC-8C61-4F8774A0CC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17C6F162-84EB-4B35-8405-48BBDF32E9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Tahoma" pitchFamily="34" charset="0"/>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Tahoma" pitchFamily="34" charset="0"/>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Tahoma" pitchFamily="34" charset="0"/>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Tahoma" pitchFamily="34" charset="0"/>
              </a:defRPr>
            </a:lvl1pPr>
          </a:lstStyle>
          <a:p>
            <a:pPr>
              <a:defRPr/>
            </a:pPr>
            <a:fld id="{6F5D8529-7322-4923-8C2E-A67687F7DCB0}"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Tahoma" pitchFamily="34"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Tahoma" pitchFamily="34" charset="0"/>
            </a:endParaRPr>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90600" y="1828800"/>
            <a:ext cx="7239000" cy="2308324"/>
          </a:xfrm>
          <a:prstGeom prst="rect">
            <a:avLst/>
          </a:prstGeom>
          <a:noFill/>
        </p:spPr>
        <p:txBody>
          <a:bodyPr wrap="square" rtlCol="0">
            <a:spAutoFit/>
          </a:bodyPr>
          <a:lstStyle/>
          <a:p>
            <a:pPr algn="ctr"/>
            <a:r>
              <a:rPr lang="en-US" sz="7200" i="1" dirty="0" smtClean="0">
                <a:solidFill>
                  <a:schemeClr val="tx2"/>
                </a:solidFill>
                <a:latin typeface="Arial"/>
                <a:cs typeface="Arial"/>
              </a:rPr>
              <a:t>The </a:t>
            </a:r>
            <a:r>
              <a:rPr lang="en-US" sz="7200" i="1" dirty="0" err="1" smtClean="0">
                <a:solidFill>
                  <a:schemeClr val="tx2"/>
                </a:solidFill>
                <a:latin typeface="Arial"/>
                <a:cs typeface="Arial"/>
              </a:rPr>
              <a:t>Megachurch</a:t>
            </a:r>
            <a:endParaRPr lang="en-US" sz="7200" i="1" dirty="0" smtClean="0">
              <a:solidFill>
                <a:schemeClr val="tx2"/>
              </a:solidFill>
              <a:latin typeface="Arial"/>
              <a:cs typeface="Arial"/>
            </a:endParaRPr>
          </a:p>
          <a:p>
            <a:pPr algn="ctr"/>
            <a:r>
              <a:rPr lang="en-US" sz="7200" i="1" dirty="0" smtClean="0">
                <a:solidFill>
                  <a:schemeClr val="tx2"/>
                </a:solidFill>
                <a:latin typeface="Arial"/>
                <a:cs typeface="Arial"/>
              </a:rPr>
              <a:t>Movement</a:t>
            </a:r>
            <a:endParaRPr lang="en-US" sz="7200" i="1" dirty="0">
              <a:solidFill>
                <a:schemeClr val="tx2"/>
              </a:solidFill>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3600" i="1" u="sng" dirty="0" smtClean="0">
                <a:solidFill>
                  <a:schemeClr val="tx2">
                    <a:lumMod val="75000"/>
                  </a:schemeClr>
                </a:solidFill>
              </a:rPr>
              <a:t>Administrator at Chapel Hill Harvester Church:</a:t>
            </a:r>
            <a:endParaRPr lang="en-US" sz="3600" dirty="0"/>
          </a:p>
          <a:p>
            <a:pPr marL="0" indent="0">
              <a:buNone/>
            </a:pPr>
            <a:endParaRPr lang="en-US" i="1" dirty="0"/>
          </a:p>
          <a:p>
            <a:pPr marL="0" indent="0">
              <a:buNone/>
            </a:pPr>
            <a:r>
              <a:rPr lang="en-US" i="1" dirty="0" smtClean="0"/>
              <a:t>“It's </a:t>
            </a:r>
            <a:r>
              <a:rPr lang="en-US" i="1" dirty="0"/>
              <a:t>just good business practices that we all need.... We are a church but we are also a business that happens to be operating by the name of a church. We are a ten million dollar a year church that has to operate like a business</a:t>
            </a:r>
            <a:r>
              <a:rPr lang="en-US" i="1" dirty="0" smtClean="0"/>
              <a:t>.”</a:t>
            </a:r>
            <a:endParaRPr lang="en-US" i="1" dirty="0"/>
          </a:p>
        </p:txBody>
      </p:sp>
    </p:spTree>
    <p:extLst>
      <p:ext uri="{BB962C8B-B14F-4D97-AF65-F5344CB8AC3E}">
        <p14:creationId xmlns:p14="http://schemas.microsoft.com/office/powerpoint/2010/main" val="226783954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409">
                                            <p:txEl>
                                              <p:pRg st="2" end="2"/>
                                            </p:txEl>
                                          </p:spTgt>
                                        </p:tgtEl>
                                        <p:attrNameLst>
                                          <p:attrName>style.visibility</p:attrName>
                                        </p:attrNameLst>
                                      </p:cBhvr>
                                      <p:to>
                                        <p:strVal val="visible"/>
                                      </p:to>
                                    </p:set>
                                    <p:animEffect transition="in" filter="checkerboard(across)">
                                      <p:cBhvr>
                                        <p:cTn id="7" dur="500"/>
                                        <p:tgtEl>
                                          <p:spTgt spid="174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1028"/>
          <p:cNvSpPr txBox="1">
            <a:spLocks noChangeArrowheads="1"/>
          </p:cNvSpPr>
          <p:nvPr/>
        </p:nvSpPr>
        <p:spPr bwMode="auto">
          <a:xfrm>
            <a:off x="914400" y="1371600"/>
            <a:ext cx="7232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400" b="1" dirty="0">
                <a:solidFill>
                  <a:schemeClr val="tx2">
                    <a:lumMod val="75000"/>
                  </a:schemeClr>
                </a:solidFill>
              </a:rPr>
              <a:t>The larger the church, </a:t>
            </a:r>
            <a:r>
              <a:rPr lang="en-US" sz="2400" b="1" dirty="0" smtClean="0">
                <a:solidFill>
                  <a:schemeClr val="tx2">
                    <a:lumMod val="75000"/>
                  </a:schemeClr>
                </a:solidFill>
              </a:rPr>
              <a:t> the </a:t>
            </a:r>
            <a:r>
              <a:rPr lang="en-US" sz="2400" b="1" dirty="0">
                <a:solidFill>
                  <a:schemeClr val="tx2">
                    <a:lumMod val="75000"/>
                  </a:schemeClr>
                </a:solidFill>
              </a:rPr>
              <a:t>more its resources</a:t>
            </a:r>
            <a:r>
              <a:rPr lang="en-US" sz="2400" dirty="0">
                <a:solidFill>
                  <a:schemeClr val="tx2">
                    <a:lumMod val="75000"/>
                  </a:schemeClr>
                </a:solidFill>
                <a:latin typeface="Times New Roman" charset="0"/>
              </a:rPr>
              <a:t>  </a:t>
            </a:r>
          </a:p>
        </p:txBody>
      </p:sp>
      <p:grpSp>
        <p:nvGrpSpPr>
          <p:cNvPr id="78930" name="Group 1106"/>
          <p:cNvGrpSpPr>
            <a:grpSpLocks/>
          </p:cNvGrpSpPr>
          <p:nvPr/>
        </p:nvGrpSpPr>
        <p:grpSpPr bwMode="auto">
          <a:xfrm>
            <a:off x="533400" y="1981200"/>
            <a:ext cx="8001000" cy="3810000"/>
            <a:chOff x="-3" y="-3"/>
            <a:chExt cx="3098" cy="2826"/>
          </a:xfrm>
        </p:grpSpPr>
        <p:grpSp>
          <p:nvGrpSpPr>
            <p:cNvPr id="78928" name="Group 1104"/>
            <p:cNvGrpSpPr>
              <a:grpSpLocks/>
            </p:cNvGrpSpPr>
            <p:nvPr/>
          </p:nvGrpSpPr>
          <p:grpSpPr bwMode="auto">
            <a:xfrm>
              <a:off x="0" y="0"/>
              <a:ext cx="3092" cy="2820"/>
              <a:chOff x="0" y="0"/>
              <a:chExt cx="3092" cy="2820"/>
            </a:xfrm>
          </p:grpSpPr>
          <p:grpSp>
            <p:nvGrpSpPr>
              <p:cNvPr id="78879" name="Group 1055"/>
              <p:cNvGrpSpPr>
                <a:grpSpLocks/>
              </p:cNvGrpSpPr>
              <p:nvPr/>
            </p:nvGrpSpPr>
            <p:grpSpPr bwMode="auto">
              <a:xfrm>
                <a:off x="0" y="0"/>
                <a:ext cx="637" cy="748"/>
                <a:chOff x="0" y="0"/>
                <a:chExt cx="637" cy="748"/>
              </a:xfrm>
            </p:grpSpPr>
            <p:sp>
              <p:nvSpPr>
                <p:cNvPr id="78853" name="Rectangle 1029"/>
                <p:cNvSpPr>
                  <a:spLocks noChangeArrowheads="1"/>
                </p:cNvSpPr>
                <p:nvPr/>
              </p:nvSpPr>
              <p:spPr bwMode="auto">
                <a:xfrm>
                  <a:off x="0" y="0"/>
                  <a:ext cx="637" cy="74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Church Size </a:t>
                  </a:r>
                  <a:endParaRPr lang="en-US" b="1"/>
                </a:p>
              </p:txBody>
            </p:sp>
            <p:sp>
              <p:nvSpPr>
                <p:cNvPr id="78878" name="Rectangle 1054"/>
                <p:cNvSpPr>
                  <a:spLocks noChangeArrowheads="1"/>
                </p:cNvSpPr>
                <p:nvPr/>
              </p:nvSpPr>
              <p:spPr bwMode="auto">
                <a:xfrm>
                  <a:off x="0" y="0"/>
                  <a:ext cx="637" cy="74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881" name="Group 1057"/>
              <p:cNvGrpSpPr>
                <a:grpSpLocks/>
              </p:cNvGrpSpPr>
              <p:nvPr/>
            </p:nvGrpSpPr>
            <p:grpSpPr bwMode="auto">
              <a:xfrm>
                <a:off x="637" y="0"/>
                <a:ext cx="710" cy="748"/>
                <a:chOff x="637" y="0"/>
                <a:chExt cx="710" cy="748"/>
              </a:xfrm>
            </p:grpSpPr>
            <p:sp>
              <p:nvSpPr>
                <p:cNvPr id="78854" name="Rectangle 1030"/>
                <p:cNvSpPr>
                  <a:spLocks noChangeArrowheads="1"/>
                </p:cNvSpPr>
                <p:nvPr/>
              </p:nvSpPr>
              <p:spPr bwMode="auto">
                <a:xfrm>
                  <a:off x="637" y="0"/>
                  <a:ext cx="710" cy="74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Average Income</a:t>
                  </a:r>
                  <a:r>
                    <a:rPr lang="en-US" sz="1200">
                      <a:cs typeface="Arial" charset="0"/>
                    </a:rPr>
                    <a:t> </a:t>
                  </a:r>
                  <a:endParaRPr lang="en-US" sz="2400">
                    <a:latin typeface="Times New Roman" charset="0"/>
                  </a:endParaRPr>
                </a:p>
              </p:txBody>
            </p:sp>
            <p:sp>
              <p:nvSpPr>
                <p:cNvPr id="78880" name="Rectangle 1056"/>
                <p:cNvSpPr>
                  <a:spLocks noChangeArrowheads="1"/>
                </p:cNvSpPr>
                <p:nvPr/>
              </p:nvSpPr>
              <p:spPr bwMode="auto">
                <a:xfrm>
                  <a:off x="637" y="0"/>
                  <a:ext cx="710" cy="74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883" name="Group 1059"/>
              <p:cNvGrpSpPr>
                <a:grpSpLocks/>
              </p:cNvGrpSpPr>
              <p:nvPr/>
            </p:nvGrpSpPr>
            <p:grpSpPr bwMode="auto">
              <a:xfrm>
                <a:off x="1347" y="0"/>
                <a:ext cx="695" cy="748"/>
                <a:chOff x="1347" y="0"/>
                <a:chExt cx="695" cy="748"/>
              </a:xfrm>
            </p:grpSpPr>
            <p:sp>
              <p:nvSpPr>
                <p:cNvPr id="78855" name="Rectangle 1031"/>
                <p:cNvSpPr>
                  <a:spLocks noChangeArrowheads="1"/>
                </p:cNvSpPr>
                <p:nvPr/>
              </p:nvSpPr>
              <p:spPr bwMode="auto">
                <a:xfrm>
                  <a:off x="1347" y="0"/>
                  <a:ext cx="695" cy="74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dirty="0">
                      <a:cs typeface="Arial" charset="0"/>
                    </a:rPr>
                    <a:t>FT Ministerial &amp; </a:t>
                  </a:r>
                  <a:br>
                    <a:rPr lang="en-US" b="1" dirty="0">
                      <a:cs typeface="Arial" charset="0"/>
                    </a:rPr>
                  </a:br>
                  <a:r>
                    <a:rPr lang="en-US" b="1" dirty="0">
                      <a:cs typeface="Arial" charset="0"/>
                    </a:rPr>
                    <a:t>Admin Staff </a:t>
                  </a:r>
                  <a:endParaRPr lang="en-US" b="1" dirty="0"/>
                </a:p>
              </p:txBody>
            </p:sp>
            <p:sp>
              <p:nvSpPr>
                <p:cNvPr id="78882" name="Rectangle 1058"/>
                <p:cNvSpPr>
                  <a:spLocks noChangeArrowheads="1"/>
                </p:cNvSpPr>
                <p:nvPr/>
              </p:nvSpPr>
              <p:spPr bwMode="auto">
                <a:xfrm>
                  <a:off x="1347" y="0"/>
                  <a:ext cx="695" cy="74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885" name="Group 1061"/>
              <p:cNvGrpSpPr>
                <a:grpSpLocks/>
              </p:cNvGrpSpPr>
              <p:nvPr/>
            </p:nvGrpSpPr>
            <p:grpSpPr bwMode="auto">
              <a:xfrm>
                <a:off x="2042" y="0"/>
                <a:ext cx="514" cy="748"/>
                <a:chOff x="2042" y="0"/>
                <a:chExt cx="514" cy="748"/>
              </a:xfrm>
            </p:grpSpPr>
            <p:sp>
              <p:nvSpPr>
                <p:cNvPr id="78856" name="Rectangle 1032"/>
                <p:cNvSpPr>
                  <a:spLocks noChangeArrowheads="1"/>
                </p:cNvSpPr>
                <p:nvPr/>
              </p:nvSpPr>
              <p:spPr bwMode="auto">
                <a:xfrm>
                  <a:off x="2042" y="0"/>
                  <a:ext cx="514" cy="74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1600" b="1">
                      <a:cs typeface="Arial" charset="0"/>
                    </a:rPr>
                    <a:t>Volunteers</a:t>
                  </a:r>
                  <a:r>
                    <a:rPr lang="en-US" b="1">
                      <a:cs typeface="Arial" charset="0"/>
                    </a:rPr>
                    <a:t> </a:t>
                  </a:r>
                  <a:br>
                    <a:rPr lang="en-US" b="1">
                      <a:cs typeface="Arial" charset="0"/>
                    </a:rPr>
                  </a:br>
                  <a:r>
                    <a:rPr lang="en-US" b="1">
                      <a:cs typeface="Arial" charset="0"/>
                    </a:rPr>
                    <a:t>5hr+ </a:t>
                  </a:r>
                  <a:endParaRPr lang="en-US" b="1"/>
                </a:p>
              </p:txBody>
            </p:sp>
            <p:sp>
              <p:nvSpPr>
                <p:cNvPr id="78884" name="Rectangle 1060"/>
                <p:cNvSpPr>
                  <a:spLocks noChangeArrowheads="1"/>
                </p:cNvSpPr>
                <p:nvPr/>
              </p:nvSpPr>
              <p:spPr bwMode="auto">
                <a:xfrm>
                  <a:off x="2042" y="0"/>
                  <a:ext cx="514" cy="74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887" name="Group 1063"/>
              <p:cNvGrpSpPr>
                <a:grpSpLocks/>
              </p:cNvGrpSpPr>
              <p:nvPr/>
            </p:nvGrpSpPr>
            <p:grpSpPr bwMode="auto">
              <a:xfrm>
                <a:off x="2556" y="0"/>
                <a:ext cx="536" cy="748"/>
                <a:chOff x="2556" y="0"/>
                <a:chExt cx="536" cy="748"/>
              </a:xfrm>
            </p:grpSpPr>
            <p:sp>
              <p:nvSpPr>
                <p:cNvPr id="78857" name="Rectangle 1033"/>
                <p:cNvSpPr>
                  <a:spLocks noChangeArrowheads="1"/>
                </p:cNvSpPr>
                <p:nvPr/>
              </p:nvSpPr>
              <p:spPr bwMode="auto">
                <a:xfrm>
                  <a:off x="2556" y="0"/>
                  <a:ext cx="536" cy="74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5yr</a:t>
                  </a:r>
                  <a:br>
                    <a:rPr lang="en-US" b="1">
                      <a:cs typeface="Arial" charset="0"/>
                    </a:rPr>
                  </a:br>
                  <a:r>
                    <a:rPr lang="en-US" b="1">
                      <a:cs typeface="Arial" charset="0"/>
                    </a:rPr>
                    <a:t>Growth Rate </a:t>
                  </a:r>
                  <a:endParaRPr lang="en-US" b="1"/>
                </a:p>
              </p:txBody>
            </p:sp>
            <p:sp>
              <p:nvSpPr>
                <p:cNvPr id="78886" name="Rectangle 1062"/>
                <p:cNvSpPr>
                  <a:spLocks noChangeArrowheads="1"/>
                </p:cNvSpPr>
                <p:nvPr/>
              </p:nvSpPr>
              <p:spPr bwMode="auto">
                <a:xfrm>
                  <a:off x="2556" y="0"/>
                  <a:ext cx="536" cy="74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889" name="Group 1065"/>
              <p:cNvGrpSpPr>
                <a:grpSpLocks/>
              </p:cNvGrpSpPr>
              <p:nvPr/>
            </p:nvGrpSpPr>
            <p:grpSpPr bwMode="auto">
              <a:xfrm>
                <a:off x="0" y="748"/>
                <a:ext cx="637" cy="518"/>
                <a:chOff x="0" y="748"/>
                <a:chExt cx="637" cy="518"/>
              </a:xfrm>
            </p:grpSpPr>
            <p:sp>
              <p:nvSpPr>
                <p:cNvPr id="78858" name="Rectangle 1034"/>
                <p:cNvSpPr>
                  <a:spLocks noChangeArrowheads="1"/>
                </p:cNvSpPr>
                <p:nvPr/>
              </p:nvSpPr>
              <p:spPr bwMode="auto">
                <a:xfrm>
                  <a:off x="0" y="748"/>
                  <a:ext cx="637"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1,800 – 1,999 </a:t>
                  </a:r>
                  <a:endParaRPr lang="en-US" b="1"/>
                </a:p>
              </p:txBody>
            </p:sp>
            <p:sp>
              <p:nvSpPr>
                <p:cNvPr id="78888" name="Rectangle 1064"/>
                <p:cNvSpPr>
                  <a:spLocks noChangeArrowheads="1"/>
                </p:cNvSpPr>
                <p:nvPr/>
              </p:nvSpPr>
              <p:spPr bwMode="auto">
                <a:xfrm>
                  <a:off x="0" y="748"/>
                  <a:ext cx="637"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891" name="Group 1067"/>
              <p:cNvGrpSpPr>
                <a:grpSpLocks/>
              </p:cNvGrpSpPr>
              <p:nvPr/>
            </p:nvGrpSpPr>
            <p:grpSpPr bwMode="auto">
              <a:xfrm>
                <a:off x="637" y="748"/>
                <a:ext cx="710" cy="518"/>
                <a:chOff x="637" y="748"/>
                <a:chExt cx="710" cy="518"/>
              </a:xfrm>
            </p:grpSpPr>
            <p:sp>
              <p:nvSpPr>
                <p:cNvPr id="78859" name="Rectangle 1035"/>
                <p:cNvSpPr>
                  <a:spLocks noChangeArrowheads="1"/>
                </p:cNvSpPr>
                <p:nvPr/>
              </p:nvSpPr>
              <p:spPr bwMode="auto">
                <a:xfrm>
                  <a:off x="637" y="748"/>
                  <a:ext cx="710"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dirty="0">
                      <a:cs typeface="Arial" charset="0"/>
                    </a:rPr>
                    <a:t>3.17 million </a:t>
                  </a:r>
                  <a:endParaRPr lang="en-US" b="1" dirty="0"/>
                </a:p>
              </p:txBody>
            </p:sp>
            <p:sp>
              <p:nvSpPr>
                <p:cNvPr id="78890" name="Rectangle 1066"/>
                <p:cNvSpPr>
                  <a:spLocks noChangeArrowheads="1"/>
                </p:cNvSpPr>
                <p:nvPr/>
              </p:nvSpPr>
              <p:spPr bwMode="auto">
                <a:xfrm>
                  <a:off x="637" y="748"/>
                  <a:ext cx="710"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893" name="Group 1069"/>
              <p:cNvGrpSpPr>
                <a:grpSpLocks/>
              </p:cNvGrpSpPr>
              <p:nvPr/>
            </p:nvGrpSpPr>
            <p:grpSpPr bwMode="auto">
              <a:xfrm>
                <a:off x="1347" y="748"/>
                <a:ext cx="695" cy="518"/>
                <a:chOff x="1347" y="748"/>
                <a:chExt cx="695" cy="518"/>
              </a:xfrm>
            </p:grpSpPr>
            <p:sp>
              <p:nvSpPr>
                <p:cNvPr id="78860" name="Rectangle 1036"/>
                <p:cNvSpPr>
                  <a:spLocks noChangeArrowheads="1"/>
                </p:cNvSpPr>
                <p:nvPr/>
              </p:nvSpPr>
              <p:spPr bwMode="auto">
                <a:xfrm>
                  <a:off x="1347" y="748"/>
                  <a:ext cx="695"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21 </a:t>
                  </a:r>
                  <a:endParaRPr lang="en-US" b="1"/>
                </a:p>
              </p:txBody>
            </p:sp>
            <p:sp>
              <p:nvSpPr>
                <p:cNvPr id="78892" name="Rectangle 1068"/>
                <p:cNvSpPr>
                  <a:spLocks noChangeArrowheads="1"/>
                </p:cNvSpPr>
                <p:nvPr/>
              </p:nvSpPr>
              <p:spPr bwMode="auto">
                <a:xfrm>
                  <a:off x="1347" y="748"/>
                  <a:ext cx="695"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895" name="Group 1071"/>
              <p:cNvGrpSpPr>
                <a:grpSpLocks/>
              </p:cNvGrpSpPr>
              <p:nvPr/>
            </p:nvGrpSpPr>
            <p:grpSpPr bwMode="auto">
              <a:xfrm>
                <a:off x="2042" y="748"/>
                <a:ext cx="514" cy="518"/>
                <a:chOff x="2042" y="748"/>
                <a:chExt cx="514" cy="518"/>
              </a:xfrm>
            </p:grpSpPr>
            <p:sp>
              <p:nvSpPr>
                <p:cNvPr id="78861" name="Rectangle 1037"/>
                <p:cNvSpPr>
                  <a:spLocks noChangeArrowheads="1"/>
                </p:cNvSpPr>
                <p:nvPr/>
              </p:nvSpPr>
              <p:spPr bwMode="auto">
                <a:xfrm>
                  <a:off x="2042" y="748"/>
                  <a:ext cx="514"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126</a:t>
                  </a:r>
                  <a:r>
                    <a:rPr lang="en-US" sz="1200">
                      <a:cs typeface="Arial" charset="0"/>
                    </a:rPr>
                    <a:t> </a:t>
                  </a:r>
                  <a:endParaRPr lang="en-US" sz="2400">
                    <a:latin typeface="Times New Roman" charset="0"/>
                  </a:endParaRPr>
                </a:p>
              </p:txBody>
            </p:sp>
            <p:sp>
              <p:nvSpPr>
                <p:cNvPr id="78894" name="Rectangle 1070"/>
                <p:cNvSpPr>
                  <a:spLocks noChangeArrowheads="1"/>
                </p:cNvSpPr>
                <p:nvPr/>
              </p:nvSpPr>
              <p:spPr bwMode="auto">
                <a:xfrm>
                  <a:off x="2042" y="748"/>
                  <a:ext cx="514"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897" name="Group 1073"/>
              <p:cNvGrpSpPr>
                <a:grpSpLocks/>
              </p:cNvGrpSpPr>
              <p:nvPr/>
            </p:nvGrpSpPr>
            <p:grpSpPr bwMode="auto">
              <a:xfrm>
                <a:off x="2556" y="748"/>
                <a:ext cx="536" cy="518"/>
                <a:chOff x="2556" y="748"/>
                <a:chExt cx="536" cy="518"/>
              </a:xfrm>
            </p:grpSpPr>
            <p:sp>
              <p:nvSpPr>
                <p:cNvPr id="78862" name="Rectangle 1038"/>
                <p:cNvSpPr>
                  <a:spLocks noChangeArrowheads="1"/>
                </p:cNvSpPr>
                <p:nvPr/>
              </p:nvSpPr>
              <p:spPr bwMode="auto">
                <a:xfrm>
                  <a:off x="2556" y="748"/>
                  <a:ext cx="536"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38% </a:t>
                  </a:r>
                  <a:endParaRPr lang="en-US" b="1"/>
                </a:p>
              </p:txBody>
            </p:sp>
            <p:sp>
              <p:nvSpPr>
                <p:cNvPr id="78896" name="Rectangle 1072"/>
                <p:cNvSpPr>
                  <a:spLocks noChangeArrowheads="1"/>
                </p:cNvSpPr>
                <p:nvPr/>
              </p:nvSpPr>
              <p:spPr bwMode="auto">
                <a:xfrm>
                  <a:off x="2556" y="748"/>
                  <a:ext cx="536"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899" name="Group 1075"/>
              <p:cNvGrpSpPr>
                <a:grpSpLocks/>
              </p:cNvGrpSpPr>
              <p:nvPr/>
            </p:nvGrpSpPr>
            <p:grpSpPr bwMode="auto">
              <a:xfrm>
                <a:off x="0" y="1266"/>
                <a:ext cx="637" cy="518"/>
                <a:chOff x="0" y="1266"/>
                <a:chExt cx="637" cy="518"/>
              </a:xfrm>
            </p:grpSpPr>
            <p:sp>
              <p:nvSpPr>
                <p:cNvPr id="78863" name="Rectangle 1039"/>
                <p:cNvSpPr>
                  <a:spLocks noChangeArrowheads="1"/>
                </p:cNvSpPr>
                <p:nvPr/>
              </p:nvSpPr>
              <p:spPr bwMode="auto">
                <a:xfrm>
                  <a:off x="0" y="1266"/>
                  <a:ext cx="637"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2,000 – 4,999</a:t>
                  </a:r>
                  <a:r>
                    <a:rPr lang="en-US" sz="1200">
                      <a:cs typeface="Arial" charset="0"/>
                    </a:rPr>
                    <a:t> </a:t>
                  </a:r>
                  <a:endParaRPr lang="en-US" sz="2400">
                    <a:latin typeface="Times New Roman" charset="0"/>
                  </a:endParaRPr>
                </a:p>
              </p:txBody>
            </p:sp>
            <p:sp>
              <p:nvSpPr>
                <p:cNvPr id="78898" name="Rectangle 1074"/>
                <p:cNvSpPr>
                  <a:spLocks noChangeArrowheads="1"/>
                </p:cNvSpPr>
                <p:nvPr/>
              </p:nvSpPr>
              <p:spPr bwMode="auto">
                <a:xfrm>
                  <a:off x="0" y="1266"/>
                  <a:ext cx="637"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01" name="Group 1077"/>
              <p:cNvGrpSpPr>
                <a:grpSpLocks/>
              </p:cNvGrpSpPr>
              <p:nvPr/>
            </p:nvGrpSpPr>
            <p:grpSpPr bwMode="auto">
              <a:xfrm>
                <a:off x="637" y="1266"/>
                <a:ext cx="710" cy="518"/>
                <a:chOff x="637" y="1266"/>
                <a:chExt cx="710" cy="518"/>
              </a:xfrm>
            </p:grpSpPr>
            <p:sp>
              <p:nvSpPr>
                <p:cNvPr id="78864" name="Rectangle 1040"/>
                <p:cNvSpPr>
                  <a:spLocks noChangeArrowheads="1"/>
                </p:cNvSpPr>
                <p:nvPr/>
              </p:nvSpPr>
              <p:spPr bwMode="auto">
                <a:xfrm>
                  <a:off x="637" y="1266"/>
                  <a:ext cx="710"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5.20 million </a:t>
                  </a:r>
                  <a:endParaRPr lang="en-US" b="1"/>
                </a:p>
              </p:txBody>
            </p:sp>
            <p:sp>
              <p:nvSpPr>
                <p:cNvPr id="78900" name="Rectangle 1076"/>
                <p:cNvSpPr>
                  <a:spLocks noChangeArrowheads="1"/>
                </p:cNvSpPr>
                <p:nvPr/>
              </p:nvSpPr>
              <p:spPr bwMode="auto">
                <a:xfrm>
                  <a:off x="637" y="1266"/>
                  <a:ext cx="710"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03" name="Group 1079"/>
              <p:cNvGrpSpPr>
                <a:grpSpLocks/>
              </p:cNvGrpSpPr>
              <p:nvPr/>
            </p:nvGrpSpPr>
            <p:grpSpPr bwMode="auto">
              <a:xfrm>
                <a:off x="1347" y="1266"/>
                <a:ext cx="695" cy="518"/>
                <a:chOff x="1347" y="1266"/>
                <a:chExt cx="695" cy="518"/>
              </a:xfrm>
            </p:grpSpPr>
            <p:sp>
              <p:nvSpPr>
                <p:cNvPr id="78865" name="Rectangle 1041"/>
                <p:cNvSpPr>
                  <a:spLocks noChangeArrowheads="1"/>
                </p:cNvSpPr>
                <p:nvPr/>
              </p:nvSpPr>
              <p:spPr bwMode="auto">
                <a:xfrm>
                  <a:off x="1347" y="1266"/>
                  <a:ext cx="695"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36 </a:t>
                  </a:r>
                  <a:endParaRPr lang="en-US" b="1"/>
                </a:p>
              </p:txBody>
            </p:sp>
            <p:sp>
              <p:nvSpPr>
                <p:cNvPr id="78902" name="Rectangle 1078"/>
                <p:cNvSpPr>
                  <a:spLocks noChangeArrowheads="1"/>
                </p:cNvSpPr>
                <p:nvPr/>
              </p:nvSpPr>
              <p:spPr bwMode="auto">
                <a:xfrm>
                  <a:off x="1347" y="1266"/>
                  <a:ext cx="695"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05" name="Group 1081"/>
              <p:cNvGrpSpPr>
                <a:grpSpLocks/>
              </p:cNvGrpSpPr>
              <p:nvPr/>
            </p:nvGrpSpPr>
            <p:grpSpPr bwMode="auto">
              <a:xfrm>
                <a:off x="2042" y="1266"/>
                <a:ext cx="514" cy="518"/>
                <a:chOff x="2042" y="1266"/>
                <a:chExt cx="514" cy="518"/>
              </a:xfrm>
            </p:grpSpPr>
            <p:sp>
              <p:nvSpPr>
                <p:cNvPr id="78866" name="Rectangle 1042"/>
                <p:cNvSpPr>
                  <a:spLocks noChangeArrowheads="1"/>
                </p:cNvSpPr>
                <p:nvPr/>
              </p:nvSpPr>
              <p:spPr bwMode="auto">
                <a:xfrm>
                  <a:off x="2042" y="1266"/>
                  <a:ext cx="514"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236 </a:t>
                  </a:r>
                  <a:endParaRPr lang="en-US" b="1"/>
                </a:p>
              </p:txBody>
            </p:sp>
            <p:sp>
              <p:nvSpPr>
                <p:cNvPr id="78904" name="Rectangle 1080"/>
                <p:cNvSpPr>
                  <a:spLocks noChangeArrowheads="1"/>
                </p:cNvSpPr>
                <p:nvPr/>
              </p:nvSpPr>
              <p:spPr bwMode="auto">
                <a:xfrm>
                  <a:off x="2042" y="1266"/>
                  <a:ext cx="514"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07" name="Group 1083"/>
              <p:cNvGrpSpPr>
                <a:grpSpLocks/>
              </p:cNvGrpSpPr>
              <p:nvPr/>
            </p:nvGrpSpPr>
            <p:grpSpPr bwMode="auto">
              <a:xfrm>
                <a:off x="2556" y="1266"/>
                <a:ext cx="536" cy="518"/>
                <a:chOff x="2556" y="1266"/>
                <a:chExt cx="536" cy="518"/>
              </a:xfrm>
            </p:grpSpPr>
            <p:sp>
              <p:nvSpPr>
                <p:cNvPr id="78867" name="Rectangle 1043"/>
                <p:cNvSpPr>
                  <a:spLocks noChangeArrowheads="1"/>
                </p:cNvSpPr>
                <p:nvPr/>
              </p:nvSpPr>
              <p:spPr bwMode="auto">
                <a:xfrm>
                  <a:off x="2556" y="1266"/>
                  <a:ext cx="536"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44% </a:t>
                  </a:r>
                  <a:endParaRPr lang="en-US" b="1"/>
                </a:p>
              </p:txBody>
            </p:sp>
            <p:sp>
              <p:nvSpPr>
                <p:cNvPr id="78906" name="Rectangle 1082"/>
                <p:cNvSpPr>
                  <a:spLocks noChangeArrowheads="1"/>
                </p:cNvSpPr>
                <p:nvPr/>
              </p:nvSpPr>
              <p:spPr bwMode="auto">
                <a:xfrm>
                  <a:off x="2556" y="1266"/>
                  <a:ext cx="536"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09" name="Group 1085"/>
              <p:cNvGrpSpPr>
                <a:grpSpLocks/>
              </p:cNvGrpSpPr>
              <p:nvPr/>
            </p:nvGrpSpPr>
            <p:grpSpPr bwMode="auto">
              <a:xfrm>
                <a:off x="0" y="1784"/>
                <a:ext cx="637" cy="518"/>
                <a:chOff x="0" y="1784"/>
                <a:chExt cx="637" cy="518"/>
              </a:xfrm>
            </p:grpSpPr>
            <p:sp>
              <p:nvSpPr>
                <p:cNvPr id="78868" name="Rectangle 1044"/>
                <p:cNvSpPr>
                  <a:spLocks noChangeArrowheads="1"/>
                </p:cNvSpPr>
                <p:nvPr/>
              </p:nvSpPr>
              <p:spPr bwMode="auto">
                <a:xfrm>
                  <a:off x="0" y="1784"/>
                  <a:ext cx="637"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5,000 – 9,999 </a:t>
                  </a:r>
                  <a:endParaRPr lang="en-US" b="1"/>
                </a:p>
              </p:txBody>
            </p:sp>
            <p:sp>
              <p:nvSpPr>
                <p:cNvPr id="78908" name="Rectangle 1084"/>
                <p:cNvSpPr>
                  <a:spLocks noChangeArrowheads="1"/>
                </p:cNvSpPr>
                <p:nvPr/>
              </p:nvSpPr>
              <p:spPr bwMode="auto">
                <a:xfrm>
                  <a:off x="0" y="1784"/>
                  <a:ext cx="637"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11" name="Group 1087"/>
              <p:cNvGrpSpPr>
                <a:grpSpLocks/>
              </p:cNvGrpSpPr>
              <p:nvPr/>
            </p:nvGrpSpPr>
            <p:grpSpPr bwMode="auto">
              <a:xfrm>
                <a:off x="637" y="1784"/>
                <a:ext cx="710" cy="518"/>
                <a:chOff x="637" y="1784"/>
                <a:chExt cx="710" cy="518"/>
              </a:xfrm>
            </p:grpSpPr>
            <p:sp>
              <p:nvSpPr>
                <p:cNvPr id="78869" name="Rectangle 1045"/>
                <p:cNvSpPr>
                  <a:spLocks noChangeArrowheads="1"/>
                </p:cNvSpPr>
                <p:nvPr/>
              </p:nvSpPr>
              <p:spPr bwMode="auto">
                <a:xfrm>
                  <a:off x="637" y="1784"/>
                  <a:ext cx="710"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9.14 million </a:t>
                  </a:r>
                  <a:endParaRPr lang="en-US" b="1"/>
                </a:p>
              </p:txBody>
            </p:sp>
            <p:sp>
              <p:nvSpPr>
                <p:cNvPr id="78910" name="Rectangle 1086"/>
                <p:cNvSpPr>
                  <a:spLocks noChangeArrowheads="1"/>
                </p:cNvSpPr>
                <p:nvPr/>
              </p:nvSpPr>
              <p:spPr bwMode="auto">
                <a:xfrm>
                  <a:off x="637" y="1784"/>
                  <a:ext cx="710"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13" name="Group 1089"/>
              <p:cNvGrpSpPr>
                <a:grpSpLocks/>
              </p:cNvGrpSpPr>
              <p:nvPr/>
            </p:nvGrpSpPr>
            <p:grpSpPr bwMode="auto">
              <a:xfrm>
                <a:off x="1347" y="1784"/>
                <a:ext cx="695" cy="518"/>
                <a:chOff x="1347" y="1784"/>
                <a:chExt cx="695" cy="518"/>
              </a:xfrm>
            </p:grpSpPr>
            <p:sp>
              <p:nvSpPr>
                <p:cNvPr id="78870" name="Rectangle 1046"/>
                <p:cNvSpPr>
                  <a:spLocks noChangeArrowheads="1"/>
                </p:cNvSpPr>
                <p:nvPr/>
              </p:nvSpPr>
              <p:spPr bwMode="auto">
                <a:xfrm>
                  <a:off x="1347" y="1784"/>
                  <a:ext cx="695"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64 </a:t>
                  </a:r>
                  <a:endParaRPr lang="en-US" b="1"/>
                </a:p>
              </p:txBody>
            </p:sp>
            <p:sp>
              <p:nvSpPr>
                <p:cNvPr id="78912" name="Rectangle 1088"/>
                <p:cNvSpPr>
                  <a:spLocks noChangeArrowheads="1"/>
                </p:cNvSpPr>
                <p:nvPr/>
              </p:nvSpPr>
              <p:spPr bwMode="auto">
                <a:xfrm>
                  <a:off x="1347" y="1784"/>
                  <a:ext cx="695"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15" name="Group 1091"/>
              <p:cNvGrpSpPr>
                <a:grpSpLocks/>
              </p:cNvGrpSpPr>
              <p:nvPr/>
            </p:nvGrpSpPr>
            <p:grpSpPr bwMode="auto">
              <a:xfrm>
                <a:off x="2042" y="1784"/>
                <a:ext cx="514" cy="518"/>
                <a:chOff x="2042" y="1784"/>
                <a:chExt cx="514" cy="518"/>
              </a:xfrm>
            </p:grpSpPr>
            <p:sp>
              <p:nvSpPr>
                <p:cNvPr id="78871" name="Rectangle 1047"/>
                <p:cNvSpPr>
                  <a:spLocks noChangeArrowheads="1"/>
                </p:cNvSpPr>
                <p:nvPr/>
              </p:nvSpPr>
              <p:spPr bwMode="auto">
                <a:xfrm>
                  <a:off x="2042" y="1784"/>
                  <a:ext cx="514"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533 </a:t>
                  </a:r>
                  <a:endParaRPr lang="en-US" b="1"/>
                </a:p>
              </p:txBody>
            </p:sp>
            <p:sp>
              <p:nvSpPr>
                <p:cNvPr id="78914" name="Rectangle 1090"/>
                <p:cNvSpPr>
                  <a:spLocks noChangeArrowheads="1"/>
                </p:cNvSpPr>
                <p:nvPr/>
              </p:nvSpPr>
              <p:spPr bwMode="auto">
                <a:xfrm>
                  <a:off x="2042" y="1784"/>
                  <a:ext cx="514"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17" name="Group 1093"/>
              <p:cNvGrpSpPr>
                <a:grpSpLocks/>
              </p:cNvGrpSpPr>
              <p:nvPr/>
            </p:nvGrpSpPr>
            <p:grpSpPr bwMode="auto">
              <a:xfrm>
                <a:off x="2556" y="1784"/>
                <a:ext cx="536" cy="518"/>
                <a:chOff x="2556" y="1784"/>
                <a:chExt cx="536" cy="518"/>
              </a:xfrm>
            </p:grpSpPr>
            <p:sp>
              <p:nvSpPr>
                <p:cNvPr id="78872" name="Rectangle 1048"/>
                <p:cNvSpPr>
                  <a:spLocks noChangeArrowheads="1"/>
                </p:cNvSpPr>
                <p:nvPr/>
              </p:nvSpPr>
              <p:spPr bwMode="auto">
                <a:xfrm>
                  <a:off x="2556" y="1784"/>
                  <a:ext cx="536"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56% </a:t>
                  </a:r>
                  <a:endParaRPr lang="en-US" b="1"/>
                </a:p>
              </p:txBody>
            </p:sp>
            <p:sp>
              <p:nvSpPr>
                <p:cNvPr id="78916" name="Rectangle 1092"/>
                <p:cNvSpPr>
                  <a:spLocks noChangeArrowheads="1"/>
                </p:cNvSpPr>
                <p:nvPr/>
              </p:nvSpPr>
              <p:spPr bwMode="auto">
                <a:xfrm>
                  <a:off x="2556" y="1784"/>
                  <a:ext cx="536"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19" name="Group 1095"/>
              <p:cNvGrpSpPr>
                <a:grpSpLocks/>
              </p:cNvGrpSpPr>
              <p:nvPr/>
            </p:nvGrpSpPr>
            <p:grpSpPr bwMode="auto">
              <a:xfrm>
                <a:off x="0" y="2302"/>
                <a:ext cx="637" cy="518"/>
                <a:chOff x="0" y="2302"/>
                <a:chExt cx="637" cy="518"/>
              </a:xfrm>
            </p:grpSpPr>
            <p:sp>
              <p:nvSpPr>
                <p:cNvPr id="78873" name="Rectangle 1049"/>
                <p:cNvSpPr>
                  <a:spLocks noChangeArrowheads="1"/>
                </p:cNvSpPr>
                <p:nvPr/>
              </p:nvSpPr>
              <p:spPr bwMode="auto">
                <a:xfrm>
                  <a:off x="0" y="2302"/>
                  <a:ext cx="637"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10,000 or more</a:t>
                  </a:r>
                  <a:r>
                    <a:rPr lang="en-US" sz="1200">
                      <a:cs typeface="Arial" charset="0"/>
                    </a:rPr>
                    <a:t> </a:t>
                  </a:r>
                  <a:endParaRPr lang="en-US" sz="2400">
                    <a:latin typeface="Times New Roman" charset="0"/>
                  </a:endParaRPr>
                </a:p>
              </p:txBody>
            </p:sp>
            <p:sp>
              <p:nvSpPr>
                <p:cNvPr id="78918" name="Rectangle 1094"/>
                <p:cNvSpPr>
                  <a:spLocks noChangeArrowheads="1"/>
                </p:cNvSpPr>
                <p:nvPr/>
              </p:nvSpPr>
              <p:spPr bwMode="auto">
                <a:xfrm>
                  <a:off x="0" y="2302"/>
                  <a:ext cx="637"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21" name="Group 1097"/>
              <p:cNvGrpSpPr>
                <a:grpSpLocks/>
              </p:cNvGrpSpPr>
              <p:nvPr/>
            </p:nvGrpSpPr>
            <p:grpSpPr bwMode="auto">
              <a:xfrm>
                <a:off x="637" y="2302"/>
                <a:ext cx="710" cy="518"/>
                <a:chOff x="637" y="2302"/>
                <a:chExt cx="710" cy="518"/>
              </a:xfrm>
            </p:grpSpPr>
            <p:sp>
              <p:nvSpPr>
                <p:cNvPr id="78874" name="Rectangle 1050"/>
                <p:cNvSpPr>
                  <a:spLocks noChangeArrowheads="1"/>
                </p:cNvSpPr>
                <p:nvPr/>
              </p:nvSpPr>
              <p:spPr bwMode="auto">
                <a:xfrm>
                  <a:off x="637" y="2302"/>
                  <a:ext cx="710"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24.80 million </a:t>
                  </a:r>
                  <a:endParaRPr lang="en-US" b="1"/>
                </a:p>
              </p:txBody>
            </p:sp>
            <p:sp>
              <p:nvSpPr>
                <p:cNvPr id="78920" name="Rectangle 1096"/>
                <p:cNvSpPr>
                  <a:spLocks noChangeArrowheads="1"/>
                </p:cNvSpPr>
                <p:nvPr/>
              </p:nvSpPr>
              <p:spPr bwMode="auto">
                <a:xfrm>
                  <a:off x="637" y="2302"/>
                  <a:ext cx="710"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23" name="Group 1099"/>
              <p:cNvGrpSpPr>
                <a:grpSpLocks/>
              </p:cNvGrpSpPr>
              <p:nvPr/>
            </p:nvGrpSpPr>
            <p:grpSpPr bwMode="auto">
              <a:xfrm>
                <a:off x="1347" y="2302"/>
                <a:ext cx="695" cy="518"/>
                <a:chOff x="1347" y="2302"/>
                <a:chExt cx="695" cy="518"/>
              </a:xfrm>
            </p:grpSpPr>
            <p:sp>
              <p:nvSpPr>
                <p:cNvPr id="78875" name="Rectangle 1051"/>
                <p:cNvSpPr>
                  <a:spLocks noChangeArrowheads="1"/>
                </p:cNvSpPr>
                <p:nvPr/>
              </p:nvSpPr>
              <p:spPr bwMode="auto">
                <a:xfrm>
                  <a:off x="1347" y="2302"/>
                  <a:ext cx="695"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131 </a:t>
                  </a:r>
                  <a:endParaRPr lang="en-US" b="1"/>
                </a:p>
              </p:txBody>
            </p:sp>
            <p:sp>
              <p:nvSpPr>
                <p:cNvPr id="78922" name="Rectangle 1098"/>
                <p:cNvSpPr>
                  <a:spLocks noChangeArrowheads="1"/>
                </p:cNvSpPr>
                <p:nvPr/>
              </p:nvSpPr>
              <p:spPr bwMode="auto">
                <a:xfrm>
                  <a:off x="1347" y="2302"/>
                  <a:ext cx="695"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25" name="Group 1101"/>
              <p:cNvGrpSpPr>
                <a:grpSpLocks/>
              </p:cNvGrpSpPr>
              <p:nvPr/>
            </p:nvGrpSpPr>
            <p:grpSpPr bwMode="auto">
              <a:xfrm>
                <a:off x="2042" y="2302"/>
                <a:ext cx="514" cy="518"/>
                <a:chOff x="2042" y="2302"/>
                <a:chExt cx="514" cy="518"/>
              </a:xfrm>
            </p:grpSpPr>
            <p:sp>
              <p:nvSpPr>
                <p:cNvPr id="78876" name="Rectangle 1052"/>
                <p:cNvSpPr>
                  <a:spLocks noChangeArrowheads="1"/>
                </p:cNvSpPr>
                <p:nvPr/>
              </p:nvSpPr>
              <p:spPr bwMode="auto">
                <a:xfrm>
                  <a:off x="2042" y="2302"/>
                  <a:ext cx="514"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904</a:t>
                  </a:r>
                  <a:r>
                    <a:rPr lang="en-US" sz="1200">
                      <a:cs typeface="Arial" charset="0"/>
                    </a:rPr>
                    <a:t> </a:t>
                  </a:r>
                  <a:endParaRPr lang="en-US" sz="2400">
                    <a:latin typeface="Times New Roman" charset="0"/>
                  </a:endParaRPr>
                </a:p>
              </p:txBody>
            </p:sp>
            <p:sp>
              <p:nvSpPr>
                <p:cNvPr id="78924" name="Rectangle 1100"/>
                <p:cNvSpPr>
                  <a:spLocks noChangeArrowheads="1"/>
                </p:cNvSpPr>
                <p:nvPr/>
              </p:nvSpPr>
              <p:spPr bwMode="auto">
                <a:xfrm>
                  <a:off x="2042" y="2302"/>
                  <a:ext cx="514"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8927" name="Group 1103"/>
              <p:cNvGrpSpPr>
                <a:grpSpLocks/>
              </p:cNvGrpSpPr>
              <p:nvPr/>
            </p:nvGrpSpPr>
            <p:grpSpPr bwMode="auto">
              <a:xfrm>
                <a:off x="2556" y="2302"/>
                <a:ext cx="536" cy="518"/>
                <a:chOff x="2556" y="2302"/>
                <a:chExt cx="536" cy="518"/>
              </a:xfrm>
            </p:grpSpPr>
            <p:sp>
              <p:nvSpPr>
                <p:cNvPr id="78877" name="Rectangle 1053"/>
                <p:cNvSpPr>
                  <a:spLocks noChangeArrowheads="1"/>
                </p:cNvSpPr>
                <p:nvPr/>
              </p:nvSpPr>
              <p:spPr bwMode="auto">
                <a:xfrm>
                  <a:off x="2556" y="2302"/>
                  <a:ext cx="536"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b="1">
                      <a:cs typeface="Arial" charset="0"/>
                    </a:rPr>
                    <a:t>74%</a:t>
                  </a:r>
                  <a:r>
                    <a:rPr lang="en-US" sz="1200">
                      <a:cs typeface="Arial" charset="0"/>
                    </a:rPr>
                    <a:t> </a:t>
                  </a:r>
                  <a:endParaRPr lang="en-US" sz="2400">
                    <a:latin typeface="Times New Roman" charset="0"/>
                  </a:endParaRPr>
                </a:p>
              </p:txBody>
            </p:sp>
            <p:sp>
              <p:nvSpPr>
                <p:cNvPr id="78926" name="Rectangle 1102"/>
                <p:cNvSpPr>
                  <a:spLocks noChangeArrowheads="1"/>
                </p:cNvSpPr>
                <p:nvPr/>
              </p:nvSpPr>
              <p:spPr bwMode="auto">
                <a:xfrm>
                  <a:off x="2556" y="2302"/>
                  <a:ext cx="536" cy="518"/>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78929" name="Rectangle 1105"/>
            <p:cNvSpPr>
              <a:spLocks noChangeArrowheads="1"/>
            </p:cNvSpPr>
            <p:nvPr/>
          </p:nvSpPr>
          <p:spPr bwMode="auto">
            <a:xfrm>
              <a:off x="-3" y="-3"/>
              <a:ext cx="3098" cy="2826"/>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81" name="Rectangle 15"/>
          <p:cNvSpPr>
            <a:spLocks noChangeArrowheads="1"/>
          </p:cNvSpPr>
          <p:nvPr/>
        </p:nvSpPr>
        <p:spPr bwMode="auto">
          <a:xfrm>
            <a:off x="762000" y="457200"/>
            <a:ext cx="7315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571500" indent="-571500" algn="ctr" eaLnBrk="1" hangingPunct="1">
              <a:lnSpc>
                <a:spcPct val="90000"/>
              </a:lnSpc>
              <a:buNone/>
            </a:pPr>
            <a:r>
              <a:rPr lang="en-US" sz="4000" i="1" u="sng" dirty="0">
                <a:solidFill>
                  <a:schemeClr val="tx2">
                    <a:lumMod val="75000"/>
                  </a:schemeClr>
                </a:solidFill>
              </a:rPr>
              <a:t>“</a:t>
            </a:r>
            <a:r>
              <a:rPr lang="en-US" sz="4000" i="1" u="sng" dirty="0" err="1">
                <a:solidFill>
                  <a:schemeClr val="tx2">
                    <a:lumMod val="75000"/>
                  </a:schemeClr>
                </a:solidFill>
              </a:rPr>
              <a:t>Megachurch</a:t>
            </a:r>
            <a:r>
              <a:rPr lang="en-US" sz="4000" i="1" u="sng" dirty="0">
                <a:solidFill>
                  <a:schemeClr val="tx2">
                    <a:lumMod val="75000"/>
                  </a:schemeClr>
                </a:solidFill>
              </a:rPr>
              <a:t>” Facts…</a:t>
            </a:r>
          </a:p>
          <a:p>
            <a:endParaRPr lang="en-US" sz="1400" b="1" dirty="0">
              <a:cs typeface="Arial" charset="0"/>
            </a:endParaRPr>
          </a:p>
        </p:txBody>
      </p:sp>
    </p:spTree>
    <p:extLst>
      <p:ext uri="{BB962C8B-B14F-4D97-AF65-F5344CB8AC3E}">
        <p14:creationId xmlns:p14="http://schemas.microsoft.com/office/powerpoint/2010/main" val="1352807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930"/>
                                        </p:tgtEl>
                                        <p:attrNameLst>
                                          <p:attrName>style.visibility</p:attrName>
                                        </p:attrNameLst>
                                      </p:cBhvr>
                                      <p:to>
                                        <p:strVal val="visible"/>
                                      </p:to>
                                    </p:set>
                                    <p:animEffect transition="in" filter="dissolve">
                                      <p:cBhvr>
                                        <p:cTn id="7" dur="500"/>
                                        <p:tgtEl>
                                          <p:spTgt spid="78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914400"/>
          </a:xfrm>
        </p:spPr>
        <p:txBody>
          <a:bodyPr/>
          <a:lstStyle/>
          <a:p>
            <a:pPr marL="571500" indent="-571500" algn="ctr" eaLnBrk="1" hangingPunct="1">
              <a:lnSpc>
                <a:spcPct val="90000"/>
              </a:lnSpc>
              <a:buNone/>
            </a:pPr>
            <a:r>
              <a:rPr lang="en-US" sz="4800" i="1" u="sng" dirty="0" smtClean="0">
                <a:solidFill>
                  <a:schemeClr val="tx2">
                    <a:lumMod val="75000"/>
                  </a:schemeClr>
                </a:solidFill>
              </a:rPr>
              <a:t>“</a:t>
            </a:r>
            <a:r>
              <a:rPr lang="en-US" sz="4800" i="1" u="sng" dirty="0" err="1" smtClean="0">
                <a:solidFill>
                  <a:schemeClr val="tx2">
                    <a:lumMod val="75000"/>
                  </a:schemeClr>
                </a:solidFill>
              </a:rPr>
              <a:t>Megachurch</a:t>
            </a:r>
            <a:r>
              <a:rPr lang="en-US" sz="4800" i="1" u="sng" dirty="0" smtClean="0">
                <a:solidFill>
                  <a:schemeClr val="tx2">
                    <a:lumMod val="75000"/>
                  </a:schemeClr>
                </a:solidFill>
              </a:rPr>
              <a:t>” Facts…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905000"/>
            <a:ext cx="8694399" cy="4267200"/>
          </a:xfrm>
          <a:prstGeom prst="rect">
            <a:avLst/>
          </a:prstGeom>
        </p:spPr>
      </p:pic>
    </p:spTree>
    <p:extLst>
      <p:ext uri="{BB962C8B-B14F-4D97-AF65-F5344CB8AC3E}">
        <p14:creationId xmlns:p14="http://schemas.microsoft.com/office/powerpoint/2010/main" val="13638972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1143000"/>
            <a:ext cx="8534400" cy="5486400"/>
          </a:xfrm>
        </p:spPr>
        <p:txBody>
          <a:bodyPr numCol="2">
            <a:normAutofit fontScale="77500" lnSpcReduction="20000"/>
          </a:bodyPr>
          <a:lstStyle/>
          <a:p>
            <a:pPr>
              <a:buFont typeface="Arial"/>
              <a:buChar char="•"/>
            </a:pPr>
            <a:r>
              <a:rPr lang="en-US" dirty="0" smtClean="0"/>
              <a:t>Armor </a:t>
            </a:r>
            <a:r>
              <a:rPr lang="en-US" dirty="0"/>
              <a:t>Bearer Ministry</a:t>
            </a:r>
          </a:p>
          <a:p>
            <a:pPr>
              <a:buFont typeface="Arial"/>
              <a:buChar char="•"/>
            </a:pPr>
            <a:r>
              <a:rPr lang="en-US" dirty="0"/>
              <a:t>Clerks Ministry</a:t>
            </a:r>
          </a:p>
          <a:p>
            <a:pPr>
              <a:buFont typeface="Arial"/>
              <a:buChar char="•"/>
            </a:pPr>
            <a:r>
              <a:rPr lang="en-US" dirty="0"/>
              <a:t>Counters Ministry</a:t>
            </a:r>
          </a:p>
          <a:p>
            <a:pPr>
              <a:buFont typeface="Arial"/>
              <a:buChar char="•"/>
            </a:pPr>
            <a:r>
              <a:rPr lang="en-US" dirty="0"/>
              <a:t>Couples Ministry</a:t>
            </a:r>
          </a:p>
          <a:p>
            <a:pPr>
              <a:buFont typeface="Arial"/>
              <a:buChar char="•"/>
            </a:pPr>
            <a:r>
              <a:rPr lang="en-US" dirty="0"/>
              <a:t>Creative Arts Ministry</a:t>
            </a:r>
          </a:p>
          <a:p>
            <a:pPr>
              <a:buFont typeface="Arial"/>
              <a:buChar char="•"/>
            </a:pPr>
            <a:r>
              <a:rPr lang="en-US" dirty="0"/>
              <a:t>Dancing to A Different Beat</a:t>
            </a:r>
          </a:p>
          <a:p>
            <a:pPr>
              <a:buFont typeface="Arial"/>
              <a:buChar char="•"/>
            </a:pPr>
            <a:r>
              <a:rPr lang="en-US" dirty="0"/>
              <a:t>Deacon Board</a:t>
            </a:r>
          </a:p>
          <a:p>
            <a:pPr>
              <a:buFont typeface="Arial"/>
              <a:buChar char="•"/>
            </a:pPr>
            <a:r>
              <a:rPr lang="en-US" dirty="0"/>
              <a:t>Deaconess Board</a:t>
            </a:r>
          </a:p>
          <a:p>
            <a:pPr>
              <a:buFont typeface="Arial"/>
              <a:buChar char="•"/>
            </a:pPr>
            <a:r>
              <a:rPr lang="en-US" dirty="0"/>
              <a:t>Finance Ministry</a:t>
            </a:r>
          </a:p>
          <a:p>
            <a:pPr>
              <a:buFont typeface="Arial"/>
              <a:buChar char="•"/>
            </a:pPr>
            <a:r>
              <a:rPr lang="en-US" dirty="0"/>
              <a:t>Freedom Ministry</a:t>
            </a:r>
          </a:p>
          <a:p>
            <a:pPr>
              <a:buFont typeface="Arial"/>
              <a:buChar char="•"/>
            </a:pPr>
            <a:r>
              <a:rPr lang="en-US" dirty="0"/>
              <a:t>Gospel Aerobics Ministry</a:t>
            </a:r>
          </a:p>
          <a:p>
            <a:pPr>
              <a:buFont typeface="Arial"/>
              <a:buChar char="•"/>
            </a:pPr>
            <a:r>
              <a:rPr lang="en-US" dirty="0"/>
              <a:t>Greeters </a:t>
            </a:r>
            <a:r>
              <a:rPr lang="en-US" dirty="0" smtClean="0"/>
              <a:t>Ministry</a:t>
            </a:r>
          </a:p>
          <a:p>
            <a:pPr>
              <a:buFont typeface="Arial"/>
              <a:buChar char="•"/>
            </a:pPr>
            <a:r>
              <a:rPr lang="en-US" dirty="0" smtClean="0"/>
              <a:t>Hospitality </a:t>
            </a:r>
            <a:r>
              <a:rPr lang="en-US" dirty="0"/>
              <a:t>Ministry</a:t>
            </a:r>
          </a:p>
          <a:p>
            <a:pPr>
              <a:buFont typeface="Arial"/>
              <a:buChar char="•"/>
            </a:pPr>
            <a:r>
              <a:rPr lang="en-US" dirty="0" smtClean="0"/>
              <a:t>Kitchen Ministry</a:t>
            </a:r>
            <a:endParaRPr lang="en-US" dirty="0"/>
          </a:p>
          <a:p>
            <a:pPr>
              <a:buFont typeface="Arial"/>
              <a:buChar char="•"/>
            </a:pPr>
            <a:r>
              <a:rPr lang="en-US" dirty="0" smtClean="0"/>
              <a:t>Men's </a:t>
            </a:r>
            <a:r>
              <a:rPr lang="en-US" dirty="0"/>
              <a:t>Ministry</a:t>
            </a:r>
          </a:p>
          <a:p>
            <a:pPr>
              <a:buFont typeface="Arial"/>
              <a:buChar char="•"/>
            </a:pPr>
            <a:r>
              <a:rPr lang="en-US" dirty="0"/>
              <a:t>Music Ministry</a:t>
            </a:r>
          </a:p>
          <a:p>
            <a:pPr>
              <a:buFont typeface="Arial"/>
              <a:buChar char="•"/>
            </a:pPr>
            <a:r>
              <a:rPr lang="en-US" dirty="0"/>
              <a:t>Parking Ministry</a:t>
            </a:r>
          </a:p>
          <a:p>
            <a:pPr>
              <a:buFont typeface="Arial"/>
              <a:buChar char="•"/>
            </a:pPr>
            <a:r>
              <a:rPr lang="en-US" dirty="0"/>
              <a:t>Pastoral Relations Committee </a:t>
            </a:r>
          </a:p>
          <a:p>
            <a:pPr>
              <a:buFont typeface="Arial"/>
              <a:buChar char="•"/>
            </a:pPr>
            <a:r>
              <a:rPr lang="en-US" dirty="0"/>
              <a:t>Prayer Ministry</a:t>
            </a:r>
          </a:p>
          <a:p>
            <a:pPr>
              <a:buFont typeface="Arial"/>
              <a:buChar char="•"/>
            </a:pPr>
            <a:r>
              <a:rPr lang="en-US" dirty="0"/>
              <a:t>Sheepfold Ministry</a:t>
            </a:r>
          </a:p>
          <a:p>
            <a:pPr>
              <a:buFont typeface="Arial"/>
              <a:buChar char="•"/>
            </a:pPr>
            <a:r>
              <a:rPr lang="en-US" dirty="0"/>
              <a:t>Sisters Of Promise Ministry</a:t>
            </a:r>
          </a:p>
          <a:p>
            <a:pPr>
              <a:buFont typeface="Arial"/>
              <a:buChar char="•"/>
            </a:pPr>
            <a:r>
              <a:rPr lang="en-US" dirty="0"/>
              <a:t>Technology Ministry</a:t>
            </a:r>
          </a:p>
          <a:p>
            <a:pPr>
              <a:buFont typeface="Arial"/>
              <a:buChar char="•"/>
            </a:pPr>
            <a:r>
              <a:rPr lang="en-US" dirty="0" err="1"/>
              <a:t>Telecare</a:t>
            </a:r>
            <a:r>
              <a:rPr lang="en-US" dirty="0"/>
              <a:t> Ministry</a:t>
            </a:r>
          </a:p>
          <a:p>
            <a:pPr>
              <a:buFont typeface="Arial"/>
              <a:buChar char="•"/>
            </a:pPr>
            <a:r>
              <a:rPr lang="en-US" dirty="0"/>
              <a:t>Transportation Ministry</a:t>
            </a:r>
          </a:p>
          <a:p>
            <a:pPr>
              <a:buFont typeface="Arial"/>
              <a:buChar char="•"/>
            </a:pPr>
            <a:r>
              <a:rPr lang="en-US" dirty="0"/>
              <a:t>Ushers</a:t>
            </a:r>
          </a:p>
          <a:p>
            <a:pPr>
              <a:buFont typeface="Arial"/>
              <a:buChar char="•"/>
            </a:pPr>
            <a:r>
              <a:rPr lang="en-US" dirty="0"/>
              <a:t>Youth Ministry</a:t>
            </a:r>
          </a:p>
          <a:p>
            <a:endParaRPr lang="en-US" dirty="0"/>
          </a:p>
        </p:txBody>
      </p:sp>
      <p:sp>
        <p:nvSpPr>
          <p:cNvPr id="3" name="Rectangle 3"/>
          <p:cNvSpPr txBox="1">
            <a:spLocks noChangeArrowheads="1"/>
          </p:cNvSpPr>
          <p:nvPr/>
        </p:nvSpPr>
        <p:spPr bwMode="auto">
          <a:xfrm>
            <a:off x="304800" y="228600"/>
            <a:ext cx="8534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571500" indent="-571500" algn="ctr" eaLnBrk="1" hangingPunct="1">
              <a:lnSpc>
                <a:spcPct val="90000"/>
              </a:lnSpc>
              <a:buFont typeface="Wingdings 2" pitchFamily="18" charset="2"/>
              <a:buNone/>
            </a:pPr>
            <a:r>
              <a:rPr lang="en-US" sz="4800" i="1" u="sng" dirty="0" smtClean="0">
                <a:solidFill>
                  <a:schemeClr val="tx2">
                    <a:lumMod val="75000"/>
                  </a:schemeClr>
                </a:solidFill>
              </a:rPr>
              <a:t>Shiloh Baptist Church Ministries</a:t>
            </a:r>
          </a:p>
        </p:txBody>
      </p:sp>
    </p:spTree>
    <p:extLst>
      <p:ext uri="{BB962C8B-B14F-4D97-AF65-F5344CB8AC3E}">
        <p14:creationId xmlns:p14="http://schemas.microsoft.com/office/powerpoint/2010/main" val="199356912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animEffect transition="in" filter="wipe(down)">
                                      <p:cBhvr>
                                        <p:cTn id="7" dur="500"/>
                                        <p:tgtEl>
                                          <p:spTgt spid="1740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7409">
                                            <p:txEl>
                                              <p:pRg st="1" end="1"/>
                                            </p:txEl>
                                          </p:spTgt>
                                        </p:tgtEl>
                                        <p:attrNameLst>
                                          <p:attrName>style.visibility</p:attrName>
                                        </p:attrNameLst>
                                      </p:cBhvr>
                                      <p:to>
                                        <p:strVal val="visible"/>
                                      </p:to>
                                    </p:set>
                                    <p:animEffect transition="in" filter="wipe(down)">
                                      <p:cBhvr>
                                        <p:cTn id="10" dur="500"/>
                                        <p:tgtEl>
                                          <p:spTgt spid="1740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7409">
                                            <p:txEl>
                                              <p:pRg st="2" end="2"/>
                                            </p:txEl>
                                          </p:spTgt>
                                        </p:tgtEl>
                                        <p:attrNameLst>
                                          <p:attrName>style.visibility</p:attrName>
                                        </p:attrNameLst>
                                      </p:cBhvr>
                                      <p:to>
                                        <p:strVal val="visible"/>
                                      </p:to>
                                    </p:set>
                                    <p:animEffect transition="in" filter="wipe(down)">
                                      <p:cBhvr>
                                        <p:cTn id="13" dur="500"/>
                                        <p:tgtEl>
                                          <p:spTgt spid="17409">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7409">
                                            <p:txEl>
                                              <p:pRg st="3" end="3"/>
                                            </p:txEl>
                                          </p:spTgt>
                                        </p:tgtEl>
                                        <p:attrNameLst>
                                          <p:attrName>style.visibility</p:attrName>
                                        </p:attrNameLst>
                                      </p:cBhvr>
                                      <p:to>
                                        <p:strVal val="visible"/>
                                      </p:to>
                                    </p:set>
                                    <p:animEffect transition="in" filter="wipe(down)">
                                      <p:cBhvr>
                                        <p:cTn id="16" dur="500"/>
                                        <p:tgtEl>
                                          <p:spTgt spid="17409">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7409">
                                            <p:txEl>
                                              <p:pRg st="4" end="4"/>
                                            </p:txEl>
                                          </p:spTgt>
                                        </p:tgtEl>
                                        <p:attrNameLst>
                                          <p:attrName>style.visibility</p:attrName>
                                        </p:attrNameLst>
                                      </p:cBhvr>
                                      <p:to>
                                        <p:strVal val="visible"/>
                                      </p:to>
                                    </p:set>
                                    <p:animEffect transition="in" filter="wipe(down)">
                                      <p:cBhvr>
                                        <p:cTn id="19" dur="500"/>
                                        <p:tgtEl>
                                          <p:spTgt spid="17409">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7409">
                                            <p:txEl>
                                              <p:pRg st="5" end="5"/>
                                            </p:txEl>
                                          </p:spTgt>
                                        </p:tgtEl>
                                        <p:attrNameLst>
                                          <p:attrName>style.visibility</p:attrName>
                                        </p:attrNameLst>
                                      </p:cBhvr>
                                      <p:to>
                                        <p:strVal val="visible"/>
                                      </p:to>
                                    </p:set>
                                    <p:animEffect transition="in" filter="wipe(down)">
                                      <p:cBhvr>
                                        <p:cTn id="22" dur="500"/>
                                        <p:tgtEl>
                                          <p:spTgt spid="17409">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7409">
                                            <p:txEl>
                                              <p:pRg st="6" end="6"/>
                                            </p:txEl>
                                          </p:spTgt>
                                        </p:tgtEl>
                                        <p:attrNameLst>
                                          <p:attrName>style.visibility</p:attrName>
                                        </p:attrNameLst>
                                      </p:cBhvr>
                                      <p:to>
                                        <p:strVal val="visible"/>
                                      </p:to>
                                    </p:set>
                                    <p:animEffect transition="in" filter="wipe(down)">
                                      <p:cBhvr>
                                        <p:cTn id="25" dur="500"/>
                                        <p:tgtEl>
                                          <p:spTgt spid="17409">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7409">
                                            <p:txEl>
                                              <p:pRg st="7" end="7"/>
                                            </p:txEl>
                                          </p:spTgt>
                                        </p:tgtEl>
                                        <p:attrNameLst>
                                          <p:attrName>style.visibility</p:attrName>
                                        </p:attrNameLst>
                                      </p:cBhvr>
                                      <p:to>
                                        <p:strVal val="visible"/>
                                      </p:to>
                                    </p:set>
                                    <p:animEffect transition="in" filter="wipe(down)">
                                      <p:cBhvr>
                                        <p:cTn id="28" dur="500"/>
                                        <p:tgtEl>
                                          <p:spTgt spid="17409">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7409">
                                            <p:txEl>
                                              <p:pRg st="8" end="8"/>
                                            </p:txEl>
                                          </p:spTgt>
                                        </p:tgtEl>
                                        <p:attrNameLst>
                                          <p:attrName>style.visibility</p:attrName>
                                        </p:attrNameLst>
                                      </p:cBhvr>
                                      <p:to>
                                        <p:strVal val="visible"/>
                                      </p:to>
                                    </p:set>
                                    <p:animEffect transition="in" filter="wipe(down)">
                                      <p:cBhvr>
                                        <p:cTn id="31" dur="500"/>
                                        <p:tgtEl>
                                          <p:spTgt spid="17409">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7409">
                                            <p:txEl>
                                              <p:pRg st="9" end="9"/>
                                            </p:txEl>
                                          </p:spTgt>
                                        </p:tgtEl>
                                        <p:attrNameLst>
                                          <p:attrName>style.visibility</p:attrName>
                                        </p:attrNameLst>
                                      </p:cBhvr>
                                      <p:to>
                                        <p:strVal val="visible"/>
                                      </p:to>
                                    </p:set>
                                    <p:animEffect transition="in" filter="wipe(down)">
                                      <p:cBhvr>
                                        <p:cTn id="34" dur="500"/>
                                        <p:tgtEl>
                                          <p:spTgt spid="17409">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7409">
                                            <p:txEl>
                                              <p:pRg st="10" end="10"/>
                                            </p:txEl>
                                          </p:spTgt>
                                        </p:tgtEl>
                                        <p:attrNameLst>
                                          <p:attrName>style.visibility</p:attrName>
                                        </p:attrNameLst>
                                      </p:cBhvr>
                                      <p:to>
                                        <p:strVal val="visible"/>
                                      </p:to>
                                    </p:set>
                                    <p:animEffect transition="in" filter="wipe(down)">
                                      <p:cBhvr>
                                        <p:cTn id="37" dur="500"/>
                                        <p:tgtEl>
                                          <p:spTgt spid="17409">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7409">
                                            <p:txEl>
                                              <p:pRg st="11" end="11"/>
                                            </p:txEl>
                                          </p:spTgt>
                                        </p:tgtEl>
                                        <p:attrNameLst>
                                          <p:attrName>style.visibility</p:attrName>
                                        </p:attrNameLst>
                                      </p:cBhvr>
                                      <p:to>
                                        <p:strVal val="visible"/>
                                      </p:to>
                                    </p:set>
                                    <p:animEffect transition="in" filter="wipe(down)">
                                      <p:cBhvr>
                                        <p:cTn id="40" dur="500"/>
                                        <p:tgtEl>
                                          <p:spTgt spid="17409">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17409">
                                            <p:txEl>
                                              <p:pRg st="12" end="12"/>
                                            </p:txEl>
                                          </p:spTgt>
                                        </p:tgtEl>
                                        <p:attrNameLst>
                                          <p:attrName>style.visibility</p:attrName>
                                        </p:attrNameLst>
                                      </p:cBhvr>
                                      <p:to>
                                        <p:strVal val="visible"/>
                                      </p:to>
                                    </p:set>
                                    <p:animEffect transition="in" filter="wipe(down)">
                                      <p:cBhvr>
                                        <p:cTn id="43" dur="500"/>
                                        <p:tgtEl>
                                          <p:spTgt spid="17409">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17409">
                                            <p:txEl>
                                              <p:pRg st="13" end="13"/>
                                            </p:txEl>
                                          </p:spTgt>
                                        </p:tgtEl>
                                        <p:attrNameLst>
                                          <p:attrName>style.visibility</p:attrName>
                                        </p:attrNameLst>
                                      </p:cBhvr>
                                      <p:to>
                                        <p:strVal val="visible"/>
                                      </p:to>
                                    </p:set>
                                    <p:animEffect transition="in" filter="wipe(down)">
                                      <p:cBhvr>
                                        <p:cTn id="46" dur="500"/>
                                        <p:tgtEl>
                                          <p:spTgt spid="17409">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17409">
                                            <p:txEl>
                                              <p:pRg st="14" end="14"/>
                                            </p:txEl>
                                          </p:spTgt>
                                        </p:tgtEl>
                                        <p:attrNameLst>
                                          <p:attrName>style.visibility</p:attrName>
                                        </p:attrNameLst>
                                      </p:cBhvr>
                                      <p:to>
                                        <p:strVal val="visible"/>
                                      </p:to>
                                    </p:set>
                                    <p:animEffect transition="in" filter="wipe(down)">
                                      <p:cBhvr>
                                        <p:cTn id="49" dur="500"/>
                                        <p:tgtEl>
                                          <p:spTgt spid="17409">
                                            <p:txEl>
                                              <p:pRg st="14" end="1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17409">
                                            <p:txEl>
                                              <p:pRg st="15" end="15"/>
                                            </p:txEl>
                                          </p:spTgt>
                                        </p:tgtEl>
                                        <p:attrNameLst>
                                          <p:attrName>style.visibility</p:attrName>
                                        </p:attrNameLst>
                                      </p:cBhvr>
                                      <p:to>
                                        <p:strVal val="visible"/>
                                      </p:to>
                                    </p:set>
                                    <p:animEffect transition="in" filter="wipe(down)">
                                      <p:cBhvr>
                                        <p:cTn id="52" dur="500"/>
                                        <p:tgtEl>
                                          <p:spTgt spid="17409">
                                            <p:txEl>
                                              <p:pRg st="15" end="15"/>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17409">
                                            <p:txEl>
                                              <p:pRg st="16" end="16"/>
                                            </p:txEl>
                                          </p:spTgt>
                                        </p:tgtEl>
                                        <p:attrNameLst>
                                          <p:attrName>style.visibility</p:attrName>
                                        </p:attrNameLst>
                                      </p:cBhvr>
                                      <p:to>
                                        <p:strVal val="visible"/>
                                      </p:to>
                                    </p:set>
                                    <p:animEffect transition="in" filter="wipe(down)">
                                      <p:cBhvr>
                                        <p:cTn id="55" dur="500"/>
                                        <p:tgtEl>
                                          <p:spTgt spid="17409">
                                            <p:txEl>
                                              <p:pRg st="16" end="16"/>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17409">
                                            <p:txEl>
                                              <p:pRg st="17" end="17"/>
                                            </p:txEl>
                                          </p:spTgt>
                                        </p:tgtEl>
                                        <p:attrNameLst>
                                          <p:attrName>style.visibility</p:attrName>
                                        </p:attrNameLst>
                                      </p:cBhvr>
                                      <p:to>
                                        <p:strVal val="visible"/>
                                      </p:to>
                                    </p:set>
                                    <p:animEffect transition="in" filter="wipe(down)">
                                      <p:cBhvr>
                                        <p:cTn id="58" dur="500"/>
                                        <p:tgtEl>
                                          <p:spTgt spid="17409">
                                            <p:txEl>
                                              <p:pRg st="17" end="17"/>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17409">
                                            <p:txEl>
                                              <p:pRg st="18" end="18"/>
                                            </p:txEl>
                                          </p:spTgt>
                                        </p:tgtEl>
                                        <p:attrNameLst>
                                          <p:attrName>style.visibility</p:attrName>
                                        </p:attrNameLst>
                                      </p:cBhvr>
                                      <p:to>
                                        <p:strVal val="visible"/>
                                      </p:to>
                                    </p:set>
                                    <p:animEffect transition="in" filter="wipe(down)">
                                      <p:cBhvr>
                                        <p:cTn id="61" dur="500"/>
                                        <p:tgtEl>
                                          <p:spTgt spid="17409">
                                            <p:txEl>
                                              <p:pRg st="18" end="18"/>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17409">
                                            <p:txEl>
                                              <p:pRg st="19" end="19"/>
                                            </p:txEl>
                                          </p:spTgt>
                                        </p:tgtEl>
                                        <p:attrNameLst>
                                          <p:attrName>style.visibility</p:attrName>
                                        </p:attrNameLst>
                                      </p:cBhvr>
                                      <p:to>
                                        <p:strVal val="visible"/>
                                      </p:to>
                                    </p:set>
                                    <p:animEffect transition="in" filter="wipe(down)">
                                      <p:cBhvr>
                                        <p:cTn id="64" dur="500"/>
                                        <p:tgtEl>
                                          <p:spTgt spid="17409">
                                            <p:txEl>
                                              <p:pRg st="19" end="19"/>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17409">
                                            <p:txEl>
                                              <p:pRg st="20" end="20"/>
                                            </p:txEl>
                                          </p:spTgt>
                                        </p:tgtEl>
                                        <p:attrNameLst>
                                          <p:attrName>style.visibility</p:attrName>
                                        </p:attrNameLst>
                                      </p:cBhvr>
                                      <p:to>
                                        <p:strVal val="visible"/>
                                      </p:to>
                                    </p:set>
                                    <p:animEffect transition="in" filter="wipe(down)">
                                      <p:cBhvr>
                                        <p:cTn id="67" dur="500"/>
                                        <p:tgtEl>
                                          <p:spTgt spid="17409">
                                            <p:txEl>
                                              <p:pRg st="20" end="20"/>
                                            </p:txEl>
                                          </p:spTgt>
                                        </p:tgtEl>
                                      </p:cBhvr>
                                    </p:animEffect>
                                  </p:childTnLst>
                                </p:cTn>
                              </p:par>
                              <p:par>
                                <p:cTn id="68" presetID="22" presetClass="entr" presetSubtype="4" fill="hold" nodeType="withEffect">
                                  <p:stCondLst>
                                    <p:cond delay="0"/>
                                  </p:stCondLst>
                                  <p:childTnLst>
                                    <p:set>
                                      <p:cBhvr>
                                        <p:cTn id="69" dur="1" fill="hold">
                                          <p:stCondLst>
                                            <p:cond delay="0"/>
                                          </p:stCondLst>
                                        </p:cTn>
                                        <p:tgtEl>
                                          <p:spTgt spid="17409">
                                            <p:txEl>
                                              <p:pRg st="21" end="21"/>
                                            </p:txEl>
                                          </p:spTgt>
                                        </p:tgtEl>
                                        <p:attrNameLst>
                                          <p:attrName>style.visibility</p:attrName>
                                        </p:attrNameLst>
                                      </p:cBhvr>
                                      <p:to>
                                        <p:strVal val="visible"/>
                                      </p:to>
                                    </p:set>
                                    <p:animEffect transition="in" filter="wipe(down)">
                                      <p:cBhvr>
                                        <p:cTn id="70" dur="500"/>
                                        <p:tgtEl>
                                          <p:spTgt spid="17409">
                                            <p:txEl>
                                              <p:pRg st="21" end="21"/>
                                            </p:txEl>
                                          </p:spTgt>
                                        </p:tgtEl>
                                      </p:cBhvr>
                                    </p:animEffect>
                                  </p:childTnLst>
                                </p:cTn>
                              </p:par>
                              <p:par>
                                <p:cTn id="71" presetID="22" presetClass="entr" presetSubtype="4" fill="hold" nodeType="withEffect">
                                  <p:stCondLst>
                                    <p:cond delay="0"/>
                                  </p:stCondLst>
                                  <p:childTnLst>
                                    <p:set>
                                      <p:cBhvr>
                                        <p:cTn id="72" dur="1" fill="hold">
                                          <p:stCondLst>
                                            <p:cond delay="0"/>
                                          </p:stCondLst>
                                        </p:cTn>
                                        <p:tgtEl>
                                          <p:spTgt spid="17409">
                                            <p:txEl>
                                              <p:pRg st="22" end="22"/>
                                            </p:txEl>
                                          </p:spTgt>
                                        </p:tgtEl>
                                        <p:attrNameLst>
                                          <p:attrName>style.visibility</p:attrName>
                                        </p:attrNameLst>
                                      </p:cBhvr>
                                      <p:to>
                                        <p:strVal val="visible"/>
                                      </p:to>
                                    </p:set>
                                    <p:animEffect transition="in" filter="wipe(down)">
                                      <p:cBhvr>
                                        <p:cTn id="73" dur="500"/>
                                        <p:tgtEl>
                                          <p:spTgt spid="17409">
                                            <p:txEl>
                                              <p:pRg st="22" end="22"/>
                                            </p:txEl>
                                          </p:spTgt>
                                        </p:tgtEl>
                                      </p:cBhvr>
                                    </p:animEffect>
                                  </p:childTnLst>
                                </p:cTn>
                              </p:par>
                              <p:par>
                                <p:cTn id="74" presetID="22" presetClass="entr" presetSubtype="4" fill="hold" nodeType="withEffect">
                                  <p:stCondLst>
                                    <p:cond delay="0"/>
                                  </p:stCondLst>
                                  <p:childTnLst>
                                    <p:set>
                                      <p:cBhvr>
                                        <p:cTn id="75" dur="1" fill="hold">
                                          <p:stCondLst>
                                            <p:cond delay="0"/>
                                          </p:stCondLst>
                                        </p:cTn>
                                        <p:tgtEl>
                                          <p:spTgt spid="17409">
                                            <p:txEl>
                                              <p:pRg st="23" end="23"/>
                                            </p:txEl>
                                          </p:spTgt>
                                        </p:tgtEl>
                                        <p:attrNameLst>
                                          <p:attrName>style.visibility</p:attrName>
                                        </p:attrNameLst>
                                      </p:cBhvr>
                                      <p:to>
                                        <p:strVal val="visible"/>
                                      </p:to>
                                    </p:set>
                                    <p:animEffect transition="in" filter="wipe(down)">
                                      <p:cBhvr>
                                        <p:cTn id="76" dur="500"/>
                                        <p:tgtEl>
                                          <p:spTgt spid="17409">
                                            <p:txEl>
                                              <p:pRg st="23" end="23"/>
                                            </p:txEl>
                                          </p:spTgt>
                                        </p:tgtEl>
                                      </p:cBhvr>
                                    </p:animEffect>
                                  </p:childTnLst>
                                </p:cTn>
                              </p:par>
                              <p:par>
                                <p:cTn id="77" presetID="22" presetClass="entr" presetSubtype="4" fill="hold" nodeType="withEffect">
                                  <p:stCondLst>
                                    <p:cond delay="0"/>
                                  </p:stCondLst>
                                  <p:childTnLst>
                                    <p:set>
                                      <p:cBhvr>
                                        <p:cTn id="78" dur="1" fill="hold">
                                          <p:stCondLst>
                                            <p:cond delay="0"/>
                                          </p:stCondLst>
                                        </p:cTn>
                                        <p:tgtEl>
                                          <p:spTgt spid="17409">
                                            <p:txEl>
                                              <p:pRg st="24" end="24"/>
                                            </p:txEl>
                                          </p:spTgt>
                                        </p:tgtEl>
                                        <p:attrNameLst>
                                          <p:attrName>style.visibility</p:attrName>
                                        </p:attrNameLst>
                                      </p:cBhvr>
                                      <p:to>
                                        <p:strVal val="visible"/>
                                      </p:to>
                                    </p:set>
                                    <p:animEffect transition="in" filter="wipe(down)">
                                      <p:cBhvr>
                                        <p:cTn id="79" dur="500"/>
                                        <p:tgtEl>
                                          <p:spTgt spid="17409">
                                            <p:txEl>
                                              <p:pRg st="24" end="24"/>
                                            </p:txEl>
                                          </p:spTgt>
                                        </p:tgtEl>
                                      </p:cBhvr>
                                    </p:animEffect>
                                  </p:childTnLst>
                                </p:cTn>
                              </p:par>
                              <p:par>
                                <p:cTn id="80" presetID="22" presetClass="entr" presetSubtype="4" fill="hold" nodeType="withEffect">
                                  <p:stCondLst>
                                    <p:cond delay="0"/>
                                  </p:stCondLst>
                                  <p:childTnLst>
                                    <p:set>
                                      <p:cBhvr>
                                        <p:cTn id="81" dur="1" fill="hold">
                                          <p:stCondLst>
                                            <p:cond delay="0"/>
                                          </p:stCondLst>
                                        </p:cTn>
                                        <p:tgtEl>
                                          <p:spTgt spid="17409">
                                            <p:txEl>
                                              <p:pRg st="25" end="25"/>
                                            </p:txEl>
                                          </p:spTgt>
                                        </p:tgtEl>
                                        <p:attrNameLst>
                                          <p:attrName>style.visibility</p:attrName>
                                        </p:attrNameLst>
                                      </p:cBhvr>
                                      <p:to>
                                        <p:strVal val="visible"/>
                                      </p:to>
                                    </p:set>
                                    <p:animEffect transition="in" filter="wipe(down)">
                                      <p:cBhvr>
                                        <p:cTn id="82" dur="500"/>
                                        <p:tgtEl>
                                          <p:spTgt spid="17409">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i="1" u="sng" dirty="0" smtClean="0">
                <a:solidFill>
                  <a:schemeClr val="tx2">
                    <a:lumMod val="75000"/>
                  </a:schemeClr>
                </a:solidFill>
              </a:rPr>
              <a:t>Willow Creek Community Church, Bill </a:t>
            </a:r>
            <a:r>
              <a:rPr lang="en-US" i="1" u="sng" dirty="0" err="1" smtClean="0">
                <a:solidFill>
                  <a:schemeClr val="tx2">
                    <a:lumMod val="75000"/>
                  </a:schemeClr>
                </a:solidFill>
              </a:rPr>
              <a:t>Hybels</a:t>
            </a:r>
            <a:r>
              <a:rPr lang="en-US" i="1" u="sng" dirty="0" smtClean="0">
                <a:solidFill>
                  <a:schemeClr val="tx2">
                    <a:lumMod val="75000"/>
                  </a:schemeClr>
                </a:solidFill>
              </a:rPr>
              <a:t>, Minister:</a:t>
            </a:r>
            <a:endParaRPr lang="en-US" dirty="0"/>
          </a:p>
          <a:p>
            <a:pPr marL="0" indent="0">
              <a:buNone/>
            </a:pPr>
            <a:endParaRPr lang="en-US" i="1" dirty="0" smtClean="0"/>
          </a:p>
          <a:p>
            <a:pPr marL="0" indent="0">
              <a:buNone/>
            </a:pPr>
            <a:r>
              <a:rPr lang="en-US" i="1" dirty="0" smtClean="0"/>
              <a:t>“We </a:t>
            </a:r>
            <a:r>
              <a:rPr lang="en-US" i="1" dirty="0"/>
              <a:t>may use up-to-date language, music and drama to communicate God's Word for today's culture, but our message is as old as the Bible itself. We embrace historic Christian teachings on all doctrines, emphasizing Jesus Christ's atoning death, salvation through repentance and faith as a work of divine grace, and the authority of the unique, God-inspired Bible</a:t>
            </a:r>
            <a:r>
              <a:rPr lang="en-US" i="1" dirty="0" smtClean="0"/>
              <a:t>.”</a:t>
            </a:r>
          </a:p>
        </p:txBody>
      </p:sp>
    </p:spTree>
    <p:extLst>
      <p:ext uri="{BB962C8B-B14F-4D97-AF65-F5344CB8AC3E}">
        <p14:creationId xmlns:p14="http://schemas.microsoft.com/office/powerpoint/2010/main" val="24708381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09">
                                            <p:txEl>
                                              <p:pRg st="2" end="2"/>
                                            </p:txEl>
                                          </p:spTgt>
                                        </p:tgtEl>
                                        <p:attrNameLst>
                                          <p:attrName>style.visibility</p:attrName>
                                        </p:attrNameLst>
                                      </p:cBhvr>
                                      <p:to>
                                        <p:strVal val="visible"/>
                                      </p:to>
                                    </p:set>
                                    <p:animEffect transition="in" filter="circle(in)">
                                      <p:cBhvr>
                                        <p:cTn id="7" dur="2000"/>
                                        <p:tgtEl>
                                          <p:spTgt spid="174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914400"/>
          </a:xfrm>
        </p:spPr>
        <p:txBody>
          <a:bodyPr/>
          <a:lstStyle/>
          <a:p>
            <a:pPr marL="571500" indent="-571500" algn="ctr" eaLnBrk="1" hangingPunct="1">
              <a:lnSpc>
                <a:spcPct val="90000"/>
              </a:lnSpc>
              <a:buNone/>
            </a:pPr>
            <a:r>
              <a:rPr lang="en-US" sz="4800" i="1" u="sng" dirty="0" smtClean="0">
                <a:solidFill>
                  <a:schemeClr val="tx2">
                    <a:lumMod val="75000"/>
                  </a:schemeClr>
                </a:solidFill>
              </a:rPr>
              <a:t>“</a:t>
            </a:r>
            <a:r>
              <a:rPr lang="en-US" sz="4800" i="1" u="sng" dirty="0" err="1" smtClean="0">
                <a:solidFill>
                  <a:schemeClr val="tx2">
                    <a:lumMod val="75000"/>
                  </a:schemeClr>
                </a:solidFill>
              </a:rPr>
              <a:t>Megachurch</a:t>
            </a:r>
            <a:r>
              <a:rPr lang="en-US" sz="4800" i="1" u="sng" dirty="0" smtClean="0">
                <a:solidFill>
                  <a:schemeClr val="tx2">
                    <a:lumMod val="75000"/>
                  </a:schemeClr>
                </a:solidFill>
              </a:rPr>
              <a:t>” Facts…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15" y="1905000"/>
            <a:ext cx="7399768" cy="4267200"/>
          </a:xfrm>
          <a:prstGeom prst="rect">
            <a:avLst/>
          </a:prstGeom>
        </p:spPr>
      </p:pic>
    </p:spTree>
    <p:extLst>
      <p:ext uri="{BB962C8B-B14F-4D97-AF65-F5344CB8AC3E}">
        <p14:creationId xmlns:p14="http://schemas.microsoft.com/office/powerpoint/2010/main" val="24894270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914400"/>
          </a:xfrm>
        </p:spPr>
        <p:txBody>
          <a:bodyPr/>
          <a:lstStyle/>
          <a:p>
            <a:pPr marL="571500" indent="-571500" algn="ctr" eaLnBrk="1" hangingPunct="1">
              <a:lnSpc>
                <a:spcPct val="90000"/>
              </a:lnSpc>
              <a:buNone/>
            </a:pPr>
            <a:r>
              <a:rPr lang="en-US" sz="4800" i="1" u="sng" dirty="0" smtClean="0">
                <a:solidFill>
                  <a:schemeClr val="tx2">
                    <a:lumMod val="75000"/>
                  </a:schemeClr>
                </a:solidFill>
              </a:rPr>
              <a:t>“</a:t>
            </a:r>
            <a:r>
              <a:rPr lang="en-US" sz="4800" i="1" u="sng" dirty="0" err="1" smtClean="0">
                <a:solidFill>
                  <a:schemeClr val="tx2">
                    <a:lumMod val="75000"/>
                  </a:schemeClr>
                </a:solidFill>
              </a:rPr>
              <a:t>Megachurch</a:t>
            </a:r>
            <a:r>
              <a:rPr lang="en-US" sz="4800" i="1" u="sng" dirty="0" smtClean="0">
                <a:solidFill>
                  <a:schemeClr val="tx2">
                    <a:lumMod val="75000"/>
                  </a:schemeClr>
                </a:solidFill>
              </a:rPr>
              <a:t>” Facts…</a:t>
            </a:r>
          </a:p>
        </p:txBody>
      </p:sp>
      <p:pic>
        <p:nvPicPr>
          <p:cNvPr id="2" name="Picture 1" descr="how worship is describ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28800"/>
            <a:ext cx="8182708" cy="4432300"/>
          </a:xfrm>
          <a:prstGeom prst="rect">
            <a:avLst/>
          </a:prstGeom>
        </p:spPr>
      </p:pic>
    </p:spTree>
    <p:extLst>
      <p:ext uri="{BB962C8B-B14F-4D97-AF65-F5344CB8AC3E}">
        <p14:creationId xmlns:p14="http://schemas.microsoft.com/office/powerpoint/2010/main" val="2859368460"/>
      </p:ext>
    </p:extLst>
  </p:cSld>
  <p:clrMapOvr>
    <a:masterClrMapping/>
  </p:clrMapOvr>
  <mc:AlternateContent xmlns:mc="http://schemas.openxmlformats.org/markup-compatibility/2006">
    <mc:Choice xmlns:p14="http://schemas.microsoft.com/office/powerpoint/2010/main" Requires="p14">
      <p:transition spd="slow" p14:dur="1700">
        <p:checker/>
      </p:transition>
    </mc:Choice>
    <mc:Fallback>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800" i="1" u="sng" dirty="0" smtClean="0">
                <a:solidFill>
                  <a:schemeClr val="tx2">
                    <a:lumMod val="75000"/>
                  </a:schemeClr>
                </a:solidFill>
              </a:rPr>
              <a:t>Are “megachurches” scriptural?</a:t>
            </a:r>
          </a:p>
          <a:p>
            <a:pPr marL="400050" lvl="1" indent="0" eaLnBrk="1" hangingPunct="1">
              <a:lnSpc>
                <a:spcPct val="90000"/>
              </a:lnSpc>
              <a:buNone/>
            </a:pPr>
            <a:endParaRPr lang="en-US" sz="4800" dirty="0" smtClean="0"/>
          </a:p>
          <a:p>
            <a:pPr marL="1085850" lvl="1" indent="-685800" eaLnBrk="1" hangingPunct="1">
              <a:lnSpc>
                <a:spcPct val="90000"/>
              </a:lnSpc>
              <a:buFont typeface="Arial"/>
              <a:buChar char="•"/>
            </a:pPr>
            <a:r>
              <a:rPr lang="en-US" sz="4800" dirty="0" smtClean="0"/>
              <a:t>Basic definition- YES</a:t>
            </a:r>
          </a:p>
          <a:p>
            <a:pPr marL="1485900" lvl="2" indent="-685800" eaLnBrk="1" hangingPunct="1">
              <a:lnSpc>
                <a:spcPct val="90000"/>
              </a:lnSpc>
              <a:buFont typeface="Arial"/>
              <a:buChar char="•"/>
            </a:pPr>
            <a:r>
              <a:rPr lang="en-US" sz="4400" i="1" dirty="0"/>
              <a:t>Acts 2:40-42, </a:t>
            </a:r>
            <a:r>
              <a:rPr lang="en-US" sz="4400" i="1" dirty="0" smtClean="0"/>
              <a:t>47</a:t>
            </a:r>
            <a:endParaRPr lang="en-US" sz="4000" i="1" dirty="0" smtClean="0"/>
          </a:p>
          <a:p>
            <a:pPr marL="1085850" lvl="1" indent="-685800" eaLnBrk="1" hangingPunct="1">
              <a:lnSpc>
                <a:spcPct val="90000"/>
              </a:lnSpc>
              <a:buFont typeface="Arial"/>
              <a:buChar char="•"/>
            </a:pPr>
            <a:endParaRPr lang="en-US" sz="4800" dirty="0" smtClean="0"/>
          </a:p>
          <a:p>
            <a:pPr marL="1085850" lvl="1" indent="-685800" eaLnBrk="1" hangingPunct="1">
              <a:lnSpc>
                <a:spcPct val="90000"/>
              </a:lnSpc>
              <a:buFont typeface="Arial"/>
              <a:buChar char="•"/>
            </a:pPr>
            <a:r>
              <a:rPr lang="en-US" sz="4800" dirty="0" smtClean="0"/>
              <a:t>Unauthorized worship- NO</a:t>
            </a:r>
          </a:p>
        </p:txBody>
      </p:sp>
    </p:spTree>
    <p:extLst>
      <p:ext uri="{BB962C8B-B14F-4D97-AF65-F5344CB8AC3E}">
        <p14:creationId xmlns:p14="http://schemas.microsoft.com/office/powerpoint/2010/main" val="39961753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800" i="1" u="sng" dirty="0" smtClean="0">
                <a:solidFill>
                  <a:schemeClr val="tx2">
                    <a:lumMod val="75000"/>
                  </a:schemeClr>
                </a:solidFill>
              </a:rPr>
              <a:t>Scriptural Authority</a:t>
            </a:r>
          </a:p>
          <a:p>
            <a:pPr marL="400050" lvl="1" indent="0" eaLnBrk="1" hangingPunct="1">
              <a:lnSpc>
                <a:spcPct val="90000"/>
              </a:lnSpc>
              <a:buNone/>
            </a:pPr>
            <a:r>
              <a:rPr lang="en-US" sz="4800" dirty="0" smtClean="0"/>
              <a:t>3 Ways to establish authority</a:t>
            </a:r>
          </a:p>
          <a:p>
            <a:pPr marL="1485900" lvl="2" indent="-685800" eaLnBrk="1" hangingPunct="1">
              <a:lnSpc>
                <a:spcPct val="90000"/>
              </a:lnSpc>
              <a:buFont typeface="Arial"/>
              <a:buChar char="•"/>
            </a:pPr>
            <a:r>
              <a:rPr lang="en-US" sz="4400" i="1" dirty="0" smtClean="0"/>
              <a:t>Direct Command</a:t>
            </a:r>
          </a:p>
          <a:p>
            <a:pPr marL="1485900" lvl="2" indent="-685800" eaLnBrk="1" hangingPunct="1">
              <a:lnSpc>
                <a:spcPct val="90000"/>
              </a:lnSpc>
              <a:buFont typeface="Arial"/>
              <a:buChar char="•"/>
            </a:pPr>
            <a:r>
              <a:rPr lang="en-US" sz="4400" i="1" dirty="0" smtClean="0"/>
              <a:t>Approved Example</a:t>
            </a:r>
          </a:p>
          <a:p>
            <a:pPr marL="1485900" lvl="2" indent="-685800" eaLnBrk="1" hangingPunct="1">
              <a:lnSpc>
                <a:spcPct val="90000"/>
              </a:lnSpc>
              <a:buFont typeface="Arial"/>
              <a:buChar char="•"/>
            </a:pPr>
            <a:r>
              <a:rPr lang="en-US" sz="4400" i="1" dirty="0" smtClean="0"/>
              <a:t>Necessary Inference</a:t>
            </a:r>
          </a:p>
          <a:p>
            <a:pPr marL="400050" lvl="1" indent="0" eaLnBrk="1" hangingPunct="1">
              <a:lnSpc>
                <a:spcPct val="90000"/>
              </a:lnSpc>
              <a:buNone/>
            </a:pPr>
            <a:endParaRPr lang="en-US" sz="4800" dirty="0" smtClean="0"/>
          </a:p>
        </p:txBody>
      </p:sp>
    </p:spTree>
    <p:extLst>
      <p:ext uri="{BB962C8B-B14F-4D97-AF65-F5344CB8AC3E}">
        <p14:creationId xmlns:p14="http://schemas.microsoft.com/office/powerpoint/2010/main" val="355104995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409">
                                            <p:txEl>
                                              <p:pRg st="2" end="2"/>
                                            </p:txEl>
                                          </p:spTgt>
                                        </p:tgtEl>
                                        <p:attrNameLst>
                                          <p:attrName>style.visibility</p:attrName>
                                        </p:attrNameLst>
                                      </p:cBhvr>
                                      <p:to>
                                        <p:strVal val="visible"/>
                                      </p:to>
                                    </p:set>
                                    <p:animEffect transition="in" filter="strips(downLeft)">
                                      <p:cBhvr>
                                        <p:cTn id="7" dur="500"/>
                                        <p:tgtEl>
                                          <p:spTgt spid="1740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409">
                                            <p:txEl>
                                              <p:pRg st="3" end="3"/>
                                            </p:txEl>
                                          </p:spTgt>
                                        </p:tgtEl>
                                        <p:attrNameLst>
                                          <p:attrName>style.visibility</p:attrName>
                                        </p:attrNameLst>
                                      </p:cBhvr>
                                      <p:to>
                                        <p:strVal val="visible"/>
                                      </p:to>
                                    </p:set>
                                    <p:animEffect transition="in" filter="strips(downLeft)">
                                      <p:cBhvr>
                                        <p:cTn id="12" dur="500"/>
                                        <p:tgtEl>
                                          <p:spTgt spid="1740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409">
                                            <p:txEl>
                                              <p:pRg st="4" end="4"/>
                                            </p:txEl>
                                          </p:spTgt>
                                        </p:tgtEl>
                                        <p:attrNameLst>
                                          <p:attrName>style.visibility</p:attrName>
                                        </p:attrNameLst>
                                      </p:cBhvr>
                                      <p:to>
                                        <p:strVal val="visible"/>
                                      </p:to>
                                    </p:set>
                                    <p:animEffect transition="in" filter="strips(downLeft)">
                                      <p:cBhvr>
                                        <p:cTn id="17" dur="500"/>
                                        <p:tgtEl>
                                          <p:spTgt spid="174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800" i="1" u="sng" dirty="0" smtClean="0">
                <a:solidFill>
                  <a:schemeClr val="tx2">
                    <a:lumMod val="75000"/>
                  </a:schemeClr>
                </a:solidFill>
              </a:rPr>
              <a:t>Scriptural Authority</a:t>
            </a:r>
            <a:endParaRPr lang="en-US" sz="4800" dirty="0" smtClean="0"/>
          </a:p>
          <a:p>
            <a:pPr marL="400050" lvl="1" indent="0" eaLnBrk="1" hangingPunct="1">
              <a:lnSpc>
                <a:spcPct val="90000"/>
              </a:lnSpc>
              <a:buNone/>
            </a:pPr>
            <a:r>
              <a:rPr lang="en-US" sz="4800" dirty="0" smtClean="0"/>
              <a:t>2 Types of Authority</a:t>
            </a:r>
          </a:p>
          <a:p>
            <a:pPr marL="1485900" lvl="2" indent="-685800" eaLnBrk="1" hangingPunct="1">
              <a:lnSpc>
                <a:spcPct val="90000"/>
              </a:lnSpc>
              <a:buFont typeface="Arial"/>
              <a:buChar char="•"/>
            </a:pPr>
            <a:r>
              <a:rPr lang="en-US" sz="4000" i="1" dirty="0" smtClean="0"/>
              <a:t>General</a:t>
            </a:r>
          </a:p>
          <a:p>
            <a:pPr marL="1485900" lvl="2" indent="-685800" eaLnBrk="1" hangingPunct="1">
              <a:lnSpc>
                <a:spcPct val="90000"/>
              </a:lnSpc>
              <a:buFont typeface="Arial"/>
              <a:buChar char="•"/>
            </a:pPr>
            <a:r>
              <a:rPr lang="en-US" sz="4000" i="1" dirty="0" smtClean="0"/>
              <a:t>Specific</a:t>
            </a:r>
          </a:p>
          <a:p>
            <a:pPr marL="1485900" lvl="2" indent="-685800" eaLnBrk="1" hangingPunct="1">
              <a:lnSpc>
                <a:spcPct val="90000"/>
              </a:lnSpc>
              <a:buFont typeface="Arial"/>
              <a:buChar char="•"/>
            </a:pPr>
            <a:endParaRPr lang="en-US" sz="4000" i="1" dirty="0"/>
          </a:p>
          <a:p>
            <a:pPr marL="0" indent="0" eaLnBrk="1" hangingPunct="1">
              <a:lnSpc>
                <a:spcPct val="90000"/>
              </a:lnSpc>
              <a:buNone/>
            </a:pPr>
            <a:r>
              <a:rPr lang="en-US" sz="4800" i="1" dirty="0"/>
              <a:t> </a:t>
            </a:r>
            <a:r>
              <a:rPr lang="en-US" sz="4800" i="1" dirty="0" smtClean="0"/>
              <a:t> Example: </a:t>
            </a:r>
          </a:p>
          <a:p>
            <a:pPr marL="1085850" lvl="1" indent="-685800" eaLnBrk="1" hangingPunct="1">
              <a:lnSpc>
                <a:spcPct val="90000"/>
              </a:lnSpc>
              <a:buFont typeface="Arial"/>
              <a:buChar char="•"/>
            </a:pPr>
            <a:r>
              <a:rPr lang="en-US" sz="4400" i="1" dirty="0" smtClean="0"/>
              <a:t>Buy office Supplies</a:t>
            </a:r>
          </a:p>
          <a:p>
            <a:pPr marL="1085850" lvl="1" indent="-685800" eaLnBrk="1" hangingPunct="1">
              <a:lnSpc>
                <a:spcPct val="90000"/>
              </a:lnSpc>
              <a:buFont typeface="Arial"/>
              <a:buChar char="•"/>
            </a:pPr>
            <a:r>
              <a:rPr lang="en-US" sz="4400" i="1" dirty="0" smtClean="0"/>
              <a:t>Buy paper, pencils, &amp; folders</a:t>
            </a:r>
          </a:p>
        </p:txBody>
      </p:sp>
    </p:spTree>
    <p:extLst>
      <p:ext uri="{BB962C8B-B14F-4D97-AF65-F5344CB8AC3E}">
        <p14:creationId xmlns:p14="http://schemas.microsoft.com/office/powerpoint/2010/main" val="3744898245"/>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09">
                                            <p:txEl>
                                              <p:pRg st="5" end="5"/>
                                            </p:txEl>
                                          </p:spTgt>
                                        </p:tgtEl>
                                        <p:attrNameLst>
                                          <p:attrName>style.visibility</p:attrName>
                                        </p:attrNameLst>
                                      </p:cBhvr>
                                      <p:to>
                                        <p:strVal val="visible"/>
                                      </p:to>
                                    </p:set>
                                    <p:animEffect transition="in" filter="wipe(down)">
                                      <p:cBhvr>
                                        <p:cTn id="7" dur="500"/>
                                        <p:tgtEl>
                                          <p:spTgt spid="1740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409">
                                            <p:txEl>
                                              <p:pRg st="6" end="6"/>
                                            </p:txEl>
                                          </p:spTgt>
                                        </p:tgtEl>
                                        <p:attrNameLst>
                                          <p:attrName>style.visibility</p:attrName>
                                        </p:attrNameLst>
                                      </p:cBhvr>
                                      <p:to>
                                        <p:strVal val="visible"/>
                                      </p:to>
                                    </p:set>
                                    <p:animEffect transition="in" filter="wipe(down)">
                                      <p:cBhvr>
                                        <p:cTn id="12" dur="500"/>
                                        <p:tgtEl>
                                          <p:spTgt spid="1740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409">
                                            <p:txEl>
                                              <p:pRg st="7" end="7"/>
                                            </p:txEl>
                                          </p:spTgt>
                                        </p:tgtEl>
                                        <p:attrNameLst>
                                          <p:attrName>style.visibility</p:attrName>
                                        </p:attrNameLst>
                                      </p:cBhvr>
                                      <p:to>
                                        <p:strVal val="visible"/>
                                      </p:to>
                                    </p:set>
                                    <p:animEffect transition="in" filter="wipe(down)">
                                      <p:cBhvr>
                                        <p:cTn id="17" dur="500"/>
                                        <p:tgtEl>
                                          <p:spTgt spid="1740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o perfect people allowed.jpg"/>
          <p:cNvPicPr>
            <a:picLocks noGrp="1" noChangeAspect="1"/>
          </p:cNvPicPr>
          <p:nvPr>
            <p:ph idx="1"/>
          </p:nvPr>
        </p:nvPicPr>
        <p:blipFill>
          <a:blip r:embed="rId2">
            <a:extLst>
              <a:ext uri="{28A0092B-C50C-407E-A947-70E740481C1C}">
                <a14:useLocalDpi xmlns:a14="http://schemas.microsoft.com/office/drawing/2010/main" val="0"/>
              </a:ext>
            </a:extLst>
          </a:blip>
          <a:srcRect t="9618" b="9618"/>
          <a:stretch>
            <a:fillRect/>
          </a:stretch>
        </p:blipFill>
        <p:spPr>
          <a:xfrm>
            <a:off x="228600" y="990600"/>
            <a:ext cx="8744693" cy="4556125"/>
          </a:xfrm>
        </p:spPr>
      </p:pic>
    </p:spTree>
    <p:extLst>
      <p:ext uri="{BB962C8B-B14F-4D97-AF65-F5344CB8AC3E}">
        <p14:creationId xmlns:p14="http://schemas.microsoft.com/office/powerpoint/2010/main" val="297983863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800" i="1" u="sng" dirty="0" smtClean="0">
                <a:solidFill>
                  <a:schemeClr val="tx2">
                    <a:lumMod val="75000"/>
                  </a:schemeClr>
                </a:solidFill>
              </a:rPr>
              <a:t>Authorized Work of the church</a:t>
            </a:r>
          </a:p>
          <a:p>
            <a:pPr marL="400050" lvl="1" indent="0" eaLnBrk="1" hangingPunct="1">
              <a:lnSpc>
                <a:spcPct val="90000"/>
              </a:lnSpc>
              <a:buNone/>
            </a:pPr>
            <a:r>
              <a:rPr lang="en-US" sz="4800" dirty="0" smtClean="0"/>
              <a:t>Edification</a:t>
            </a:r>
          </a:p>
          <a:p>
            <a:pPr marL="1485900" lvl="2" indent="-685800" eaLnBrk="1" hangingPunct="1">
              <a:lnSpc>
                <a:spcPct val="90000"/>
              </a:lnSpc>
              <a:buFont typeface="Arial"/>
              <a:buChar char="•"/>
            </a:pPr>
            <a:r>
              <a:rPr lang="en-US" sz="4400" i="1" dirty="0" smtClean="0"/>
              <a:t>1 Cor. 14:26</a:t>
            </a:r>
          </a:p>
          <a:p>
            <a:pPr marL="400050" lvl="1" indent="0" eaLnBrk="1" hangingPunct="1">
              <a:lnSpc>
                <a:spcPct val="90000"/>
              </a:lnSpc>
              <a:buNone/>
            </a:pPr>
            <a:r>
              <a:rPr lang="en-US" sz="4800" dirty="0" smtClean="0"/>
              <a:t>Benevolence</a:t>
            </a:r>
          </a:p>
          <a:p>
            <a:pPr marL="1485900" lvl="2" indent="-685800" eaLnBrk="1" hangingPunct="1">
              <a:lnSpc>
                <a:spcPct val="90000"/>
              </a:lnSpc>
              <a:buFont typeface="Arial"/>
              <a:buChar char="•"/>
            </a:pPr>
            <a:r>
              <a:rPr lang="en-US" sz="4400" i="1" dirty="0" smtClean="0"/>
              <a:t>1 Tim. 5:16</a:t>
            </a:r>
          </a:p>
          <a:p>
            <a:pPr marL="400050" lvl="1" indent="0" eaLnBrk="1" hangingPunct="1">
              <a:lnSpc>
                <a:spcPct val="90000"/>
              </a:lnSpc>
              <a:buNone/>
            </a:pPr>
            <a:r>
              <a:rPr lang="en-US" sz="4800" dirty="0" smtClean="0"/>
              <a:t>Evangelism</a:t>
            </a:r>
          </a:p>
          <a:p>
            <a:pPr marL="1485900" lvl="2" indent="-685800" eaLnBrk="1" hangingPunct="1">
              <a:lnSpc>
                <a:spcPct val="90000"/>
              </a:lnSpc>
              <a:buFont typeface="Arial"/>
              <a:buChar char="•"/>
            </a:pPr>
            <a:r>
              <a:rPr lang="en-US" sz="4400" i="1" dirty="0" smtClean="0"/>
              <a:t>1 Thess. 1:6-8</a:t>
            </a:r>
          </a:p>
        </p:txBody>
      </p:sp>
    </p:spTree>
    <p:extLst>
      <p:ext uri="{BB962C8B-B14F-4D97-AF65-F5344CB8AC3E}">
        <p14:creationId xmlns:p14="http://schemas.microsoft.com/office/powerpoint/2010/main" val="38233751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409">
                                            <p:txEl>
                                              <p:pRg st="1" end="1"/>
                                            </p:txEl>
                                          </p:spTgt>
                                        </p:tgtEl>
                                        <p:attrNameLst>
                                          <p:attrName>style.visibility</p:attrName>
                                        </p:attrNameLst>
                                      </p:cBhvr>
                                      <p:to>
                                        <p:strVal val="visible"/>
                                      </p:to>
                                    </p:set>
                                    <p:anim calcmode="lin" valueType="num">
                                      <p:cBhvr>
                                        <p:cTn id="7" dur="500" fill="hold"/>
                                        <p:tgtEl>
                                          <p:spTgt spid="1740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740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7409">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7409">
                                            <p:txEl>
                                              <p:pRg st="2" end="2"/>
                                            </p:txEl>
                                          </p:spTgt>
                                        </p:tgtEl>
                                        <p:attrNameLst>
                                          <p:attrName>style.visibility</p:attrName>
                                        </p:attrNameLst>
                                      </p:cBhvr>
                                      <p:to>
                                        <p:strVal val="visible"/>
                                      </p:to>
                                    </p:set>
                                    <p:anim calcmode="lin" valueType="num">
                                      <p:cBhvr>
                                        <p:cTn id="12" dur="500" fill="hold"/>
                                        <p:tgtEl>
                                          <p:spTgt spid="1740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7409">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740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409">
                                            <p:txEl>
                                              <p:pRg st="3" end="3"/>
                                            </p:txEl>
                                          </p:spTgt>
                                        </p:tgtEl>
                                        <p:attrNameLst>
                                          <p:attrName>style.visibility</p:attrName>
                                        </p:attrNameLst>
                                      </p:cBhvr>
                                      <p:to>
                                        <p:strVal val="visible"/>
                                      </p:to>
                                    </p:set>
                                    <p:anim calcmode="lin" valueType="num">
                                      <p:cBhvr>
                                        <p:cTn id="19" dur="500" fill="hold"/>
                                        <p:tgtEl>
                                          <p:spTgt spid="1740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7409">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17409">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7409">
                                            <p:txEl>
                                              <p:pRg st="4" end="4"/>
                                            </p:txEl>
                                          </p:spTgt>
                                        </p:tgtEl>
                                        <p:attrNameLst>
                                          <p:attrName>style.visibility</p:attrName>
                                        </p:attrNameLst>
                                      </p:cBhvr>
                                      <p:to>
                                        <p:strVal val="visible"/>
                                      </p:to>
                                    </p:set>
                                    <p:anim calcmode="lin" valueType="num">
                                      <p:cBhvr>
                                        <p:cTn id="24" dur="500" fill="hold"/>
                                        <p:tgtEl>
                                          <p:spTgt spid="17409">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17409">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1740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7409">
                                            <p:txEl>
                                              <p:pRg st="5" end="5"/>
                                            </p:txEl>
                                          </p:spTgt>
                                        </p:tgtEl>
                                        <p:attrNameLst>
                                          <p:attrName>style.visibility</p:attrName>
                                        </p:attrNameLst>
                                      </p:cBhvr>
                                      <p:to>
                                        <p:strVal val="visible"/>
                                      </p:to>
                                    </p:set>
                                    <p:anim calcmode="lin" valueType="num">
                                      <p:cBhvr>
                                        <p:cTn id="31" dur="500" fill="hold"/>
                                        <p:tgtEl>
                                          <p:spTgt spid="1740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7409">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17409">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17409">
                                            <p:txEl>
                                              <p:pRg st="6" end="6"/>
                                            </p:txEl>
                                          </p:spTgt>
                                        </p:tgtEl>
                                        <p:attrNameLst>
                                          <p:attrName>style.visibility</p:attrName>
                                        </p:attrNameLst>
                                      </p:cBhvr>
                                      <p:to>
                                        <p:strVal val="visible"/>
                                      </p:to>
                                    </p:set>
                                    <p:anim calcmode="lin" valueType="num">
                                      <p:cBhvr>
                                        <p:cTn id="36" dur="500" fill="hold"/>
                                        <p:tgtEl>
                                          <p:spTgt spid="17409">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17409">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174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800" i="1" u="sng" dirty="0" smtClean="0">
                <a:solidFill>
                  <a:schemeClr val="tx2">
                    <a:lumMod val="75000"/>
                  </a:schemeClr>
                </a:solidFill>
              </a:rPr>
              <a:t>Applying Specific Authority</a:t>
            </a:r>
          </a:p>
          <a:p>
            <a:pPr marL="400050" lvl="1" indent="0" eaLnBrk="1" hangingPunct="1">
              <a:lnSpc>
                <a:spcPct val="90000"/>
              </a:lnSpc>
              <a:buNone/>
            </a:pPr>
            <a:r>
              <a:rPr lang="en-US" sz="4800" dirty="0" smtClean="0"/>
              <a:t>New Testament pattern is to sing</a:t>
            </a:r>
          </a:p>
          <a:p>
            <a:pPr marL="1485900" lvl="2" indent="-685800" eaLnBrk="1" hangingPunct="1">
              <a:lnSpc>
                <a:spcPct val="90000"/>
              </a:lnSpc>
              <a:buFont typeface="Arial"/>
              <a:buChar char="•"/>
            </a:pPr>
            <a:r>
              <a:rPr lang="en-US" sz="4400" i="1" dirty="0" smtClean="0"/>
              <a:t>Eph. 5:19</a:t>
            </a:r>
          </a:p>
          <a:p>
            <a:pPr marL="1485900" lvl="2" indent="-685800" eaLnBrk="1" hangingPunct="1">
              <a:lnSpc>
                <a:spcPct val="90000"/>
              </a:lnSpc>
              <a:buFont typeface="Arial"/>
              <a:buChar char="•"/>
            </a:pPr>
            <a:r>
              <a:rPr lang="en-US" sz="4400" i="1" dirty="0" smtClean="0"/>
              <a:t>Col. 3:16</a:t>
            </a:r>
          </a:p>
          <a:p>
            <a:pPr marL="400050" lvl="1" indent="0" algn="ctr" eaLnBrk="1" hangingPunct="1">
              <a:lnSpc>
                <a:spcPct val="90000"/>
              </a:lnSpc>
              <a:buNone/>
            </a:pPr>
            <a:r>
              <a:rPr lang="en-US" sz="5400" i="1" u="sng" dirty="0" smtClean="0"/>
              <a:t>ANY other music in the worship is unauthorized</a:t>
            </a:r>
          </a:p>
          <a:p>
            <a:pPr marL="400050" lvl="1" indent="0" algn="ctr" eaLnBrk="1" hangingPunct="1">
              <a:lnSpc>
                <a:spcPct val="90000"/>
              </a:lnSpc>
              <a:buNone/>
            </a:pPr>
            <a:r>
              <a:rPr lang="en-US" sz="2900" dirty="0" smtClean="0"/>
              <a:t>*The silence of the scriptures must be respected*</a:t>
            </a:r>
          </a:p>
        </p:txBody>
      </p:sp>
    </p:spTree>
    <p:extLst>
      <p:ext uri="{BB962C8B-B14F-4D97-AF65-F5344CB8AC3E}">
        <p14:creationId xmlns:p14="http://schemas.microsoft.com/office/powerpoint/2010/main" val="2508696181"/>
      </p:ext>
    </p:extLst>
  </p:cSld>
  <p:clrMapOvr>
    <a:masterClrMapping/>
  </p:clrMapOvr>
  <mc:AlternateContent xmlns:mc="http://schemas.openxmlformats.org/markup-compatibility/2006">
    <mc:Choice xmlns:p14="http://schemas.microsoft.com/office/powerpoint/2010/main" Requires="p14">
      <p:transition spd="slow" p14:dur="28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7409">
                                            <p:txEl>
                                              <p:pRg st="4" end="4"/>
                                            </p:txEl>
                                          </p:spTgt>
                                        </p:tgtEl>
                                        <p:attrNameLst>
                                          <p:attrName>style.visibility</p:attrName>
                                        </p:attrNameLst>
                                      </p:cBhvr>
                                      <p:to>
                                        <p:strVal val="visible"/>
                                      </p:to>
                                    </p:set>
                                    <p:animEffect transition="in" filter="strips(downLeft)">
                                      <p:cBhvr>
                                        <p:cTn id="15" dur="500"/>
                                        <p:tgtEl>
                                          <p:spTgt spid="17409">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7409">
                                            <p:txEl>
                                              <p:pRg st="5" end="5"/>
                                            </p:txEl>
                                          </p:spTgt>
                                        </p:tgtEl>
                                        <p:attrNameLst>
                                          <p:attrName>style.visibility</p:attrName>
                                        </p:attrNameLst>
                                      </p:cBhvr>
                                      <p:to>
                                        <p:strVal val="visible"/>
                                      </p:to>
                                    </p:set>
                                    <p:animEffect transition="in" filter="strips(downLeft)">
                                      <p:cBhvr>
                                        <p:cTn id="18" dur="500"/>
                                        <p:tgtEl>
                                          <p:spTgt spid="174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400" b="1" dirty="0" smtClean="0">
                <a:solidFill>
                  <a:schemeClr val="tx2">
                    <a:lumMod val="75000"/>
                  </a:schemeClr>
                </a:solidFill>
              </a:rPr>
              <a:t>Which Organization Is Authorized To Do (Perform) The Collective Work Given To The Church?</a:t>
            </a:r>
            <a:r>
              <a:rPr lang="en-US" sz="4400" dirty="0" smtClean="0">
                <a:solidFill>
                  <a:schemeClr val="tx2">
                    <a:lumMod val="75000"/>
                  </a:schemeClr>
                </a:solidFill>
              </a:rPr>
              <a:t> </a:t>
            </a:r>
          </a:p>
          <a:p>
            <a:pPr eaLnBrk="1" hangingPunct="1">
              <a:lnSpc>
                <a:spcPct val="90000"/>
              </a:lnSpc>
              <a:buFont typeface="Arial"/>
              <a:buChar char="•"/>
            </a:pPr>
            <a:r>
              <a:rPr lang="en-US" sz="4800" dirty="0"/>
              <a:t>To Edify The Saints? </a:t>
            </a:r>
            <a:endParaRPr lang="en-US" sz="4800" dirty="0" smtClean="0"/>
          </a:p>
          <a:p>
            <a:pPr lvl="1" eaLnBrk="1" hangingPunct="1">
              <a:lnSpc>
                <a:spcPct val="90000"/>
              </a:lnSpc>
              <a:buFont typeface="Arial"/>
              <a:buChar char="•"/>
            </a:pPr>
            <a:r>
              <a:rPr lang="en-US" sz="4000" i="1" dirty="0" smtClean="0"/>
              <a:t>Local Church is Specified</a:t>
            </a:r>
          </a:p>
          <a:p>
            <a:pPr lvl="2" eaLnBrk="1" hangingPunct="1">
              <a:lnSpc>
                <a:spcPct val="90000"/>
              </a:lnSpc>
              <a:buFont typeface="Arial"/>
              <a:buChar char="•"/>
            </a:pPr>
            <a:r>
              <a:rPr lang="en-US" sz="3600" i="1" dirty="0" smtClean="0"/>
              <a:t>Acts 20:28-32</a:t>
            </a:r>
          </a:p>
        </p:txBody>
      </p:sp>
    </p:spTree>
    <p:extLst>
      <p:ext uri="{BB962C8B-B14F-4D97-AF65-F5344CB8AC3E}">
        <p14:creationId xmlns:p14="http://schemas.microsoft.com/office/powerpoint/2010/main" val="28891407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400" b="1" dirty="0" smtClean="0">
                <a:solidFill>
                  <a:schemeClr val="tx2">
                    <a:lumMod val="75000"/>
                  </a:schemeClr>
                </a:solidFill>
              </a:rPr>
              <a:t>Which Organization Is Authorized To Do (Perform) The Collective Work Given To The Church?</a:t>
            </a:r>
            <a:r>
              <a:rPr lang="en-US" sz="4400" dirty="0" smtClean="0">
                <a:solidFill>
                  <a:schemeClr val="tx2">
                    <a:lumMod val="75000"/>
                  </a:schemeClr>
                </a:solidFill>
              </a:rPr>
              <a:t> </a:t>
            </a:r>
          </a:p>
          <a:p>
            <a:pPr eaLnBrk="1" hangingPunct="1">
              <a:lnSpc>
                <a:spcPct val="90000"/>
              </a:lnSpc>
              <a:buFont typeface="Arial"/>
              <a:buChar char="•"/>
            </a:pPr>
            <a:r>
              <a:rPr lang="en-US" sz="4800" dirty="0"/>
              <a:t>To Relieve Needy Saints? </a:t>
            </a:r>
            <a:endParaRPr lang="en-US" sz="4800" dirty="0" smtClean="0"/>
          </a:p>
          <a:p>
            <a:pPr lvl="1" eaLnBrk="1" hangingPunct="1">
              <a:lnSpc>
                <a:spcPct val="90000"/>
              </a:lnSpc>
              <a:buFont typeface="Arial"/>
              <a:buChar char="•"/>
            </a:pPr>
            <a:r>
              <a:rPr lang="en-US" sz="3600" i="1" dirty="0" smtClean="0"/>
              <a:t>Local Church is Specified</a:t>
            </a:r>
          </a:p>
          <a:p>
            <a:pPr lvl="2" eaLnBrk="1" hangingPunct="1">
              <a:lnSpc>
                <a:spcPct val="90000"/>
              </a:lnSpc>
              <a:buFont typeface="Arial"/>
              <a:buChar char="•"/>
            </a:pPr>
            <a:r>
              <a:rPr lang="en-US" sz="3600" i="1" dirty="0" smtClean="0"/>
              <a:t>Romans 15:25-26</a:t>
            </a:r>
          </a:p>
        </p:txBody>
      </p:sp>
    </p:spTree>
    <p:extLst>
      <p:ext uri="{BB962C8B-B14F-4D97-AF65-F5344CB8AC3E}">
        <p14:creationId xmlns:p14="http://schemas.microsoft.com/office/powerpoint/2010/main" val="428832880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400" b="1" dirty="0" smtClean="0">
                <a:solidFill>
                  <a:schemeClr val="tx2">
                    <a:lumMod val="75000"/>
                  </a:schemeClr>
                </a:solidFill>
              </a:rPr>
              <a:t>Which Organization Is Authorized To Do (Perform) The Collective Work Given To The Church?</a:t>
            </a:r>
            <a:r>
              <a:rPr lang="en-US" sz="4400" dirty="0" smtClean="0">
                <a:solidFill>
                  <a:schemeClr val="tx2">
                    <a:lumMod val="75000"/>
                  </a:schemeClr>
                </a:solidFill>
              </a:rPr>
              <a:t> </a:t>
            </a:r>
          </a:p>
          <a:p>
            <a:pPr eaLnBrk="1" hangingPunct="1">
              <a:lnSpc>
                <a:spcPct val="90000"/>
              </a:lnSpc>
              <a:buFont typeface="Arial"/>
              <a:buChar char="•"/>
            </a:pPr>
            <a:r>
              <a:rPr lang="en-US" sz="4800" dirty="0"/>
              <a:t>To Preach The Gospel? </a:t>
            </a:r>
            <a:endParaRPr lang="en-US" sz="4800" dirty="0" smtClean="0"/>
          </a:p>
          <a:p>
            <a:pPr lvl="1" eaLnBrk="1" hangingPunct="1">
              <a:lnSpc>
                <a:spcPct val="90000"/>
              </a:lnSpc>
              <a:buFont typeface="Arial"/>
              <a:buChar char="•"/>
            </a:pPr>
            <a:r>
              <a:rPr lang="en-US" sz="3600" i="1" dirty="0" smtClean="0"/>
              <a:t>Local Church is Specified</a:t>
            </a:r>
          </a:p>
          <a:p>
            <a:pPr lvl="2" eaLnBrk="1" hangingPunct="1">
              <a:lnSpc>
                <a:spcPct val="90000"/>
              </a:lnSpc>
              <a:buFont typeface="Arial"/>
              <a:buChar char="•"/>
            </a:pPr>
            <a:r>
              <a:rPr lang="en-US" sz="3600" i="1" dirty="0" smtClean="0"/>
              <a:t>Phil. 1:5</a:t>
            </a:r>
          </a:p>
        </p:txBody>
      </p:sp>
    </p:spTree>
    <p:extLst>
      <p:ext uri="{BB962C8B-B14F-4D97-AF65-F5344CB8AC3E}">
        <p14:creationId xmlns:p14="http://schemas.microsoft.com/office/powerpoint/2010/main" val="2269970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normAutofit fontScale="77500" lnSpcReduction="20000"/>
          </a:bodyPr>
          <a:lstStyle/>
          <a:p>
            <a:pPr marL="571500" indent="-571500" algn="ctr" eaLnBrk="1" hangingPunct="1">
              <a:lnSpc>
                <a:spcPct val="90000"/>
              </a:lnSpc>
              <a:buNone/>
            </a:pPr>
            <a:r>
              <a:rPr lang="en-US" sz="4400" b="1" dirty="0" smtClean="0">
                <a:solidFill>
                  <a:srgbClr val="F3CD60"/>
                </a:solidFill>
              </a:rPr>
              <a:t>What is the New Testament Pattern of Acceptable Worship?</a:t>
            </a:r>
            <a:endParaRPr lang="en-US" sz="4400" dirty="0" smtClean="0">
              <a:solidFill>
                <a:srgbClr val="F3CD60"/>
              </a:solidFill>
            </a:endParaRPr>
          </a:p>
          <a:p>
            <a:pPr>
              <a:buFont typeface="Arial"/>
              <a:buChar char="•"/>
            </a:pPr>
            <a:r>
              <a:rPr lang="en-US" sz="4800" u="sng" dirty="0" smtClean="0"/>
              <a:t>The</a:t>
            </a:r>
            <a:r>
              <a:rPr lang="en-US" sz="4800" u="sng" dirty="0"/>
              <a:t> </a:t>
            </a:r>
            <a:r>
              <a:rPr lang="en-US" sz="4800" b="1" u="sng" dirty="0"/>
              <a:t>Lord’s Supper </a:t>
            </a:r>
            <a:endParaRPr lang="en-US" sz="4800" b="1" u="sng" dirty="0" smtClean="0"/>
          </a:p>
          <a:p>
            <a:pPr lvl="1">
              <a:buFont typeface="Arial"/>
              <a:buChar char="•"/>
            </a:pPr>
            <a:r>
              <a:rPr lang="en-US" sz="4100" b="1" dirty="0" smtClean="0"/>
              <a:t>Matt </a:t>
            </a:r>
            <a:r>
              <a:rPr lang="en-US" sz="4100" b="1" dirty="0"/>
              <a:t>26:26-</a:t>
            </a:r>
            <a:r>
              <a:rPr lang="en-US" sz="4100" b="1" dirty="0" smtClean="0"/>
              <a:t>29</a:t>
            </a:r>
            <a:endParaRPr lang="en-US" sz="4100" dirty="0"/>
          </a:p>
          <a:p>
            <a:pPr>
              <a:buFont typeface="Arial"/>
              <a:buChar char="•"/>
            </a:pPr>
            <a:r>
              <a:rPr lang="en-US" sz="4800" b="1" u="sng" dirty="0" smtClean="0"/>
              <a:t>Singing</a:t>
            </a:r>
            <a:r>
              <a:rPr lang="en-US" sz="4800" b="1" u="sng" dirty="0"/>
              <a:t> </a:t>
            </a:r>
            <a:endParaRPr lang="en-US" sz="4800" b="1" u="sng" dirty="0" smtClean="0"/>
          </a:p>
          <a:p>
            <a:pPr lvl="1">
              <a:buFont typeface="Arial"/>
              <a:buChar char="•"/>
            </a:pPr>
            <a:r>
              <a:rPr lang="en-US" sz="4100" b="1" dirty="0" err="1" smtClean="0"/>
              <a:t>Heb</a:t>
            </a:r>
            <a:r>
              <a:rPr lang="en-US" sz="4100" b="1" dirty="0" smtClean="0"/>
              <a:t> </a:t>
            </a:r>
            <a:r>
              <a:rPr lang="en-US" sz="4100" b="1" dirty="0"/>
              <a:t>2:12; </a:t>
            </a:r>
            <a:r>
              <a:rPr lang="en-US" sz="4100" b="1" dirty="0" err="1"/>
              <a:t>Heb</a:t>
            </a:r>
            <a:r>
              <a:rPr lang="en-US" sz="4100" b="1" dirty="0"/>
              <a:t> 13:</a:t>
            </a:r>
            <a:r>
              <a:rPr lang="en-US" sz="4100" b="1" dirty="0" smtClean="0"/>
              <a:t>15</a:t>
            </a:r>
            <a:endParaRPr lang="en-US" sz="4100" dirty="0"/>
          </a:p>
          <a:p>
            <a:pPr>
              <a:buFont typeface="Arial"/>
              <a:buChar char="•"/>
            </a:pPr>
            <a:r>
              <a:rPr lang="en-US" sz="4800" b="1" u="sng" dirty="0" smtClean="0"/>
              <a:t>Prayer</a:t>
            </a:r>
            <a:r>
              <a:rPr lang="en-US" sz="4800" b="1" u="sng" dirty="0"/>
              <a:t> </a:t>
            </a:r>
            <a:endParaRPr lang="en-US" sz="4800" b="1" u="sng" dirty="0" smtClean="0"/>
          </a:p>
          <a:p>
            <a:pPr lvl="1">
              <a:buFont typeface="Arial"/>
              <a:buChar char="•"/>
            </a:pPr>
            <a:r>
              <a:rPr lang="en-US" sz="4100" b="1" dirty="0" smtClean="0"/>
              <a:t>1 </a:t>
            </a:r>
            <a:r>
              <a:rPr lang="en-US" sz="4100" b="1" dirty="0" err="1"/>
              <a:t>Cor</a:t>
            </a:r>
            <a:r>
              <a:rPr lang="en-US" sz="4100" b="1" dirty="0"/>
              <a:t> 14:15-</a:t>
            </a:r>
            <a:r>
              <a:rPr lang="en-US" sz="4100" b="1" dirty="0" smtClean="0"/>
              <a:t>16</a:t>
            </a:r>
            <a:r>
              <a:rPr lang="en-US" sz="4100" dirty="0" smtClean="0"/>
              <a:t> </a:t>
            </a:r>
            <a:endParaRPr lang="en-US" sz="4100" dirty="0"/>
          </a:p>
          <a:p>
            <a:pPr>
              <a:buFont typeface="Arial"/>
              <a:buChar char="•"/>
            </a:pPr>
            <a:r>
              <a:rPr lang="en-US" sz="4800" b="1" u="sng" dirty="0" smtClean="0"/>
              <a:t>Giving</a:t>
            </a:r>
            <a:r>
              <a:rPr lang="en-US" sz="4800" b="1" u="sng" cap="small" dirty="0"/>
              <a:t> </a:t>
            </a:r>
            <a:endParaRPr lang="en-US" sz="4800" b="1" u="sng" cap="small" dirty="0" smtClean="0"/>
          </a:p>
          <a:p>
            <a:pPr lvl="1">
              <a:buFont typeface="Arial"/>
              <a:buChar char="•"/>
            </a:pPr>
            <a:r>
              <a:rPr lang="en-US" sz="4100" b="1" dirty="0" smtClean="0"/>
              <a:t>1 </a:t>
            </a:r>
            <a:r>
              <a:rPr lang="en-US" sz="4100" b="1" dirty="0" err="1"/>
              <a:t>Cor</a:t>
            </a:r>
            <a:r>
              <a:rPr lang="en-US" sz="4100" b="1" dirty="0"/>
              <a:t> 16:</a:t>
            </a:r>
            <a:r>
              <a:rPr lang="en-US" sz="4100" b="1" dirty="0" smtClean="0"/>
              <a:t>2</a:t>
            </a:r>
            <a:endParaRPr lang="en-US" sz="4100" dirty="0"/>
          </a:p>
          <a:p>
            <a:pPr>
              <a:buFont typeface="Arial"/>
              <a:buChar char="•"/>
            </a:pPr>
            <a:r>
              <a:rPr lang="en-US" sz="4800" b="1" u="sng" dirty="0" smtClean="0"/>
              <a:t>Teaching</a:t>
            </a:r>
            <a:r>
              <a:rPr lang="en-US" sz="4800" b="1" u="sng" dirty="0"/>
              <a:t> </a:t>
            </a:r>
            <a:r>
              <a:rPr lang="en-US" sz="4800" u="sng" dirty="0"/>
              <a:t>God’s </a:t>
            </a:r>
            <a:r>
              <a:rPr lang="en-US" sz="4800" u="sng" dirty="0" smtClean="0"/>
              <a:t>Word</a:t>
            </a:r>
            <a:r>
              <a:rPr lang="en-US" sz="4800" u="sng" dirty="0"/>
              <a:t> </a:t>
            </a:r>
            <a:endParaRPr lang="en-US" sz="4800" u="sng" dirty="0" smtClean="0"/>
          </a:p>
          <a:p>
            <a:pPr lvl="1">
              <a:buFont typeface="Arial"/>
              <a:buChar char="•"/>
            </a:pPr>
            <a:r>
              <a:rPr lang="en-US" sz="4100" b="1" dirty="0" smtClean="0"/>
              <a:t>2 </a:t>
            </a:r>
            <a:r>
              <a:rPr lang="en-US" sz="4100" b="1" dirty="0"/>
              <a:t>Tim 2:</a:t>
            </a:r>
            <a:r>
              <a:rPr lang="en-US" sz="4100" b="1" dirty="0" smtClean="0"/>
              <a:t>2</a:t>
            </a:r>
            <a:endParaRPr lang="en-US" sz="4100" dirty="0"/>
          </a:p>
          <a:p>
            <a:pPr eaLnBrk="1" hangingPunct="1">
              <a:lnSpc>
                <a:spcPct val="90000"/>
              </a:lnSpc>
              <a:buFont typeface="Arial"/>
              <a:buChar char="•"/>
            </a:pPr>
            <a:endParaRPr lang="en-US" sz="4800" dirty="0" smtClean="0"/>
          </a:p>
        </p:txBody>
      </p:sp>
    </p:spTree>
    <p:extLst>
      <p:ext uri="{BB962C8B-B14F-4D97-AF65-F5344CB8AC3E}">
        <p14:creationId xmlns:p14="http://schemas.microsoft.com/office/powerpoint/2010/main" val="22498045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09">
                                            <p:txEl>
                                              <p:pRg st="1" end="1"/>
                                            </p:txEl>
                                          </p:spTgt>
                                        </p:tgtEl>
                                        <p:attrNameLst>
                                          <p:attrName>style.visibility</p:attrName>
                                        </p:attrNameLst>
                                      </p:cBhvr>
                                      <p:to>
                                        <p:strVal val="visible"/>
                                      </p:to>
                                    </p:set>
                                    <p:animEffect transition="in" filter="wipe(down)">
                                      <p:cBhvr>
                                        <p:cTn id="7" dur="500"/>
                                        <p:tgtEl>
                                          <p:spTgt spid="17409">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7409">
                                            <p:txEl>
                                              <p:pRg st="2" end="2"/>
                                            </p:txEl>
                                          </p:spTgt>
                                        </p:tgtEl>
                                        <p:attrNameLst>
                                          <p:attrName>style.visibility</p:attrName>
                                        </p:attrNameLst>
                                      </p:cBhvr>
                                      <p:to>
                                        <p:strVal val="visible"/>
                                      </p:to>
                                    </p:set>
                                    <p:animEffect transition="in" filter="wipe(down)">
                                      <p:cBhvr>
                                        <p:cTn id="10" dur="500"/>
                                        <p:tgtEl>
                                          <p:spTgt spid="1740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409">
                                            <p:txEl>
                                              <p:pRg st="3" end="3"/>
                                            </p:txEl>
                                          </p:spTgt>
                                        </p:tgtEl>
                                        <p:attrNameLst>
                                          <p:attrName>style.visibility</p:attrName>
                                        </p:attrNameLst>
                                      </p:cBhvr>
                                      <p:to>
                                        <p:strVal val="visible"/>
                                      </p:to>
                                    </p:set>
                                    <p:animEffect transition="in" filter="wipe(down)">
                                      <p:cBhvr>
                                        <p:cTn id="15" dur="500"/>
                                        <p:tgtEl>
                                          <p:spTgt spid="17409">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7409">
                                            <p:txEl>
                                              <p:pRg st="4" end="4"/>
                                            </p:txEl>
                                          </p:spTgt>
                                        </p:tgtEl>
                                        <p:attrNameLst>
                                          <p:attrName>style.visibility</p:attrName>
                                        </p:attrNameLst>
                                      </p:cBhvr>
                                      <p:to>
                                        <p:strVal val="visible"/>
                                      </p:to>
                                    </p:set>
                                    <p:animEffect transition="in" filter="wipe(down)">
                                      <p:cBhvr>
                                        <p:cTn id="18" dur="500"/>
                                        <p:tgtEl>
                                          <p:spTgt spid="1740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7409">
                                            <p:txEl>
                                              <p:pRg st="5" end="5"/>
                                            </p:txEl>
                                          </p:spTgt>
                                        </p:tgtEl>
                                        <p:attrNameLst>
                                          <p:attrName>style.visibility</p:attrName>
                                        </p:attrNameLst>
                                      </p:cBhvr>
                                      <p:to>
                                        <p:strVal val="visible"/>
                                      </p:to>
                                    </p:set>
                                    <p:animEffect transition="in" filter="wipe(down)">
                                      <p:cBhvr>
                                        <p:cTn id="23" dur="500"/>
                                        <p:tgtEl>
                                          <p:spTgt spid="17409">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7409">
                                            <p:txEl>
                                              <p:pRg st="6" end="6"/>
                                            </p:txEl>
                                          </p:spTgt>
                                        </p:tgtEl>
                                        <p:attrNameLst>
                                          <p:attrName>style.visibility</p:attrName>
                                        </p:attrNameLst>
                                      </p:cBhvr>
                                      <p:to>
                                        <p:strVal val="visible"/>
                                      </p:to>
                                    </p:set>
                                    <p:animEffect transition="in" filter="wipe(down)">
                                      <p:cBhvr>
                                        <p:cTn id="26" dur="500"/>
                                        <p:tgtEl>
                                          <p:spTgt spid="17409">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409">
                                            <p:txEl>
                                              <p:pRg st="7" end="7"/>
                                            </p:txEl>
                                          </p:spTgt>
                                        </p:tgtEl>
                                        <p:attrNameLst>
                                          <p:attrName>style.visibility</p:attrName>
                                        </p:attrNameLst>
                                      </p:cBhvr>
                                      <p:to>
                                        <p:strVal val="visible"/>
                                      </p:to>
                                    </p:set>
                                    <p:animEffect transition="in" filter="wipe(down)">
                                      <p:cBhvr>
                                        <p:cTn id="31" dur="500"/>
                                        <p:tgtEl>
                                          <p:spTgt spid="17409">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7409">
                                            <p:txEl>
                                              <p:pRg st="8" end="8"/>
                                            </p:txEl>
                                          </p:spTgt>
                                        </p:tgtEl>
                                        <p:attrNameLst>
                                          <p:attrName>style.visibility</p:attrName>
                                        </p:attrNameLst>
                                      </p:cBhvr>
                                      <p:to>
                                        <p:strVal val="visible"/>
                                      </p:to>
                                    </p:set>
                                    <p:animEffect transition="in" filter="wipe(down)">
                                      <p:cBhvr>
                                        <p:cTn id="34" dur="500"/>
                                        <p:tgtEl>
                                          <p:spTgt spid="17409">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409">
                                            <p:txEl>
                                              <p:pRg st="9" end="9"/>
                                            </p:txEl>
                                          </p:spTgt>
                                        </p:tgtEl>
                                        <p:attrNameLst>
                                          <p:attrName>style.visibility</p:attrName>
                                        </p:attrNameLst>
                                      </p:cBhvr>
                                      <p:to>
                                        <p:strVal val="visible"/>
                                      </p:to>
                                    </p:set>
                                    <p:animEffect transition="in" filter="wipe(down)">
                                      <p:cBhvr>
                                        <p:cTn id="39" dur="500"/>
                                        <p:tgtEl>
                                          <p:spTgt spid="17409">
                                            <p:txEl>
                                              <p:pRg st="9" end="9"/>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17409">
                                            <p:txEl>
                                              <p:pRg st="10" end="10"/>
                                            </p:txEl>
                                          </p:spTgt>
                                        </p:tgtEl>
                                        <p:attrNameLst>
                                          <p:attrName>style.visibility</p:attrName>
                                        </p:attrNameLst>
                                      </p:cBhvr>
                                      <p:to>
                                        <p:strVal val="visible"/>
                                      </p:to>
                                    </p:set>
                                    <p:animEffect transition="in" filter="wipe(down)">
                                      <p:cBhvr>
                                        <p:cTn id="42" dur="500"/>
                                        <p:tgtEl>
                                          <p:spTgt spid="1740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800" b="1" dirty="0" smtClean="0">
                <a:solidFill>
                  <a:schemeClr val="tx2">
                    <a:lumMod val="75000"/>
                  </a:schemeClr>
                </a:solidFill>
              </a:rPr>
              <a:t>Aids &amp; Additions</a:t>
            </a:r>
            <a:endParaRPr lang="en-US" sz="4800" dirty="0" smtClean="0">
              <a:solidFill>
                <a:schemeClr val="tx2">
                  <a:lumMod val="75000"/>
                </a:schemeClr>
              </a:solidFill>
            </a:endParaRPr>
          </a:p>
          <a:p>
            <a:pPr marL="0" indent="0" eaLnBrk="1" hangingPunct="1">
              <a:lnSpc>
                <a:spcPct val="90000"/>
              </a:lnSpc>
              <a:buNone/>
            </a:pPr>
            <a:r>
              <a:rPr lang="en-US" sz="4800" dirty="0" smtClean="0"/>
              <a:t>What is an “Aid”?</a:t>
            </a:r>
          </a:p>
          <a:p>
            <a:pPr>
              <a:buFont typeface="Wingdings" charset="2"/>
              <a:buChar char="Ø"/>
            </a:pPr>
            <a:r>
              <a:rPr lang="en-US" dirty="0"/>
              <a:t>That which </a:t>
            </a:r>
            <a:r>
              <a:rPr lang="en-US" u="sng" dirty="0"/>
              <a:t>assists or helps</a:t>
            </a:r>
            <a:r>
              <a:rPr lang="en-US" dirty="0"/>
              <a:t> expedite our </a:t>
            </a:r>
            <a:r>
              <a:rPr lang="en-US" u="sng" dirty="0"/>
              <a:t>obedience</a:t>
            </a:r>
            <a:r>
              <a:rPr lang="en-US" dirty="0"/>
              <a:t> </a:t>
            </a:r>
            <a:r>
              <a:rPr lang="en-US" dirty="0" smtClean="0"/>
              <a:t>to/in an </a:t>
            </a:r>
            <a:r>
              <a:rPr lang="en-US" dirty="0"/>
              <a:t>authorized activity; hence, an </a:t>
            </a:r>
            <a:r>
              <a:rPr lang="en-US" dirty="0" smtClean="0"/>
              <a:t>expediency.</a:t>
            </a:r>
            <a:endParaRPr lang="en-US" sz="2000" dirty="0"/>
          </a:p>
          <a:p>
            <a:pPr>
              <a:buFont typeface="Wingdings" charset="2"/>
              <a:buChar char="Ø"/>
            </a:pPr>
            <a:endParaRPr lang="en-US" sz="2000" i="1" dirty="0"/>
          </a:p>
          <a:p>
            <a:pPr>
              <a:buFont typeface="Wingdings" charset="2"/>
              <a:buChar char="Ø"/>
            </a:pPr>
            <a:r>
              <a:rPr lang="en-US" sz="3600" i="1" dirty="0" smtClean="0"/>
              <a:t>Example: Speaker System</a:t>
            </a:r>
          </a:p>
          <a:p>
            <a:pPr lvl="1">
              <a:buFont typeface="Wingdings" charset="2"/>
              <a:buChar char="Ø"/>
            </a:pPr>
            <a:r>
              <a:rPr lang="en-US" sz="2800" i="1" dirty="0" smtClean="0"/>
              <a:t>Authorized or Unauthorized?</a:t>
            </a:r>
          </a:p>
        </p:txBody>
      </p:sp>
    </p:spTree>
    <p:extLst>
      <p:ext uri="{BB962C8B-B14F-4D97-AF65-F5344CB8AC3E}">
        <p14:creationId xmlns:p14="http://schemas.microsoft.com/office/powerpoint/2010/main" val="39110666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409">
                                            <p:txEl>
                                              <p:pRg st="2" end="2"/>
                                            </p:txEl>
                                          </p:spTgt>
                                        </p:tgtEl>
                                        <p:attrNameLst>
                                          <p:attrName>style.visibility</p:attrName>
                                        </p:attrNameLst>
                                      </p:cBhvr>
                                      <p:to>
                                        <p:strVal val="visible"/>
                                      </p:to>
                                    </p:set>
                                    <p:anim calcmode="lin" valueType="num">
                                      <p:cBhvr>
                                        <p:cTn id="7" dur="1000" fill="hold"/>
                                        <p:tgtEl>
                                          <p:spTgt spid="17409">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17409">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1740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7409">
                                            <p:txEl>
                                              <p:pRg st="4" end="4"/>
                                            </p:txEl>
                                          </p:spTgt>
                                        </p:tgtEl>
                                        <p:attrNameLst>
                                          <p:attrName>style.visibility</p:attrName>
                                        </p:attrNameLst>
                                      </p:cBhvr>
                                      <p:to>
                                        <p:strVal val="visible"/>
                                      </p:to>
                                    </p:set>
                                    <p:anim calcmode="lin" valueType="num">
                                      <p:cBhvr>
                                        <p:cTn id="14" dur="1000" fill="hold"/>
                                        <p:tgtEl>
                                          <p:spTgt spid="17409">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17409">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17409">
                                            <p:txEl>
                                              <p:pRg st="4" end="4"/>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17409">
                                            <p:txEl>
                                              <p:pRg st="5" end="5"/>
                                            </p:txEl>
                                          </p:spTgt>
                                        </p:tgtEl>
                                        <p:attrNameLst>
                                          <p:attrName>style.visibility</p:attrName>
                                        </p:attrNameLst>
                                      </p:cBhvr>
                                      <p:to>
                                        <p:strVal val="visible"/>
                                      </p:to>
                                    </p:set>
                                    <p:anim calcmode="lin" valueType="num">
                                      <p:cBhvr>
                                        <p:cTn id="19" dur="1000" fill="hold"/>
                                        <p:tgtEl>
                                          <p:spTgt spid="17409">
                                            <p:txEl>
                                              <p:pRg st="5" end="5"/>
                                            </p:txEl>
                                          </p:spTgt>
                                        </p:tgtEl>
                                        <p:attrNameLst>
                                          <p:attrName>ppt_w</p:attrName>
                                        </p:attrNameLst>
                                      </p:cBhvr>
                                      <p:tavLst>
                                        <p:tav tm="0">
                                          <p:val>
                                            <p:strVal val="#ppt_w*0.70"/>
                                          </p:val>
                                        </p:tav>
                                        <p:tav tm="100000">
                                          <p:val>
                                            <p:strVal val="#ppt_w"/>
                                          </p:val>
                                        </p:tav>
                                      </p:tavLst>
                                    </p:anim>
                                    <p:anim calcmode="lin" valueType="num">
                                      <p:cBhvr>
                                        <p:cTn id="20" dur="1000" fill="hold"/>
                                        <p:tgtEl>
                                          <p:spTgt spid="17409">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174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800" b="1" dirty="0" smtClean="0">
                <a:solidFill>
                  <a:schemeClr val="tx2">
                    <a:lumMod val="75000"/>
                  </a:schemeClr>
                </a:solidFill>
              </a:rPr>
              <a:t>Aids &amp; Additions</a:t>
            </a:r>
            <a:endParaRPr lang="en-US" sz="4800" dirty="0" smtClean="0">
              <a:solidFill>
                <a:schemeClr val="tx2">
                  <a:lumMod val="75000"/>
                </a:schemeClr>
              </a:solidFill>
            </a:endParaRPr>
          </a:p>
          <a:p>
            <a:pPr marL="0" indent="0" eaLnBrk="1" hangingPunct="1">
              <a:lnSpc>
                <a:spcPct val="90000"/>
              </a:lnSpc>
              <a:buNone/>
            </a:pPr>
            <a:r>
              <a:rPr lang="en-US" sz="4800" dirty="0" smtClean="0"/>
              <a:t>What is an “Addition”?</a:t>
            </a:r>
          </a:p>
          <a:p>
            <a:pPr>
              <a:buFont typeface="Wingdings" charset="2"/>
              <a:buChar char="Ø"/>
            </a:pPr>
            <a:r>
              <a:rPr lang="en-US" sz="3600" dirty="0"/>
              <a:t>Introduces a new &amp; different kind of activity. </a:t>
            </a:r>
            <a:endParaRPr lang="en-US" sz="3600" dirty="0" smtClean="0"/>
          </a:p>
          <a:p>
            <a:pPr lvl="1">
              <a:buFont typeface="Wingdings" charset="2"/>
              <a:buChar char="Ø"/>
            </a:pPr>
            <a:r>
              <a:rPr lang="en-US" sz="3600" i="1" dirty="0" smtClean="0"/>
              <a:t>Prov. 30:6</a:t>
            </a:r>
            <a:endParaRPr lang="en-US" sz="3600" i="1" dirty="0"/>
          </a:p>
        </p:txBody>
      </p:sp>
    </p:spTree>
    <p:extLst>
      <p:ext uri="{BB962C8B-B14F-4D97-AF65-F5344CB8AC3E}">
        <p14:creationId xmlns:p14="http://schemas.microsoft.com/office/powerpoint/2010/main" val="427718344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409">
                                            <p:txEl>
                                              <p:pRg st="2" end="2"/>
                                            </p:txEl>
                                          </p:spTgt>
                                        </p:tgtEl>
                                        <p:attrNameLst>
                                          <p:attrName>style.visibility</p:attrName>
                                        </p:attrNameLst>
                                      </p:cBhvr>
                                      <p:to>
                                        <p:strVal val="visible"/>
                                      </p:to>
                                    </p:set>
                                    <p:anim calcmode="lin" valueType="num">
                                      <p:cBhvr>
                                        <p:cTn id="7" dur="500" fill="hold"/>
                                        <p:tgtEl>
                                          <p:spTgt spid="1740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740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7409">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7409">
                                            <p:txEl>
                                              <p:pRg st="3" end="3"/>
                                            </p:txEl>
                                          </p:spTgt>
                                        </p:tgtEl>
                                        <p:attrNameLst>
                                          <p:attrName>style.visibility</p:attrName>
                                        </p:attrNameLst>
                                      </p:cBhvr>
                                      <p:to>
                                        <p:strVal val="visible"/>
                                      </p:to>
                                    </p:set>
                                    <p:anim calcmode="lin" valueType="num">
                                      <p:cBhvr>
                                        <p:cTn id="12" dur="500" fill="hold"/>
                                        <p:tgtEl>
                                          <p:spTgt spid="17409">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17409">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174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1243797"/>
              </p:ext>
            </p:extLst>
          </p:nvPr>
        </p:nvGraphicFramePr>
        <p:xfrm>
          <a:off x="228600" y="1600200"/>
          <a:ext cx="8686799" cy="4998719"/>
        </p:xfrm>
        <a:graphic>
          <a:graphicData uri="http://schemas.openxmlformats.org/drawingml/2006/table">
            <a:tbl>
              <a:tblPr firstRow="1" bandRow="1">
                <a:tableStyleId>{5C22544A-7EE6-4342-B048-85BDC9FD1C3A}</a:tableStyleId>
              </a:tblPr>
              <a:tblGrid>
                <a:gridCol w="2706168"/>
                <a:gridCol w="2706168"/>
                <a:gridCol w="3274463"/>
              </a:tblGrid>
              <a:tr h="497623">
                <a:tc>
                  <a:txBody>
                    <a:bodyPr/>
                    <a:lstStyle/>
                    <a:p>
                      <a:pPr algn="ctr"/>
                      <a:r>
                        <a:rPr lang="en-US" sz="2800" dirty="0" smtClean="0">
                          <a:effectLst>
                            <a:outerShdw blurRad="50800" dist="38100" dir="2700000" algn="tl" rotWithShape="0">
                              <a:prstClr val="black">
                                <a:alpha val="40000"/>
                              </a:prstClr>
                            </a:outerShdw>
                          </a:effectLst>
                        </a:rPr>
                        <a:t>Authorized</a:t>
                      </a:r>
                      <a:endParaRPr lang="en-US" sz="2800" dirty="0">
                        <a:effectLst>
                          <a:outerShdw blurRad="50800" dist="38100" dir="2700000" algn="tl" rotWithShape="0">
                            <a:prstClr val="black">
                              <a:alpha val="40000"/>
                            </a:prstClr>
                          </a:outerShdw>
                        </a:effectLst>
                      </a:endParaRPr>
                    </a:p>
                  </a:txBody>
                  <a:tcPr>
                    <a:cell3D prstMaterial="dkEdge">
                      <a:bevel/>
                      <a:lightRig rig="flood" dir="t"/>
                    </a:cell3D>
                  </a:tcPr>
                </a:tc>
                <a:tc>
                  <a:txBody>
                    <a:bodyPr/>
                    <a:lstStyle/>
                    <a:p>
                      <a:pPr algn="ctr"/>
                      <a:r>
                        <a:rPr lang="en-US" sz="2800" dirty="0" smtClean="0">
                          <a:effectLst>
                            <a:outerShdw blurRad="50800" dist="38100" dir="2700000" algn="tl" rotWithShape="0">
                              <a:prstClr val="black">
                                <a:alpha val="40000"/>
                              </a:prstClr>
                            </a:outerShdw>
                          </a:effectLst>
                        </a:rPr>
                        <a:t>Aid</a:t>
                      </a:r>
                      <a:endParaRPr lang="en-US" sz="2800" dirty="0">
                        <a:effectLst>
                          <a:outerShdw blurRad="50800" dist="38100" dir="2700000" algn="tl" rotWithShape="0">
                            <a:prstClr val="black">
                              <a:alpha val="40000"/>
                            </a:prstClr>
                          </a:outerShdw>
                        </a:effectLst>
                      </a:endParaRPr>
                    </a:p>
                  </a:txBody>
                  <a:tcPr>
                    <a:cell3D prstMaterial="dkEdge">
                      <a:bevel/>
                      <a:lightRig rig="flood" dir="t"/>
                    </a:cell3D>
                  </a:tcPr>
                </a:tc>
                <a:tc>
                  <a:txBody>
                    <a:bodyPr/>
                    <a:lstStyle/>
                    <a:p>
                      <a:pPr algn="ctr"/>
                      <a:r>
                        <a:rPr lang="en-US" sz="2800" dirty="0" smtClean="0">
                          <a:effectLst>
                            <a:outerShdw blurRad="50800" dist="38100" dir="2700000" algn="tl" rotWithShape="0">
                              <a:prstClr val="black">
                                <a:alpha val="40000"/>
                              </a:prstClr>
                            </a:outerShdw>
                          </a:effectLst>
                        </a:rPr>
                        <a:t>Addition</a:t>
                      </a:r>
                      <a:endParaRPr lang="en-US" sz="2800" dirty="0">
                        <a:effectLst>
                          <a:outerShdw blurRad="50800" dist="38100" dir="2700000" algn="tl" rotWithShape="0">
                            <a:prstClr val="black">
                              <a:alpha val="40000"/>
                            </a:prstClr>
                          </a:outerShdw>
                        </a:effectLst>
                      </a:endParaRPr>
                    </a:p>
                  </a:txBody>
                  <a:tcPr>
                    <a:cell3D prstMaterial="dkEdge">
                      <a:bevel/>
                      <a:lightRig rig="flood" dir="t"/>
                    </a:cell3D>
                  </a:tcPr>
                </a:tc>
              </a:tr>
              <a:tr h="907431">
                <a:tc>
                  <a:txBody>
                    <a:bodyPr/>
                    <a:lstStyle/>
                    <a:p>
                      <a:r>
                        <a:rPr lang="en-US" sz="2800" dirty="0" smtClean="0"/>
                        <a:t>Ark</a:t>
                      </a:r>
                      <a:endParaRPr lang="en-US" sz="2800" dirty="0"/>
                    </a:p>
                  </a:txBody>
                  <a:tcPr/>
                </a:tc>
                <a:tc>
                  <a:txBody>
                    <a:bodyPr/>
                    <a:lstStyle/>
                    <a:p>
                      <a:r>
                        <a:rPr lang="en-US" sz="2800" dirty="0" smtClean="0"/>
                        <a:t>Ax,</a:t>
                      </a:r>
                      <a:r>
                        <a:rPr lang="en-US" sz="2800" baseline="0" dirty="0" smtClean="0"/>
                        <a:t> Saw, Hammer</a:t>
                      </a:r>
                      <a:endParaRPr lang="en-US" sz="2800" dirty="0"/>
                    </a:p>
                  </a:txBody>
                  <a:tcPr/>
                </a:tc>
                <a:tc>
                  <a:txBody>
                    <a:bodyPr/>
                    <a:lstStyle/>
                    <a:p>
                      <a:r>
                        <a:rPr lang="en-US" sz="2800" dirty="0" smtClean="0"/>
                        <a:t>Game</a:t>
                      </a:r>
                      <a:r>
                        <a:rPr lang="en-US" sz="2800" baseline="0" dirty="0" smtClean="0"/>
                        <a:t> Room</a:t>
                      </a:r>
                    </a:p>
                    <a:p>
                      <a:r>
                        <a:rPr lang="en-US" sz="2400" i="1" baseline="0" dirty="0" smtClean="0">
                          <a:solidFill>
                            <a:srgbClr val="FF0000"/>
                          </a:solidFill>
                        </a:rPr>
                        <a:t>(Another Building)</a:t>
                      </a:r>
                      <a:endParaRPr lang="en-US" sz="2400" i="1" dirty="0">
                        <a:solidFill>
                          <a:srgbClr val="FF0000"/>
                        </a:solidFill>
                      </a:endParaRPr>
                    </a:p>
                  </a:txBody>
                  <a:tcPr/>
                </a:tc>
              </a:tr>
              <a:tr h="848887">
                <a:tc>
                  <a:txBody>
                    <a:bodyPr/>
                    <a:lstStyle/>
                    <a:p>
                      <a:r>
                        <a:rPr lang="en-US" sz="2800" dirty="0" smtClean="0"/>
                        <a:t>Baptism</a:t>
                      </a:r>
                      <a:endParaRPr lang="en-US" sz="2800" dirty="0"/>
                    </a:p>
                  </a:txBody>
                  <a:tcPr/>
                </a:tc>
                <a:tc>
                  <a:txBody>
                    <a:bodyPr/>
                    <a:lstStyle/>
                    <a:p>
                      <a:r>
                        <a:rPr lang="en-US" sz="2800" dirty="0" smtClean="0"/>
                        <a:t>Pool, Baptistery</a:t>
                      </a:r>
                      <a:endParaRPr lang="en-US" sz="2800" dirty="0"/>
                    </a:p>
                  </a:txBody>
                  <a:tcPr/>
                </a:tc>
                <a:tc>
                  <a:txBody>
                    <a:bodyPr/>
                    <a:lstStyle/>
                    <a:p>
                      <a:r>
                        <a:rPr lang="en-US" sz="2800" dirty="0" smtClean="0"/>
                        <a:t>Sprinkle</a:t>
                      </a:r>
                    </a:p>
                    <a:p>
                      <a:r>
                        <a:rPr lang="en-US" sz="2400" i="1" dirty="0" smtClean="0">
                          <a:solidFill>
                            <a:srgbClr val="FF0000"/>
                          </a:solidFill>
                        </a:rPr>
                        <a:t>(Another</a:t>
                      </a:r>
                      <a:r>
                        <a:rPr lang="en-US" sz="2400" i="1" baseline="0" dirty="0" smtClean="0">
                          <a:solidFill>
                            <a:srgbClr val="FF0000"/>
                          </a:solidFill>
                        </a:rPr>
                        <a:t> Action)</a:t>
                      </a:r>
                      <a:endParaRPr lang="en-US" sz="2400" i="1" dirty="0">
                        <a:solidFill>
                          <a:srgbClr val="FF0000"/>
                        </a:solidFill>
                      </a:endParaRPr>
                    </a:p>
                  </a:txBody>
                  <a:tcPr/>
                </a:tc>
              </a:tr>
              <a:tr h="848887">
                <a:tc>
                  <a:txBody>
                    <a:bodyPr/>
                    <a:lstStyle/>
                    <a:p>
                      <a:r>
                        <a:rPr lang="en-US" sz="2800" dirty="0" smtClean="0"/>
                        <a:t>Lord’s Supper</a:t>
                      </a:r>
                      <a:endParaRPr lang="en-US" sz="2800" dirty="0"/>
                    </a:p>
                  </a:txBody>
                  <a:tcPr/>
                </a:tc>
                <a:tc>
                  <a:txBody>
                    <a:bodyPr/>
                    <a:lstStyle/>
                    <a:p>
                      <a:r>
                        <a:rPr lang="en-US" sz="2800" dirty="0" smtClean="0"/>
                        <a:t>Trays, cups</a:t>
                      </a:r>
                      <a:endParaRPr lang="en-US" sz="2800" dirty="0"/>
                    </a:p>
                  </a:txBody>
                  <a:tcPr/>
                </a:tc>
                <a:tc>
                  <a:txBody>
                    <a:bodyPr/>
                    <a:lstStyle/>
                    <a:p>
                      <a:r>
                        <a:rPr lang="en-US" sz="2800" dirty="0" smtClean="0"/>
                        <a:t>Milk &amp; Cookies</a:t>
                      </a:r>
                    </a:p>
                    <a:p>
                      <a:r>
                        <a:rPr lang="en-US" sz="2400" i="1" dirty="0" smtClean="0">
                          <a:solidFill>
                            <a:srgbClr val="FF0000"/>
                          </a:solidFill>
                        </a:rPr>
                        <a:t>(Another</a:t>
                      </a:r>
                      <a:r>
                        <a:rPr lang="en-US" sz="2400" i="1" baseline="0" dirty="0" smtClean="0">
                          <a:solidFill>
                            <a:srgbClr val="FF0000"/>
                          </a:solidFill>
                        </a:rPr>
                        <a:t> Food)</a:t>
                      </a:r>
                      <a:endParaRPr lang="en-US" sz="2400" i="1" dirty="0">
                        <a:solidFill>
                          <a:srgbClr val="FF0000"/>
                        </a:solidFill>
                      </a:endParaRPr>
                    </a:p>
                  </a:txBody>
                  <a:tcPr/>
                </a:tc>
              </a:tr>
              <a:tr h="848887">
                <a:tc>
                  <a:txBody>
                    <a:bodyPr/>
                    <a:lstStyle/>
                    <a:p>
                      <a:r>
                        <a:rPr lang="en-US" sz="2800" dirty="0" smtClean="0"/>
                        <a:t>Give</a:t>
                      </a:r>
                      <a:endParaRPr lang="en-US" sz="2800" dirty="0"/>
                    </a:p>
                  </a:txBody>
                  <a:tcPr/>
                </a:tc>
                <a:tc>
                  <a:txBody>
                    <a:bodyPr/>
                    <a:lstStyle/>
                    <a:p>
                      <a:r>
                        <a:rPr lang="en-US" sz="2800" dirty="0" smtClean="0"/>
                        <a:t>Basket</a:t>
                      </a:r>
                      <a:endParaRPr lang="en-US" sz="2800" dirty="0"/>
                    </a:p>
                  </a:txBody>
                  <a:tcPr/>
                </a:tc>
                <a:tc>
                  <a:txBody>
                    <a:bodyPr/>
                    <a:lstStyle/>
                    <a:p>
                      <a:r>
                        <a:rPr lang="en-US" sz="2800" dirty="0" smtClean="0"/>
                        <a:t>Sell</a:t>
                      </a:r>
                      <a:r>
                        <a:rPr lang="en-US" sz="2800" baseline="0" dirty="0" smtClean="0"/>
                        <a:t> </a:t>
                      </a:r>
                      <a:r>
                        <a:rPr lang="en-US" sz="2400" baseline="0" dirty="0" smtClean="0"/>
                        <a:t>(tickets, pies)</a:t>
                      </a:r>
                      <a:endParaRPr lang="en-US" sz="2800" baseline="0" dirty="0" smtClean="0"/>
                    </a:p>
                    <a:p>
                      <a:r>
                        <a:rPr lang="en-US" sz="2400" i="1" baseline="0" dirty="0" smtClean="0">
                          <a:solidFill>
                            <a:srgbClr val="FF0000"/>
                          </a:solidFill>
                        </a:rPr>
                        <a:t>(Another Action)</a:t>
                      </a:r>
                      <a:endParaRPr lang="en-US" sz="2400" i="1" dirty="0">
                        <a:solidFill>
                          <a:srgbClr val="FF0000"/>
                        </a:solidFill>
                      </a:endParaRPr>
                    </a:p>
                  </a:txBody>
                  <a:tcPr/>
                </a:tc>
              </a:tr>
              <a:tr h="848887">
                <a:tc>
                  <a:txBody>
                    <a:bodyPr/>
                    <a:lstStyle/>
                    <a:p>
                      <a:r>
                        <a:rPr lang="en-US" sz="2800" dirty="0" smtClean="0"/>
                        <a:t>Sing</a:t>
                      </a:r>
                      <a:endParaRPr lang="en-US" sz="2800" dirty="0"/>
                    </a:p>
                  </a:txBody>
                  <a:tcPr/>
                </a:tc>
                <a:tc>
                  <a:txBody>
                    <a:bodyPr/>
                    <a:lstStyle/>
                    <a:p>
                      <a:r>
                        <a:rPr lang="en-US" sz="2800" dirty="0" smtClean="0"/>
                        <a:t>Book</a:t>
                      </a:r>
                      <a:endParaRPr lang="en-US" sz="2800" dirty="0"/>
                    </a:p>
                  </a:txBody>
                  <a:tcPr/>
                </a:tc>
                <a:tc>
                  <a:txBody>
                    <a:bodyPr/>
                    <a:lstStyle/>
                    <a:p>
                      <a:r>
                        <a:rPr lang="en-US" sz="2800" dirty="0" smtClean="0"/>
                        <a:t>Play</a:t>
                      </a:r>
                    </a:p>
                    <a:p>
                      <a:r>
                        <a:rPr lang="en-US" sz="2400" i="1" dirty="0" smtClean="0">
                          <a:solidFill>
                            <a:srgbClr val="FF0000"/>
                          </a:solidFill>
                        </a:rPr>
                        <a:t>(Another</a:t>
                      </a:r>
                      <a:r>
                        <a:rPr lang="en-US" sz="2400" i="1" baseline="0" dirty="0" smtClean="0">
                          <a:solidFill>
                            <a:srgbClr val="FF0000"/>
                          </a:solidFill>
                        </a:rPr>
                        <a:t> Action)</a:t>
                      </a:r>
                      <a:endParaRPr lang="en-US" sz="2400" i="1" dirty="0">
                        <a:solidFill>
                          <a:srgbClr val="FF0000"/>
                        </a:solidFill>
                      </a:endParaRPr>
                    </a:p>
                  </a:txBody>
                  <a:tcPr/>
                </a:tc>
              </a:tr>
            </a:tbl>
          </a:graphicData>
        </a:graphic>
      </p:graphicFrame>
      <p:sp>
        <p:nvSpPr>
          <p:cNvPr id="3" name="TextBox 2"/>
          <p:cNvSpPr txBox="1"/>
          <p:nvPr/>
        </p:nvSpPr>
        <p:spPr>
          <a:xfrm>
            <a:off x="914400" y="152400"/>
            <a:ext cx="7467600" cy="1323439"/>
          </a:xfrm>
          <a:prstGeom prst="rect">
            <a:avLst/>
          </a:prstGeom>
          <a:noFill/>
        </p:spPr>
        <p:txBody>
          <a:bodyPr wrap="square" rtlCol="0">
            <a:spAutoFit/>
          </a:bodyPr>
          <a:lstStyle/>
          <a:p>
            <a:pPr algn="ctr"/>
            <a:r>
              <a:rPr lang="en-US" sz="4000" dirty="0" smtClean="0">
                <a:solidFill>
                  <a:srgbClr val="F3CD60"/>
                </a:solidFill>
              </a:rPr>
              <a:t>Difference Between Aids &amp; Additions</a:t>
            </a:r>
            <a:endParaRPr lang="en-US" sz="4000" dirty="0">
              <a:solidFill>
                <a:srgbClr val="F3CD60"/>
              </a:solidFill>
            </a:endParaRPr>
          </a:p>
        </p:txBody>
      </p:sp>
    </p:spTree>
    <p:extLst>
      <p:ext uri="{BB962C8B-B14F-4D97-AF65-F5344CB8AC3E}">
        <p14:creationId xmlns:p14="http://schemas.microsoft.com/office/powerpoint/2010/main" val="2105600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381000" y="838200"/>
            <a:ext cx="8305800" cy="5029200"/>
          </a:xfrm>
        </p:spPr>
        <p:txBody>
          <a:bodyPr/>
          <a:lstStyle/>
          <a:p>
            <a:pPr algn="ctr" eaLnBrk="1" hangingPunct="1">
              <a:buNone/>
            </a:pPr>
            <a:r>
              <a:rPr lang="en-US" sz="6000" i="1" dirty="0" smtClean="0"/>
              <a:t>“And </a:t>
            </a:r>
            <a:r>
              <a:rPr lang="en-US" sz="6000" i="1" dirty="0"/>
              <a:t>whatever you do in word or deed, do all in the name of the Lord </a:t>
            </a:r>
            <a:r>
              <a:rPr lang="en-US" sz="6000" i="1" dirty="0" smtClean="0"/>
              <a:t>Jesus…”</a:t>
            </a:r>
          </a:p>
          <a:p>
            <a:pPr algn="ctr" eaLnBrk="1" hangingPunct="1">
              <a:buNone/>
            </a:pPr>
            <a:r>
              <a:rPr lang="en-US" sz="6000" i="1" dirty="0" smtClean="0"/>
              <a:t>Colossians 3:17</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12" t="10928" r="2907" b="7304"/>
          <a:stretch/>
        </p:blipFill>
        <p:spPr>
          <a:xfrm>
            <a:off x="382995" y="793749"/>
            <a:ext cx="8522880" cy="5434383"/>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57200" y="762000"/>
            <a:ext cx="8382000" cy="762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457200" y="1447800"/>
            <a:ext cx="8382000" cy="9144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52600" y="2362200"/>
            <a:ext cx="4191000" cy="14478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447800" y="3962400"/>
            <a:ext cx="4343400" cy="381000"/>
          </a:xfrm>
          <a:prstGeom prst="rect">
            <a:avLst/>
          </a:prstGeom>
          <a:no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11547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8" presetClass="entr" presetSubtype="1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21"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800" i="1" u="sng" dirty="0" smtClean="0">
                <a:solidFill>
                  <a:schemeClr val="tx2">
                    <a:lumMod val="75000"/>
                  </a:schemeClr>
                </a:solidFill>
              </a:rPr>
              <a:t>What is a </a:t>
            </a:r>
            <a:r>
              <a:rPr lang="en-US" sz="4800" i="1" u="sng" dirty="0" err="1" smtClean="0">
                <a:solidFill>
                  <a:schemeClr val="tx2">
                    <a:lumMod val="75000"/>
                  </a:schemeClr>
                </a:solidFill>
              </a:rPr>
              <a:t>megachurch</a:t>
            </a:r>
            <a:r>
              <a:rPr lang="en-US" sz="4800" i="1" u="sng" dirty="0" smtClean="0">
                <a:solidFill>
                  <a:schemeClr val="tx2">
                    <a:lumMod val="75000"/>
                  </a:schemeClr>
                </a:solidFill>
              </a:rPr>
              <a:t>?</a:t>
            </a:r>
          </a:p>
          <a:p>
            <a:pPr marL="400050" lvl="1" indent="0" eaLnBrk="1" hangingPunct="1">
              <a:lnSpc>
                <a:spcPct val="90000"/>
              </a:lnSpc>
              <a:buNone/>
            </a:pPr>
            <a:r>
              <a:rPr lang="en-US" sz="4800" dirty="0"/>
              <a:t>B</a:t>
            </a:r>
            <a:r>
              <a:rPr lang="en-US" sz="4800" dirty="0" smtClean="0"/>
              <a:t>asic definition:</a:t>
            </a:r>
          </a:p>
          <a:p>
            <a:pPr marL="1085850" lvl="1" indent="-685800" eaLnBrk="1" hangingPunct="1">
              <a:lnSpc>
                <a:spcPct val="90000"/>
              </a:lnSpc>
              <a:buFont typeface="Arial"/>
              <a:buChar char="•"/>
            </a:pPr>
            <a:r>
              <a:rPr lang="en-US" sz="4800" i="1" dirty="0" smtClean="0"/>
              <a:t>2,000+ members that attend weekly</a:t>
            </a:r>
          </a:p>
          <a:p>
            <a:pPr marL="1485900" lvl="2" indent="-685800" eaLnBrk="1" hangingPunct="1">
              <a:lnSpc>
                <a:spcPct val="90000"/>
              </a:lnSpc>
              <a:buFont typeface="Arial"/>
              <a:buChar char="•"/>
            </a:pPr>
            <a:r>
              <a:rPr lang="en-US" sz="4400" i="1" dirty="0" smtClean="0"/>
              <a:t>(number sometimes based on seating)</a:t>
            </a:r>
          </a:p>
        </p:txBody>
      </p:sp>
    </p:spTree>
    <p:extLst>
      <p:ext uri="{BB962C8B-B14F-4D97-AF65-F5344CB8AC3E}">
        <p14:creationId xmlns:p14="http://schemas.microsoft.com/office/powerpoint/2010/main" val="1726532414"/>
      </p:ext>
    </p:extLst>
  </p:cSld>
  <p:clrMapOvr>
    <a:masterClrMapping/>
  </p:clrMapOvr>
  <mc:AlternateContent xmlns:mc="http://schemas.openxmlformats.org/markup-compatibility/2006">
    <mc:Choice xmlns:p14="http://schemas.microsoft.com/office/powerpoint/2010/main" Requires="p14">
      <p:transition spd="slow" p14:dur="27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409">
                                            <p:txEl>
                                              <p:pRg st="1" end="1"/>
                                            </p:txEl>
                                          </p:spTgt>
                                        </p:tgtEl>
                                        <p:attrNameLst>
                                          <p:attrName>style.visibility</p:attrName>
                                        </p:attrNameLst>
                                      </p:cBhvr>
                                      <p:to>
                                        <p:strVal val="visible"/>
                                      </p:to>
                                    </p:set>
                                    <p:animEffect transition="in" filter="dissolve">
                                      <p:cBhvr>
                                        <p:cTn id="7" dur="500"/>
                                        <p:tgtEl>
                                          <p:spTgt spid="17409">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7409">
                                            <p:txEl>
                                              <p:pRg st="2" end="2"/>
                                            </p:txEl>
                                          </p:spTgt>
                                        </p:tgtEl>
                                        <p:attrNameLst>
                                          <p:attrName>style.visibility</p:attrName>
                                        </p:attrNameLst>
                                      </p:cBhvr>
                                      <p:to>
                                        <p:strVal val="visible"/>
                                      </p:to>
                                    </p:set>
                                    <p:animEffect transition="in" filter="dissolve">
                                      <p:cBhvr>
                                        <p:cTn id="10" dur="500"/>
                                        <p:tgtEl>
                                          <p:spTgt spid="17409">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7409">
                                            <p:txEl>
                                              <p:pRg st="3" end="3"/>
                                            </p:txEl>
                                          </p:spTgt>
                                        </p:tgtEl>
                                        <p:attrNameLst>
                                          <p:attrName>style.visibility</p:attrName>
                                        </p:attrNameLst>
                                      </p:cBhvr>
                                      <p:to>
                                        <p:strVal val="visible"/>
                                      </p:to>
                                    </p:set>
                                    <p:animEffect transition="in" filter="dissolve">
                                      <p:cBhvr>
                                        <p:cTn id="13" dur="500"/>
                                        <p:tgtEl>
                                          <p:spTgt spid="174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74942585"/>
              </p:ext>
            </p:extLst>
          </p:nvPr>
        </p:nvGraphicFramePr>
        <p:xfrm>
          <a:off x="381000" y="1295400"/>
          <a:ext cx="8382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15"/>
          <p:cNvSpPr>
            <a:spLocks noChangeArrowheads="1"/>
          </p:cNvSpPr>
          <p:nvPr/>
        </p:nvSpPr>
        <p:spPr bwMode="auto">
          <a:xfrm>
            <a:off x="838200" y="381000"/>
            <a:ext cx="7315200" cy="8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571500" indent="-571500" algn="ctr" eaLnBrk="1" hangingPunct="1">
              <a:lnSpc>
                <a:spcPct val="90000"/>
              </a:lnSpc>
              <a:buNone/>
            </a:pPr>
            <a:r>
              <a:rPr lang="en-US" sz="3600" i="1" u="sng" dirty="0">
                <a:solidFill>
                  <a:schemeClr val="tx2">
                    <a:lumMod val="75000"/>
                  </a:schemeClr>
                </a:solidFill>
              </a:rPr>
              <a:t>“</a:t>
            </a:r>
            <a:r>
              <a:rPr lang="en-US" sz="3600" i="1" u="sng" dirty="0" err="1">
                <a:solidFill>
                  <a:schemeClr val="tx2">
                    <a:lumMod val="75000"/>
                  </a:schemeClr>
                </a:solidFill>
              </a:rPr>
              <a:t>Megachurch</a:t>
            </a:r>
            <a:r>
              <a:rPr lang="en-US" sz="3600" i="1" u="sng" dirty="0">
                <a:solidFill>
                  <a:schemeClr val="tx2">
                    <a:lumMod val="75000"/>
                  </a:schemeClr>
                </a:solidFill>
              </a:rPr>
              <a:t>” Facts…</a:t>
            </a:r>
          </a:p>
          <a:p>
            <a:endParaRPr lang="en-US" sz="1400" b="1" dirty="0">
              <a:cs typeface="Arial" charset="0"/>
            </a:endParaRPr>
          </a:p>
        </p:txBody>
      </p:sp>
    </p:spTree>
    <p:extLst>
      <p:ext uri="{BB962C8B-B14F-4D97-AF65-F5344CB8AC3E}">
        <p14:creationId xmlns:p14="http://schemas.microsoft.com/office/powerpoint/2010/main" val="23060235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sz="4800" i="1" u="sng" dirty="0" smtClean="0">
                <a:solidFill>
                  <a:schemeClr val="tx2">
                    <a:lumMod val="75000"/>
                  </a:schemeClr>
                </a:solidFill>
              </a:rPr>
              <a:t>Top 5 largest churches in U.S.</a:t>
            </a:r>
            <a:endParaRPr lang="en-US" sz="4800" i="1" u="sng" dirty="0">
              <a:solidFill>
                <a:schemeClr val="tx2">
                  <a:lumMod val="75000"/>
                </a:schemeClr>
              </a:solidFill>
            </a:endParaRPr>
          </a:p>
          <a:p>
            <a:pPr marL="514350" indent="-514350">
              <a:buFont typeface="+mj-lt"/>
              <a:buAutoNum type="arabicParenR"/>
            </a:pPr>
            <a:r>
              <a:rPr lang="en-US" b="1" u="sng" dirty="0"/>
              <a:t>Lakewood </a:t>
            </a:r>
            <a:r>
              <a:rPr lang="en-US" b="1" u="sng" dirty="0" smtClean="0"/>
              <a:t>Church				</a:t>
            </a:r>
            <a:r>
              <a:rPr lang="en-US" b="1" dirty="0" smtClean="0"/>
              <a:t> </a:t>
            </a:r>
            <a:r>
              <a:rPr lang="en-US" dirty="0">
                <a:solidFill>
                  <a:srgbClr val="FFFF00"/>
                </a:solidFill>
              </a:rPr>
              <a:t>43,500</a:t>
            </a:r>
          </a:p>
          <a:p>
            <a:pPr lvl="1">
              <a:buFont typeface="Arial"/>
              <a:buChar char="•"/>
            </a:pPr>
            <a:r>
              <a:rPr lang="en-US" dirty="0"/>
              <a:t>Joel Osteen	</a:t>
            </a:r>
            <a:r>
              <a:rPr lang="en-US" dirty="0" smtClean="0"/>
              <a:t>		</a:t>
            </a:r>
            <a:r>
              <a:rPr lang="en-US" dirty="0" err="1" smtClean="0"/>
              <a:t>Houston,TX</a:t>
            </a:r>
            <a:r>
              <a:rPr lang="en-US" dirty="0"/>
              <a:t>		</a:t>
            </a:r>
            <a:endParaRPr lang="en-US" dirty="0" smtClean="0"/>
          </a:p>
          <a:p>
            <a:pPr marL="514350" indent="-514350">
              <a:buFont typeface="+mj-lt"/>
              <a:buAutoNum type="arabicParenR"/>
            </a:pPr>
            <a:r>
              <a:rPr lang="en-US" b="1" u="sng" dirty="0" smtClean="0"/>
              <a:t>North </a:t>
            </a:r>
            <a:r>
              <a:rPr lang="en-US" b="1" u="sng" dirty="0"/>
              <a:t>Point Community </a:t>
            </a:r>
            <a:r>
              <a:rPr lang="en-US" b="1" u="sng" dirty="0" smtClean="0"/>
              <a:t>Church	</a:t>
            </a:r>
            <a:r>
              <a:rPr lang="en-US" b="1" dirty="0" smtClean="0"/>
              <a:t> </a:t>
            </a:r>
            <a:r>
              <a:rPr lang="en-US" dirty="0">
                <a:solidFill>
                  <a:srgbClr val="FFFF00"/>
                </a:solidFill>
              </a:rPr>
              <a:t>30,982</a:t>
            </a:r>
          </a:p>
          <a:p>
            <a:pPr lvl="1">
              <a:buFont typeface="Arial"/>
              <a:buChar char="•"/>
            </a:pPr>
            <a:r>
              <a:rPr lang="en-US" dirty="0"/>
              <a:t>Andy Stanley	</a:t>
            </a:r>
            <a:r>
              <a:rPr lang="en-US" dirty="0" smtClean="0"/>
              <a:t>		 Alpharetta,</a:t>
            </a:r>
            <a:r>
              <a:rPr lang="en-US" dirty="0"/>
              <a:t> </a:t>
            </a:r>
            <a:r>
              <a:rPr lang="en-US" dirty="0" smtClean="0"/>
              <a:t>GA</a:t>
            </a:r>
            <a:r>
              <a:rPr lang="en-US" dirty="0"/>
              <a:t>	</a:t>
            </a:r>
            <a:endParaRPr lang="en-US" dirty="0" smtClean="0"/>
          </a:p>
          <a:p>
            <a:pPr marL="514350" indent="-514350">
              <a:buFont typeface="+mj-lt"/>
              <a:buAutoNum type="arabicParenR"/>
            </a:pPr>
            <a:r>
              <a:rPr lang="en-US" b="1" u="sng" dirty="0" err="1" smtClean="0"/>
              <a:t>LifeChurch.tv</a:t>
            </a:r>
            <a:r>
              <a:rPr lang="en-US" b="1" u="sng" dirty="0" smtClean="0"/>
              <a:t>					</a:t>
            </a:r>
            <a:r>
              <a:rPr lang="en-US" b="1" dirty="0" smtClean="0"/>
              <a:t> </a:t>
            </a:r>
            <a:r>
              <a:rPr lang="en-US" dirty="0" smtClean="0">
                <a:solidFill>
                  <a:srgbClr val="FFFF00"/>
                </a:solidFill>
              </a:rPr>
              <a:t>30,000</a:t>
            </a:r>
            <a:endParaRPr lang="en-US" dirty="0">
              <a:solidFill>
                <a:srgbClr val="FFFF00"/>
              </a:solidFill>
            </a:endParaRPr>
          </a:p>
          <a:p>
            <a:pPr lvl="1">
              <a:buFont typeface="Arial"/>
              <a:buChar char="•"/>
            </a:pPr>
            <a:r>
              <a:rPr lang="en-US" dirty="0"/>
              <a:t>Craig </a:t>
            </a:r>
            <a:r>
              <a:rPr lang="en-US" dirty="0" err="1"/>
              <a:t>Groeschel</a:t>
            </a:r>
            <a:r>
              <a:rPr lang="en-US" dirty="0"/>
              <a:t>	</a:t>
            </a:r>
            <a:r>
              <a:rPr lang="en-US" dirty="0" smtClean="0"/>
              <a:t>	Edmond, OK</a:t>
            </a:r>
            <a:r>
              <a:rPr lang="en-US" dirty="0"/>
              <a:t>		</a:t>
            </a:r>
          </a:p>
          <a:p>
            <a:pPr marL="514350" indent="-514350">
              <a:buFont typeface="+mj-lt"/>
              <a:buAutoNum type="arabicParenR"/>
            </a:pPr>
            <a:r>
              <a:rPr lang="en-US" b="1" u="sng" dirty="0"/>
              <a:t>Willow Creek Community </a:t>
            </a:r>
            <a:r>
              <a:rPr lang="en-US" b="1" u="sng" dirty="0" smtClean="0"/>
              <a:t>Church	</a:t>
            </a:r>
            <a:r>
              <a:rPr lang="en-US" b="1" dirty="0" smtClean="0"/>
              <a:t> </a:t>
            </a:r>
            <a:r>
              <a:rPr lang="en-US" dirty="0">
                <a:solidFill>
                  <a:srgbClr val="FFFF00"/>
                </a:solidFill>
              </a:rPr>
              <a:t>24,200</a:t>
            </a:r>
          </a:p>
          <a:p>
            <a:pPr lvl="1">
              <a:buFont typeface="Arial"/>
              <a:buChar char="•"/>
            </a:pPr>
            <a:r>
              <a:rPr lang="en-US" dirty="0"/>
              <a:t>Bill </a:t>
            </a:r>
            <a:r>
              <a:rPr lang="en-US" dirty="0" err="1"/>
              <a:t>Hybels</a:t>
            </a:r>
            <a:r>
              <a:rPr lang="en-US" dirty="0"/>
              <a:t>	</a:t>
            </a:r>
            <a:r>
              <a:rPr lang="en-US" dirty="0" smtClean="0"/>
              <a:t>		South Barrington, IL	</a:t>
            </a:r>
            <a:endParaRPr lang="en-US" dirty="0"/>
          </a:p>
          <a:p>
            <a:pPr marL="514350" indent="-514350">
              <a:buFont typeface="+mj-lt"/>
              <a:buAutoNum type="arabicParenR"/>
            </a:pPr>
            <a:r>
              <a:rPr lang="en-US" b="1" u="sng" dirty="0"/>
              <a:t>Fellowship </a:t>
            </a:r>
            <a:r>
              <a:rPr lang="en-US" b="1" u="sng" dirty="0" smtClean="0"/>
              <a:t>Church				</a:t>
            </a:r>
            <a:r>
              <a:rPr lang="en-US" b="1" dirty="0" smtClean="0"/>
              <a:t> </a:t>
            </a:r>
            <a:r>
              <a:rPr lang="en-US" dirty="0" smtClean="0">
                <a:solidFill>
                  <a:srgbClr val="FFFF00"/>
                </a:solidFill>
              </a:rPr>
              <a:t>24,162</a:t>
            </a:r>
            <a:endParaRPr lang="en-US" dirty="0">
              <a:solidFill>
                <a:srgbClr val="FFFF00"/>
              </a:solidFill>
            </a:endParaRPr>
          </a:p>
          <a:p>
            <a:pPr lvl="1">
              <a:buFont typeface="Arial"/>
              <a:buChar char="•"/>
            </a:pPr>
            <a:r>
              <a:rPr lang="en-US" dirty="0"/>
              <a:t>Ed Young	</a:t>
            </a:r>
            <a:r>
              <a:rPr lang="en-US" dirty="0" smtClean="0"/>
              <a:t>		Grapevine, TX</a:t>
            </a:r>
            <a:r>
              <a:rPr lang="en-US" dirty="0"/>
              <a:t>		</a:t>
            </a:r>
          </a:p>
        </p:txBody>
      </p:sp>
    </p:spTree>
    <p:extLst>
      <p:ext uri="{BB962C8B-B14F-4D97-AF65-F5344CB8AC3E}">
        <p14:creationId xmlns:p14="http://schemas.microsoft.com/office/powerpoint/2010/main" val="4116945673"/>
      </p:ext>
    </p:extLst>
  </p:cSld>
  <p:clrMapOvr>
    <a:masterClrMapping/>
  </p:clrMapOvr>
  <mc:AlternateContent xmlns:mc="http://schemas.openxmlformats.org/markup-compatibility/2006">
    <mc:Choice xmlns:p14="http://schemas.microsoft.com/office/powerpoint/2010/main" Requires="p14">
      <p:transition spd="slow" p14:dur="2000">
        <p14:shre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409">
                                            <p:txEl>
                                              <p:pRg st="1" end="1"/>
                                            </p:txEl>
                                          </p:spTgt>
                                        </p:tgtEl>
                                        <p:attrNameLst>
                                          <p:attrName>style.visibility</p:attrName>
                                        </p:attrNameLst>
                                      </p:cBhvr>
                                      <p:to>
                                        <p:strVal val="visible"/>
                                      </p:to>
                                    </p:set>
                                    <p:anim calcmode="lin" valueType="num">
                                      <p:cBhvr>
                                        <p:cTn id="7" dur="1000" fill="hold"/>
                                        <p:tgtEl>
                                          <p:spTgt spid="1740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740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7409">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7409">
                                            <p:txEl>
                                              <p:pRg st="2" end="2"/>
                                            </p:txEl>
                                          </p:spTgt>
                                        </p:tgtEl>
                                        <p:attrNameLst>
                                          <p:attrName>style.visibility</p:attrName>
                                        </p:attrNameLst>
                                      </p:cBhvr>
                                      <p:to>
                                        <p:strVal val="visible"/>
                                      </p:to>
                                    </p:set>
                                    <p:anim calcmode="lin" valueType="num">
                                      <p:cBhvr>
                                        <p:cTn id="12" dur="1000" fill="hold"/>
                                        <p:tgtEl>
                                          <p:spTgt spid="17409">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17409">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740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7409">
                                            <p:txEl>
                                              <p:pRg st="3" end="3"/>
                                            </p:txEl>
                                          </p:spTgt>
                                        </p:tgtEl>
                                        <p:attrNameLst>
                                          <p:attrName>style.visibility</p:attrName>
                                        </p:attrNameLst>
                                      </p:cBhvr>
                                      <p:to>
                                        <p:strVal val="visible"/>
                                      </p:to>
                                    </p:set>
                                    <p:anim calcmode="lin" valueType="num">
                                      <p:cBhvr>
                                        <p:cTn id="19" dur="1000" fill="hold"/>
                                        <p:tgtEl>
                                          <p:spTgt spid="17409">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17409">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17409">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7409">
                                            <p:txEl>
                                              <p:pRg st="4" end="4"/>
                                            </p:txEl>
                                          </p:spTgt>
                                        </p:tgtEl>
                                        <p:attrNameLst>
                                          <p:attrName>style.visibility</p:attrName>
                                        </p:attrNameLst>
                                      </p:cBhvr>
                                      <p:to>
                                        <p:strVal val="visible"/>
                                      </p:to>
                                    </p:set>
                                    <p:anim calcmode="lin" valueType="num">
                                      <p:cBhvr>
                                        <p:cTn id="24" dur="1000" fill="hold"/>
                                        <p:tgtEl>
                                          <p:spTgt spid="17409">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17409">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1740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7409">
                                            <p:txEl>
                                              <p:pRg st="5" end="5"/>
                                            </p:txEl>
                                          </p:spTgt>
                                        </p:tgtEl>
                                        <p:attrNameLst>
                                          <p:attrName>style.visibility</p:attrName>
                                        </p:attrNameLst>
                                      </p:cBhvr>
                                      <p:to>
                                        <p:strVal val="visible"/>
                                      </p:to>
                                    </p:set>
                                    <p:anim calcmode="lin" valueType="num">
                                      <p:cBhvr>
                                        <p:cTn id="31" dur="1000" fill="hold"/>
                                        <p:tgtEl>
                                          <p:spTgt spid="17409">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17409">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17409">
                                            <p:txEl>
                                              <p:pRg st="5" end="5"/>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17409">
                                            <p:txEl>
                                              <p:pRg st="6" end="6"/>
                                            </p:txEl>
                                          </p:spTgt>
                                        </p:tgtEl>
                                        <p:attrNameLst>
                                          <p:attrName>style.visibility</p:attrName>
                                        </p:attrNameLst>
                                      </p:cBhvr>
                                      <p:to>
                                        <p:strVal val="visible"/>
                                      </p:to>
                                    </p:set>
                                    <p:anim calcmode="lin" valueType="num">
                                      <p:cBhvr>
                                        <p:cTn id="36" dur="1000" fill="hold"/>
                                        <p:tgtEl>
                                          <p:spTgt spid="17409">
                                            <p:txEl>
                                              <p:pRg st="6" end="6"/>
                                            </p:txEl>
                                          </p:spTgt>
                                        </p:tgtEl>
                                        <p:attrNameLst>
                                          <p:attrName>ppt_w</p:attrName>
                                        </p:attrNameLst>
                                      </p:cBhvr>
                                      <p:tavLst>
                                        <p:tav tm="0">
                                          <p:val>
                                            <p:strVal val="#ppt_w*0.70"/>
                                          </p:val>
                                        </p:tav>
                                        <p:tav tm="100000">
                                          <p:val>
                                            <p:strVal val="#ppt_w"/>
                                          </p:val>
                                        </p:tav>
                                      </p:tavLst>
                                    </p:anim>
                                    <p:anim calcmode="lin" valueType="num">
                                      <p:cBhvr>
                                        <p:cTn id="37" dur="1000" fill="hold"/>
                                        <p:tgtEl>
                                          <p:spTgt spid="17409">
                                            <p:txEl>
                                              <p:pRg st="6" end="6"/>
                                            </p:txEl>
                                          </p:spTgt>
                                        </p:tgtEl>
                                        <p:attrNameLst>
                                          <p:attrName>ppt_h</p:attrName>
                                        </p:attrNameLst>
                                      </p:cBhvr>
                                      <p:tavLst>
                                        <p:tav tm="0">
                                          <p:val>
                                            <p:strVal val="#ppt_h"/>
                                          </p:val>
                                        </p:tav>
                                        <p:tav tm="100000">
                                          <p:val>
                                            <p:strVal val="#ppt_h"/>
                                          </p:val>
                                        </p:tav>
                                      </p:tavLst>
                                    </p:anim>
                                    <p:animEffect transition="in" filter="fade">
                                      <p:cBhvr>
                                        <p:cTn id="38" dur="1000"/>
                                        <p:tgtEl>
                                          <p:spTgt spid="17409">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7409">
                                            <p:txEl>
                                              <p:pRg st="7" end="7"/>
                                            </p:txEl>
                                          </p:spTgt>
                                        </p:tgtEl>
                                        <p:attrNameLst>
                                          <p:attrName>style.visibility</p:attrName>
                                        </p:attrNameLst>
                                      </p:cBhvr>
                                      <p:to>
                                        <p:strVal val="visible"/>
                                      </p:to>
                                    </p:set>
                                    <p:anim calcmode="lin" valueType="num">
                                      <p:cBhvr>
                                        <p:cTn id="43" dur="1000" fill="hold"/>
                                        <p:tgtEl>
                                          <p:spTgt spid="17409">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17409">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17409">
                                            <p:txEl>
                                              <p:pRg st="7" end="7"/>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17409">
                                            <p:txEl>
                                              <p:pRg st="8" end="8"/>
                                            </p:txEl>
                                          </p:spTgt>
                                        </p:tgtEl>
                                        <p:attrNameLst>
                                          <p:attrName>style.visibility</p:attrName>
                                        </p:attrNameLst>
                                      </p:cBhvr>
                                      <p:to>
                                        <p:strVal val="visible"/>
                                      </p:to>
                                    </p:set>
                                    <p:anim calcmode="lin" valueType="num">
                                      <p:cBhvr>
                                        <p:cTn id="48" dur="1000" fill="hold"/>
                                        <p:tgtEl>
                                          <p:spTgt spid="17409">
                                            <p:txEl>
                                              <p:pRg st="8" end="8"/>
                                            </p:txEl>
                                          </p:spTgt>
                                        </p:tgtEl>
                                        <p:attrNameLst>
                                          <p:attrName>ppt_w</p:attrName>
                                        </p:attrNameLst>
                                      </p:cBhvr>
                                      <p:tavLst>
                                        <p:tav tm="0">
                                          <p:val>
                                            <p:strVal val="#ppt_w*0.70"/>
                                          </p:val>
                                        </p:tav>
                                        <p:tav tm="100000">
                                          <p:val>
                                            <p:strVal val="#ppt_w"/>
                                          </p:val>
                                        </p:tav>
                                      </p:tavLst>
                                    </p:anim>
                                    <p:anim calcmode="lin" valueType="num">
                                      <p:cBhvr>
                                        <p:cTn id="49" dur="1000" fill="hold"/>
                                        <p:tgtEl>
                                          <p:spTgt spid="17409">
                                            <p:txEl>
                                              <p:pRg st="8" end="8"/>
                                            </p:txEl>
                                          </p:spTgt>
                                        </p:tgtEl>
                                        <p:attrNameLst>
                                          <p:attrName>ppt_h</p:attrName>
                                        </p:attrNameLst>
                                      </p:cBhvr>
                                      <p:tavLst>
                                        <p:tav tm="0">
                                          <p:val>
                                            <p:strVal val="#ppt_h"/>
                                          </p:val>
                                        </p:tav>
                                        <p:tav tm="100000">
                                          <p:val>
                                            <p:strVal val="#ppt_h"/>
                                          </p:val>
                                        </p:tav>
                                      </p:tavLst>
                                    </p:anim>
                                    <p:animEffect transition="in" filter="fade">
                                      <p:cBhvr>
                                        <p:cTn id="50" dur="1000"/>
                                        <p:tgtEl>
                                          <p:spTgt spid="17409">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17409">
                                            <p:txEl>
                                              <p:pRg st="9" end="9"/>
                                            </p:txEl>
                                          </p:spTgt>
                                        </p:tgtEl>
                                        <p:attrNameLst>
                                          <p:attrName>style.visibility</p:attrName>
                                        </p:attrNameLst>
                                      </p:cBhvr>
                                      <p:to>
                                        <p:strVal val="visible"/>
                                      </p:to>
                                    </p:set>
                                    <p:anim calcmode="lin" valueType="num">
                                      <p:cBhvr>
                                        <p:cTn id="55" dur="1000" fill="hold"/>
                                        <p:tgtEl>
                                          <p:spTgt spid="17409">
                                            <p:txEl>
                                              <p:pRg st="9" end="9"/>
                                            </p:txEl>
                                          </p:spTgt>
                                        </p:tgtEl>
                                        <p:attrNameLst>
                                          <p:attrName>ppt_w</p:attrName>
                                        </p:attrNameLst>
                                      </p:cBhvr>
                                      <p:tavLst>
                                        <p:tav tm="0">
                                          <p:val>
                                            <p:strVal val="#ppt_w*0.70"/>
                                          </p:val>
                                        </p:tav>
                                        <p:tav tm="100000">
                                          <p:val>
                                            <p:strVal val="#ppt_w"/>
                                          </p:val>
                                        </p:tav>
                                      </p:tavLst>
                                    </p:anim>
                                    <p:anim calcmode="lin" valueType="num">
                                      <p:cBhvr>
                                        <p:cTn id="56" dur="1000" fill="hold"/>
                                        <p:tgtEl>
                                          <p:spTgt spid="17409">
                                            <p:txEl>
                                              <p:pRg st="9" end="9"/>
                                            </p:txEl>
                                          </p:spTgt>
                                        </p:tgtEl>
                                        <p:attrNameLst>
                                          <p:attrName>ppt_h</p:attrName>
                                        </p:attrNameLst>
                                      </p:cBhvr>
                                      <p:tavLst>
                                        <p:tav tm="0">
                                          <p:val>
                                            <p:strVal val="#ppt_h"/>
                                          </p:val>
                                        </p:tav>
                                        <p:tav tm="100000">
                                          <p:val>
                                            <p:strVal val="#ppt_h"/>
                                          </p:val>
                                        </p:tav>
                                      </p:tavLst>
                                    </p:anim>
                                    <p:animEffect transition="in" filter="fade">
                                      <p:cBhvr>
                                        <p:cTn id="57" dur="1000"/>
                                        <p:tgtEl>
                                          <p:spTgt spid="17409">
                                            <p:txEl>
                                              <p:pRg st="9" end="9"/>
                                            </p:txEl>
                                          </p:spTgt>
                                        </p:tgtEl>
                                      </p:cBhvr>
                                    </p:animEffect>
                                  </p:childTnLst>
                                </p:cTn>
                              </p:par>
                              <p:par>
                                <p:cTn id="58" presetID="55" presetClass="entr" presetSubtype="0" fill="hold" nodeType="withEffect">
                                  <p:stCondLst>
                                    <p:cond delay="0"/>
                                  </p:stCondLst>
                                  <p:childTnLst>
                                    <p:set>
                                      <p:cBhvr>
                                        <p:cTn id="59" dur="1" fill="hold">
                                          <p:stCondLst>
                                            <p:cond delay="0"/>
                                          </p:stCondLst>
                                        </p:cTn>
                                        <p:tgtEl>
                                          <p:spTgt spid="17409">
                                            <p:txEl>
                                              <p:pRg st="10" end="10"/>
                                            </p:txEl>
                                          </p:spTgt>
                                        </p:tgtEl>
                                        <p:attrNameLst>
                                          <p:attrName>style.visibility</p:attrName>
                                        </p:attrNameLst>
                                      </p:cBhvr>
                                      <p:to>
                                        <p:strVal val="visible"/>
                                      </p:to>
                                    </p:set>
                                    <p:anim calcmode="lin" valueType="num">
                                      <p:cBhvr>
                                        <p:cTn id="60" dur="1000" fill="hold"/>
                                        <p:tgtEl>
                                          <p:spTgt spid="17409">
                                            <p:txEl>
                                              <p:pRg st="10" end="10"/>
                                            </p:txEl>
                                          </p:spTgt>
                                        </p:tgtEl>
                                        <p:attrNameLst>
                                          <p:attrName>ppt_w</p:attrName>
                                        </p:attrNameLst>
                                      </p:cBhvr>
                                      <p:tavLst>
                                        <p:tav tm="0">
                                          <p:val>
                                            <p:strVal val="#ppt_w*0.70"/>
                                          </p:val>
                                        </p:tav>
                                        <p:tav tm="100000">
                                          <p:val>
                                            <p:strVal val="#ppt_w"/>
                                          </p:val>
                                        </p:tav>
                                      </p:tavLst>
                                    </p:anim>
                                    <p:anim calcmode="lin" valueType="num">
                                      <p:cBhvr>
                                        <p:cTn id="61" dur="1000" fill="hold"/>
                                        <p:tgtEl>
                                          <p:spTgt spid="17409">
                                            <p:txEl>
                                              <p:pRg st="10" end="10"/>
                                            </p:txEl>
                                          </p:spTgt>
                                        </p:tgtEl>
                                        <p:attrNameLst>
                                          <p:attrName>ppt_h</p:attrName>
                                        </p:attrNameLst>
                                      </p:cBhvr>
                                      <p:tavLst>
                                        <p:tav tm="0">
                                          <p:val>
                                            <p:strVal val="#ppt_h"/>
                                          </p:val>
                                        </p:tav>
                                        <p:tav tm="100000">
                                          <p:val>
                                            <p:strVal val="#ppt_h"/>
                                          </p:val>
                                        </p:tav>
                                      </p:tavLst>
                                    </p:anim>
                                    <p:animEffect transition="in" filter="fade">
                                      <p:cBhvr>
                                        <p:cTn id="62" dur="1000"/>
                                        <p:tgtEl>
                                          <p:spTgt spid="1740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LakewoodChurch pic 1.jpg"/>
          <p:cNvPicPr>
            <a:picLocks noGrp="1" noChangeAspect="1"/>
          </p:cNvPicPr>
          <p:nvPr>
            <p:ph idx="1"/>
          </p:nvPr>
        </p:nvPicPr>
        <p:blipFill>
          <a:blip r:embed="rId3">
            <a:extLst>
              <a:ext uri="{28A0092B-C50C-407E-A947-70E740481C1C}">
                <a14:useLocalDpi xmlns:a14="http://schemas.microsoft.com/office/drawing/2010/main" val="0"/>
              </a:ext>
            </a:extLst>
          </a:blip>
          <a:srcRect t="2625" b="2625"/>
          <a:stretch>
            <a:fillRect/>
          </a:stretch>
        </p:blipFill>
        <p:spPr>
          <a:xfrm>
            <a:off x="44450" y="457200"/>
            <a:ext cx="9023350" cy="5840413"/>
          </a:xfrm>
        </p:spPr>
      </p:pic>
    </p:spTree>
    <p:extLst>
      <p:ext uri="{BB962C8B-B14F-4D97-AF65-F5344CB8AC3E}">
        <p14:creationId xmlns:p14="http://schemas.microsoft.com/office/powerpoint/2010/main" val="29023559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kewoodChurch pic 2.jpg"/>
          <p:cNvPicPr>
            <a:picLocks noGrp="1" noChangeAspect="1"/>
          </p:cNvPicPr>
          <p:nvPr>
            <p:ph idx="1"/>
          </p:nvPr>
        </p:nvPicPr>
        <p:blipFill>
          <a:blip r:embed="rId2">
            <a:extLst>
              <a:ext uri="{28A0092B-C50C-407E-A947-70E740481C1C}">
                <a14:useLocalDpi xmlns:a14="http://schemas.microsoft.com/office/drawing/2010/main" val="0"/>
              </a:ext>
            </a:extLst>
          </a:blip>
          <a:srcRect t="3813" b="3813"/>
          <a:stretch>
            <a:fillRect/>
          </a:stretch>
        </p:blipFill>
        <p:spPr>
          <a:xfrm>
            <a:off x="228600" y="533400"/>
            <a:ext cx="8686800" cy="6019800"/>
          </a:xfrm>
        </p:spPr>
      </p:pic>
    </p:spTree>
    <p:extLst>
      <p:ext uri="{BB962C8B-B14F-4D97-AF65-F5344CB8AC3E}">
        <p14:creationId xmlns:p14="http://schemas.microsoft.com/office/powerpoint/2010/main" val="22931084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304800" y="228600"/>
            <a:ext cx="8534400" cy="6400800"/>
          </a:xfrm>
        </p:spPr>
        <p:txBody>
          <a:bodyPr/>
          <a:lstStyle/>
          <a:p>
            <a:pPr marL="571500" indent="-571500" algn="ctr" eaLnBrk="1" hangingPunct="1">
              <a:lnSpc>
                <a:spcPct val="90000"/>
              </a:lnSpc>
              <a:buNone/>
            </a:pPr>
            <a:r>
              <a:rPr lang="en-US" i="1" u="sng" dirty="0" smtClean="0">
                <a:solidFill>
                  <a:schemeClr val="tx2">
                    <a:lumMod val="75000"/>
                  </a:schemeClr>
                </a:solidFill>
              </a:rPr>
              <a:t>Roswell Street Baptist Church in Atlanta, GA pamphlet:</a:t>
            </a:r>
            <a:endParaRPr lang="en-US" dirty="0"/>
          </a:p>
          <a:p>
            <a:pPr marL="0" indent="0">
              <a:buNone/>
            </a:pPr>
            <a:r>
              <a:rPr lang="en-US" i="1" dirty="0" smtClean="0"/>
              <a:t>“Big </a:t>
            </a:r>
            <a:r>
              <a:rPr lang="en-US" i="1" dirty="0"/>
              <a:t>is Beautiful.... Any church in a large, growing community that is practicing the 'Great Commission' cannot keep from growing. To criticize a church for being big is to imply disbelief in Christ's commission.... A church gets big because its spirit is big.... Nobody ever started a business without hoping that someday, if he or she worked hard enough, it would be a big success. That is the American dream, isn't it</a:t>
            </a:r>
            <a:r>
              <a:rPr lang="en-US" i="1" dirty="0" smtClean="0"/>
              <a:t>?”</a:t>
            </a:r>
            <a:endParaRPr lang="en-US" i="1" dirty="0"/>
          </a:p>
          <a:p>
            <a:pPr marL="400050" lvl="1" indent="0" eaLnBrk="1" hangingPunct="1">
              <a:lnSpc>
                <a:spcPct val="90000"/>
              </a:lnSpc>
              <a:buNone/>
            </a:pPr>
            <a:r>
              <a:rPr lang="en-US" sz="4800" i="1" dirty="0" smtClean="0"/>
              <a:t>.</a:t>
            </a:r>
          </a:p>
        </p:txBody>
      </p:sp>
    </p:spTree>
    <p:extLst>
      <p:ext uri="{BB962C8B-B14F-4D97-AF65-F5344CB8AC3E}">
        <p14:creationId xmlns:p14="http://schemas.microsoft.com/office/powerpoint/2010/main" val="21393277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09">
                                            <p:txEl>
                                              <p:pRg st="1" end="1"/>
                                            </p:txEl>
                                          </p:spTgt>
                                        </p:tgtEl>
                                        <p:attrNameLst>
                                          <p:attrName>style.visibility</p:attrName>
                                        </p:attrNameLst>
                                      </p:cBhvr>
                                      <p:to>
                                        <p:strVal val="visible"/>
                                      </p:to>
                                    </p:set>
                                    <p:animEffect transition="in" filter="fade">
                                      <p:cBhvr>
                                        <p:cTn id="7" dur="1000"/>
                                        <p:tgtEl>
                                          <p:spTgt spid="17409">
                                            <p:txEl>
                                              <p:pRg st="1" end="1"/>
                                            </p:txEl>
                                          </p:spTgt>
                                        </p:tgtEl>
                                      </p:cBhvr>
                                    </p:animEffect>
                                    <p:anim calcmode="lin" valueType="num">
                                      <p:cBhvr>
                                        <p:cTn id="8" dur="1000" fill="hold"/>
                                        <p:tgtEl>
                                          <p:spTgt spid="1740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40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27115</TotalTime>
  <Words>830</Words>
  <Application>Microsoft Macintosh PowerPoint</Application>
  <PresentationFormat>On-screen Show (4:3)</PresentationFormat>
  <Paragraphs>199</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Hogland</dc:creator>
  <cp:lastModifiedBy>Tyler Hogland</cp:lastModifiedBy>
  <cp:revision>778</cp:revision>
  <dcterms:created xsi:type="dcterms:W3CDTF">2009-07-07T21:37:33Z</dcterms:created>
  <dcterms:modified xsi:type="dcterms:W3CDTF">2013-08-18T13:40:54Z</dcterms:modified>
</cp:coreProperties>
</file>