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sldIdLst>
    <p:sldId id="256" r:id="rId4"/>
    <p:sldId id="257" r:id="rId5"/>
    <p:sldId id="280" r:id="rId6"/>
    <p:sldId id="272" r:id="rId7"/>
    <p:sldId id="274" r:id="rId8"/>
    <p:sldId id="262" r:id="rId9"/>
    <p:sldId id="263" r:id="rId10"/>
    <p:sldId id="264" r:id="rId11"/>
    <p:sldId id="266" r:id="rId12"/>
    <p:sldId id="267" r:id="rId13"/>
    <p:sldId id="268" r:id="rId14"/>
    <p:sldId id="269" r:id="rId15"/>
    <p:sldId id="271" r:id="rId16"/>
    <p:sldId id="273" r:id="rId17"/>
    <p:sldId id="275" r:id="rId18"/>
    <p:sldId id="276" r:id="rId19"/>
    <p:sldId id="277" r:id="rId20"/>
    <p:sldId id="278" r:id="rId21"/>
    <p:sldId id="279" r:id="rId22"/>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66FFFF"/>
    <a:srgbClr val="7A0000"/>
    <a:srgbClr val="A50021"/>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169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3658301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54249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8288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8288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060364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72755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02515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54964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259173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15349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178936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62425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83265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27756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220073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51403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228600"/>
            <a:ext cx="2109788"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81725"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259033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1561089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428332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316116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6713" y="1849438"/>
            <a:ext cx="4133850" cy="500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849438"/>
            <a:ext cx="4135437" cy="500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661944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048243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5379060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67082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076116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62410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411479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3439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152400"/>
            <a:ext cx="2114550" cy="670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6713" y="152400"/>
            <a:ext cx="619125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951503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135180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30455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4546455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5620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63481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44007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50000">
              <a:srgbClr val="7A0000"/>
            </a:gs>
            <a:gs pos="0">
              <a:srgbClr val="A50021"/>
            </a:gs>
            <a:gs pos="100000">
              <a:srgbClr val="6B0014"/>
            </a:gs>
          </a:gsLst>
          <a:lin ang="2700000" scaled="1"/>
          <a:tileRect/>
        </a:gradFill>
        <a:effectLst/>
      </p:bgPr>
    </p:bg>
    <p:spTree>
      <p:nvGrpSpPr>
        <p:cNvPr id="1" name=""/>
        <p:cNvGrpSpPr/>
        <p:nvPr/>
      </p:nvGrpSpPr>
      <p:grpSpPr>
        <a:xfrm>
          <a:off x="0" y="0"/>
          <a:ext cx="0" cy="0"/>
          <a:chOff x="0" y="0"/>
          <a:chExt cx="0" cy="0"/>
        </a:xfrm>
      </p:grpSpPr>
      <p:sp>
        <p:nvSpPr>
          <p:cNvPr id="1025" name="Rectangle 1"/>
          <p:cNvSpPr>
            <a:spLocks noChangeArrowheads="1"/>
          </p:cNvSpPr>
          <p:nvPr>
            <p:ph type="title"/>
          </p:nvPr>
        </p:nvSpPr>
        <p:spPr bwMode="auto">
          <a:xfrm>
            <a:off x="685800" y="1828800"/>
            <a:ext cx="77724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Times New Roman" charset="0"/>
              </a:rPr>
              <a:t>Click to edit Master title style</a:t>
            </a:r>
          </a:p>
        </p:txBody>
      </p:sp>
      <p:sp>
        <p:nvSpPr>
          <p:cNvPr id="1026" name="Rectangle 2"/>
          <p:cNvSpPr>
            <a:spLocks noChangeArrowheads="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en-US" smtClean="0">
                <a:sym typeface="Times New Roman" charset="0"/>
              </a:rPr>
              <a:t>Click to edit Master text styles</a:t>
            </a:r>
          </a:p>
          <a:p>
            <a:pPr lvl="1"/>
            <a:r>
              <a:rPr lang="en-US" altLang="en-US" smtClean="0">
                <a:sym typeface="Times New Roman" charset="0"/>
              </a:rPr>
              <a:t>Second level</a:t>
            </a:r>
          </a:p>
          <a:p>
            <a:pPr lvl="2"/>
            <a:r>
              <a:rPr lang="en-US" altLang="en-US" smtClean="0">
                <a:sym typeface="Times New Roman" charset="0"/>
              </a:rPr>
              <a:t>Third level</a:t>
            </a:r>
          </a:p>
          <a:p>
            <a:pPr lvl="3"/>
            <a:r>
              <a:rPr lang="en-US" altLang="en-US" smtClean="0">
                <a:sym typeface="Times New Roman" charset="0"/>
              </a:rPr>
              <a:t>Fourth level</a:t>
            </a:r>
          </a:p>
          <a:p>
            <a:pPr lvl="4"/>
            <a:r>
              <a:rPr lang="en-US" altLang="en-US" smtClean="0">
                <a:sym typeface="Times New Roman" charset="0"/>
              </a:rPr>
              <a:t>Fifth level</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ctr" rtl="0" fontAlgn="base">
        <a:spcBef>
          <a:spcPct val="0"/>
        </a:spcBef>
        <a:spcAft>
          <a:spcPct val="0"/>
        </a:spcAft>
        <a:defRPr sz="4400">
          <a:solidFill>
            <a:srgbClr val="FFFF00"/>
          </a:solidFill>
          <a:latin typeface="+mj-lt"/>
          <a:ea typeface="+mj-ea"/>
          <a:cs typeface="+mj-cs"/>
          <a:sym typeface="Times New Roman" charset="0"/>
        </a:defRPr>
      </a:lvl1pPr>
      <a:lvl2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2pPr>
      <a:lvl3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3pPr>
      <a:lvl4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4pPr>
      <a:lvl5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5pPr>
      <a:lvl6pPr marL="4572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6pPr>
      <a:lvl7pPr marL="9144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7pPr>
      <a:lvl8pPr marL="13716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8pPr>
      <a:lvl9pPr marL="18288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9pPr>
    </p:titleStyle>
    <p:bodyStyle>
      <a:lvl1pPr algn="ctr" rtl="0" fontAlgn="base">
        <a:spcBef>
          <a:spcPts val="800"/>
        </a:spcBef>
        <a:spcAft>
          <a:spcPct val="0"/>
        </a:spcAft>
        <a:defRPr sz="3200">
          <a:solidFill>
            <a:schemeClr val="tx1"/>
          </a:solidFill>
          <a:latin typeface="+mn-lt"/>
          <a:ea typeface="+mn-ea"/>
          <a:cs typeface="+mn-cs"/>
          <a:sym typeface="Times New Roman" charset="0"/>
        </a:defRPr>
      </a:lvl1pPr>
      <a:lvl2pPr marL="704850" indent="-285750" algn="l" rtl="0" fontAlgn="base">
        <a:spcBef>
          <a:spcPts val="700"/>
        </a:spcBef>
        <a:spcAft>
          <a:spcPct val="0"/>
        </a:spcAft>
        <a:buClr>
          <a:srgbClr val="FF9900"/>
        </a:buClr>
        <a:buSzPct val="100000"/>
        <a:buFont typeface="Times New Roman" charset="0"/>
        <a:buChar char="•"/>
        <a:defRPr sz="2800">
          <a:solidFill>
            <a:schemeClr val="tx1"/>
          </a:solidFill>
          <a:latin typeface="+mn-lt"/>
          <a:ea typeface="+mn-ea"/>
          <a:cs typeface="+mn-cs"/>
          <a:sym typeface="Times New Roman" charset="0"/>
        </a:defRPr>
      </a:lvl2pPr>
      <a:lvl3pPr marL="1104900" indent="-228600" algn="l" rtl="0" fontAlgn="base">
        <a:spcBef>
          <a:spcPts val="600"/>
        </a:spcBef>
        <a:spcAft>
          <a:spcPct val="0"/>
        </a:spcAft>
        <a:buClr>
          <a:srgbClr val="00FFFF"/>
        </a:buClr>
        <a:buSzPct val="100000"/>
        <a:buFont typeface="Times New Roman" charset="0"/>
        <a:buChar char="•"/>
        <a:defRPr sz="2400">
          <a:solidFill>
            <a:schemeClr val="tx1"/>
          </a:solidFill>
          <a:latin typeface="+mn-lt"/>
          <a:ea typeface="+mn-ea"/>
          <a:cs typeface="+mn-cs"/>
          <a:sym typeface="Times New Roman" charset="0"/>
        </a:defRPr>
      </a:lvl3pPr>
      <a:lvl4pPr marL="1562100" indent="-228600" algn="l" rtl="0" fontAlgn="base">
        <a:spcBef>
          <a:spcPts val="500"/>
        </a:spcBef>
        <a:spcAft>
          <a:spcPct val="0"/>
        </a:spcAft>
        <a:buClr>
          <a:srgbClr val="FF9900"/>
        </a:buClr>
        <a:buSzPct val="100000"/>
        <a:buFont typeface="Times New Roman" charset="0"/>
        <a:buChar char="•"/>
        <a:defRPr sz="2000">
          <a:solidFill>
            <a:schemeClr val="tx1"/>
          </a:solidFill>
          <a:latin typeface="+mn-lt"/>
          <a:ea typeface="+mn-ea"/>
          <a:cs typeface="+mn-cs"/>
          <a:sym typeface="Times New Roman" charset="0"/>
        </a:defRPr>
      </a:lvl4pPr>
      <a:lvl5pPr marL="20193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5pPr>
      <a:lvl6pPr marL="24765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6pPr>
      <a:lvl7pPr marL="29337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7pPr>
      <a:lvl8pPr marL="33909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8pPr>
      <a:lvl9pPr marL="38481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0">
          <a:gsLst>
            <a:gs pos="50000">
              <a:srgbClr val="7A0000"/>
            </a:gs>
            <a:gs pos="0">
              <a:srgbClr val="A50021"/>
            </a:gs>
            <a:gs pos="100000">
              <a:srgbClr val="6B0014"/>
            </a:gs>
          </a:gsLst>
          <a:lin ang="2700000" scaled="1"/>
          <a:tileRect/>
        </a:gradFill>
        <a:effectLst/>
      </p:bgPr>
    </p:bg>
    <p:spTree>
      <p:nvGrpSpPr>
        <p:cNvPr id="1" name=""/>
        <p:cNvGrpSpPr/>
        <p:nvPr/>
      </p:nvGrpSpPr>
      <p:grpSpPr>
        <a:xfrm>
          <a:off x="0" y="0"/>
          <a:ext cx="0" cy="0"/>
          <a:chOff x="0" y="0"/>
          <a:chExt cx="0" cy="0"/>
        </a:xfrm>
      </p:grpSpPr>
      <p:sp>
        <p:nvSpPr>
          <p:cNvPr id="2049" name="Rectangle 1"/>
          <p:cNvSpPr>
            <a:spLocks noChangeArrowheads="1"/>
          </p:cNvSpPr>
          <p:nvPr>
            <p:ph type="title"/>
          </p:nvPr>
        </p:nvSpPr>
        <p:spPr bwMode="auto">
          <a:xfrm>
            <a:off x="381000" y="228600"/>
            <a:ext cx="8443913" cy="154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Times New Roman" charset="0"/>
              </a:rPr>
              <a:t>Click to edit Master title style</a:t>
            </a:r>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ctr" rtl="0" fontAlgn="base">
        <a:spcBef>
          <a:spcPct val="0"/>
        </a:spcBef>
        <a:spcAft>
          <a:spcPct val="0"/>
        </a:spcAft>
        <a:defRPr sz="4400">
          <a:solidFill>
            <a:srgbClr val="FFFF00"/>
          </a:solidFill>
          <a:latin typeface="+mj-lt"/>
          <a:ea typeface="+mj-ea"/>
          <a:cs typeface="+mj-cs"/>
          <a:sym typeface="Times New Roman" charset="0"/>
        </a:defRPr>
      </a:lvl1pPr>
      <a:lvl2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2pPr>
      <a:lvl3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3pPr>
      <a:lvl4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4pPr>
      <a:lvl5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5pPr>
      <a:lvl6pPr marL="4572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6pPr>
      <a:lvl7pPr marL="9144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7pPr>
      <a:lvl8pPr marL="13716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8pPr>
      <a:lvl9pPr marL="18288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9pPr>
    </p:titleStyle>
    <p:bodyStyle>
      <a:lvl1pPr marL="342900" indent="-342900" algn="l" rtl="0" fontAlgn="base">
        <a:spcBef>
          <a:spcPts val="800"/>
        </a:spcBef>
        <a:spcAft>
          <a:spcPct val="0"/>
        </a:spcAft>
        <a:buClr>
          <a:srgbClr val="FF0033"/>
        </a:buClr>
        <a:buSzPct val="100000"/>
        <a:buFont typeface="Times New Roman" charset="0"/>
        <a:buChar char="•"/>
        <a:defRPr sz="3200">
          <a:solidFill>
            <a:schemeClr val="tx1"/>
          </a:solidFill>
          <a:latin typeface="+mn-lt"/>
          <a:ea typeface="+mn-ea"/>
          <a:cs typeface="+mn-cs"/>
          <a:sym typeface="Times New Roman" charset="0"/>
        </a:defRPr>
      </a:lvl1pPr>
      <a:lvl2pPr marL="742950" indent="-285750" algn="l" rtl="0" fontAlgn="base">
        <a:spcBef>
          <a:spcPts val="700"/>
        </a:spcBef>
        <a:spcAft>
          <a:spcPct val="0"/>
        </a:spcAft>
        <a:buClr>
          <a:srgbClr val="FF9900"/>
        </a:buClr>
        <a:buSzPct val="100000"/>
        <a:buFont typeface="Times New Roman" charset="0"/>
        <a:buChar char="•"/>
        <a:defRPr sz="2800">
          <a:solidFill>
            <a:schemeClr val="tx1"/>
          </a:solidFill>
          <a:latin typeface="+mn-lt"/>
          <a:ea typeface="+mn-ea"/>
          <a:cs typeface="+mn-cs"/>
          <a:sym typeface="Times New Roman" charset="0"/>
        </a:defRPr>
      </a:lvl2pPr>
      <a:lvl3pPr marL="1143000" indent="-228600" algn="l" rtl="0" fontAlgn="base">
        <a:spcBef>
          <a:spcPts val="600"/>
        </a:spcBef>
        <a:spcAft>
          <a:spcPct val="0"/>
        </a:spcAft>
        <a:buClr>
          <a:srgbClr val="00FFFF"/>
        </a:buClr>
        <a:buSzPct val="100000"/>
        <a:buFont typeface="Times New Roman" charset="0"/>
        <a:buChar char="•"/>
        <a:defRPr sz="2400">
          <a:solidFill>
            <a:schemeClr val="tx1"/>
          </a:solidFill>
          <a:latin typeface="+mn-lt"/>
          <a:ea typeface="+mn-ea"/>
          <a:cs typeface="+mn-cs"/>
          <a:sym typeface="Times New Roman" charset="0"/>
        </a:defRPr>
      </a:lvl3pPr>
      <a:lvl4pPr marL="1600200" indent="-228600" algn="l" rtl="0" fontAlgn="base">
        <a:spcBef>
          <a:spcPts val="500"/>
        </a:spcBef>
        <a:spcAft>
          <a:spcPct val="0"/>
        </a:spcAft>
        <a:buClr>
          <a:srgbClr val="FF9900"/>
        </a:buClr>
        <a:buSzPct val="100000"/>
        <a:buFont typeface="Times New Roman" charset="0"/>
        <a:buChar char="•"/>
        <a:defRPr sz="2000">
          <a:solidFill>
            <a:schemeClr val="tx1"/>
          </a:solidFill>
          <a:latin typeface="+mn-lt"/>
          <a:ea typeface="+mn-ea"/>
          <a:cs typeface="+mn-cs"/>
          <a:sym typeface="Times New Roman" charset="0"/>
        </a:defRPr>
      </a:lvl4pPr>
      <a:lvl5pPr marL="20574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5pPr>
      <a:lvl6pPr marL="25146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6pPr>
      <a:lvl7pPr marL="29718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7pPr>
      <a:lvl8pPr marL="34290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8pPr>
      <a:lvl9pPr marL="38862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0">
          <a:gsLst>
            <a:gs pos="50000">
              <a:srgbClr val="7A0000"/>
            </a:gs>
            <a:gs pos="0">
              <a:srgbClr val="A50021"/>
            </a:gs>
            <a:gs pos="100000">
              <a:srgbClr val="6B0014"/>
            </a:gs>
          </a:gsLst>
          <a:lin ang="2700000" scaled="1"/>
          <a:tileRect/>
        </a:gra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381000" y="152400"/>
            <a:ext cx="8443913" cy="169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Times New Roman" charset="0"/>
              </a:rPr>
              <a:t>Click to edit Master title style</a:t>
            </a:r>
          </a:p>
        </p:txBody>
      </p:sp>
      <p:sp>
        <p:nvSpPr>
          <p:cNvPr id="3074" name="Rectangle 2"/>
          <p:cNvSpPr>
            <a:spLocks noChangeArrowheads="1"/>
          </p:cNvSpPr>
          <p:nvPr>
            <p:ph type="body" idx="1"/>
          </p:nvPr>
        </p:nvSpPr>
        <p:spPr bwMode="auto">
          <a:xfrm>
            <a:off x="366713" y="1849438"/>
            <a:ext cx="8421687" cy="5008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en-US" smtClean="0">
                <a:sym typeface="Times New Roman" charset="0"/>
              </a:rPr>
              <a:t>Click to edit Master text styles</a:t>
            </a:r>
          </a:p>
          <a:p>
            <a:pPr lvl="1"/>
            <a:r>
              <a:rPr lang="en-US" altLang="en-US" smtClean="0">
                <a:sym typeface="Times New Roman" charset="0"/>
              </a:rPr>
              <a:t>Second level</a:t>
            </a:r>
          </a:p>
          <a:p>
            <a:pPr lvl="2"/>
            <a:r>
              <a:rPr lang="en-US" altLang="en-US" smtClean="0">
                <a:sym typeface="Times New Roman" charset="0"/>
              </a:rPr>
              <a:t>Third level</a:t>
            </a:r>
          </a:p>
          <a:p>
            <a:pPr lvl="3"/>
            <a:r>
              <a:rPr lang="en-US" altLang="en-US" smtClean="0">
                <a:sym typeface="Times New Roman" charset="0"/>
              </a:rPr>
              <a:t>Fourth level</a:t>
            </a:r>
          </a:p>
          <a:p>
            <a:pPr lvl="4"/>
            <a:r>
              <a:rPr lang="en-US" altLang="en-US" smtClean="0">
                <a:sym typeface="Times New Roman" charset="0"/>
              </a:rPr>
              <a:t>Fifth level</a:t>
            </a: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fontAlgn="base">
        <a:spcBef>
          <a:spcPct val="0"/>
        </a:spcBef>
        <a:spcAft>
          <a:spcPct val="0"/>
        </a:spcAft>
        <a:defRPr sz="4400">
          <a:solidFill>
            <a:srgbClr val="FFFF00"/>
          </a:solidFill>
          <a:latin typeface="+mj-lt"/>
          <a:ea typeface="+mj-ea"/>
          <a:cs typeface="+mj-cs"/>
          <a:sym typeface="Times New Roman" charset="0"/>
        </a:defRPr>
      </a:lvl1pPr>
      <a:lvl2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2pPr>
      <a:lvl3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3pPr>
      <a:lvl4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4pPr>
      <a:lvl5pPr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5pPr>
      <a:lvl6pPr marL="4572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6pPr>
      <a:lvl7pPr marL="9144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7pPr>
      <a:lvl8pPr marL="13716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8pPr>
      <a:lvl9pPr marL="1828800" algn="ctr" rtl="0" fontAlgn="base">
        <a:spcBef>
          <a:spcPct val="0"/>
        </a:spcBef>
        <a:spcAft>
          <a:spcPct val="0"/>
        </a:spcAft>
        <a:defRPr sz="4400">
          <a:solidFill>
            <a:srgbClr val="FFFF00"/>
          </a:solidFill>
          <a:latin typeface="Times New Roman" charset="0"/>
          <a:ea typeface="ヒラギノ明朝 ProN W3" charset="0"/>
          <a:cs typeface="ヒラギノ明朝 ProN W3" charset="0"/>
          <a:sym typeface="Times New Roman" charset="0"/>
        </a:defRPr>
      </a:lvl9pPr>
    </p:titleStyle>
    <p:bodyStyle>
      <a:lvl1pPr marL="342900" indent="-342900" algn="l" rtl="0" fontAlgn="base">
        <a:spcBef>
          <a:spcPts val="800"/>
        </a:spcBef>
        <a:spcAft>
          <a:spcPct val="0"/>
        </a:spcAft>
        <a:buClr>
          <a:srgbClr val="FF0033"/>
        </a:buClr>
        <a:buSzPct val="100000"/>
        <a:buFont typeface="Times New Roman" charset="0"/>
        <a:buChar char="•"/>
        <a:defRPr sz="3200">
          <a:solidFill>
            <a:schemeClr val="tx1"/>
          </a:solidFill>
          <a:latin typeface="+mn-lt"/>
          <a:ea typeface="+mn-ea"/>
          <a:cs typeface="+mn-cs"/>
          <a:sym typeface="Times New Roman" charset="0"/>
        </a:defRPr>
      </a:lvl1pPr>
      <a:lvl2pPr marL="704850" indent="-285750" algn="l" rtl="0" fontAlgn="base">
        <a:spcBef>
          <a:spcPts val="700"/>
        </a:spcBef>
        <a:spcAft>
          <a:spcPct val="0"/>
        </a:spcAft>
        <a:buClr>
          <a:srgbClr val="FF9900"/>
        </a:buClr>
        <a:buSzPct val="100000"/>
        <a:buFont typeface="Times New Roman" charset="0"/>
        <a:buChar char="•"/>
        <a:defRPr sz="2800">
          <a:solidFill>
            <a:schemeClr val="tx1"/>
          </a:solidFill>
          <a:latin typeface="+mn-lt"/>
          <a:ea typeface="+mn-ea"/>
          <a:cs typeface="+mn-cs"/>
          <a:sym typeface="Times New Roman" charset="0"/>
        </a:defRPr>
      </a:lvl2pPr>
      <a:lvl3pPr marL="1104900" indent="-228600" algn="l" rtl="0" fontAlgn="base">
        <a:spcBef>
          <a:spcPts val="600"/>
        </a:spcBef>
        <a:spcAft>
          <a:spcPct val="0"/>
        </a:spcAft>
        <a:buClr>
          <a:srgbClr val="00FFFF"/>
        </a:buClr>
        <a:buSzPct val="100000"/>
        <a:buFont typeface="Times New Roman" charset="0"/>
        <a:buChar char="•"/>
        <a:defRPr sz="2400">
          <a:solidFill>
            <a:schemeClr val="tx1"/>
          </a:solidFill>
          <a:latin typeface="+mn-lt"/>
          <a:ea typeface="+mn-ea"/>
          <a:cs typeface="+mn-cs"/>
          <a:sym typeface="Times New Roman" charset="0"/>
        </a:defRPr>
      </a:lvl3pPr>
      <a:lvl4pPr marL="1562100" indent="-228600" algn="l" rtl="0" fontAlgn="base">
        <a:spcBef>
          <a:spcPts val="500"/>
        </a:spcBef>
        <a:spcAft>
          <a:spcPct val="0"/>
        </a:spcAft>
        <a:buClr>
          <a:srgbClr val="FF9900"/>
        </a:buClr>
        <a:buSzPct val="100000"/>
        <a:buFont typeface="Times New Roman" charset="0"/>
        <a:buChar char="•"/>
        <a:defRPr sz="2000">
          <a:solidFill>
            <a:schemeClr val="tx1"/>
          </a:solidFill>
          <a:latin typeface="+mn-lt"/>
          <a:ea typeface="+mn-ea"/>
          <a:cs typeface="+mn-cs"/>
          <a:sym typeface="Times New Roman" charset="0"/>
        </a:defRPr>
      </a:lvl4pPr>
      <a:lvl5pPr marL="20193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5pPr>
      <a:lvl6pPr marL="24765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6pPr>
      <a:lvl7pPr marL="29337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7pPr>
      <a:lvl8pPr marL="33909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8pPr>
      <a:lvl9pPr marL="3848100" indent="-228600" algn="l" rtl="0" fontAlgn="base">
        <a:spcBef>
          <a:spcPts val="500"/>
        </a:spcBef>
        <a:spcAft>
          <a:spcPct val="0"/>
        </a:spcAft>
        <a:buClr>
          <a:srgbClr val="FF0033"/>
        </a:buClr>
        <a:buSzPct val="100000"/>
        <a:buFont typeface="Times New Roman" charset="0"/>
        <a:buChar char="•"/>
        <a:defRPr sz="2000">
          <a:solidFill>
            <a:schemeClr val="tx1"/>
          </a:solidFill>
          <a:latin typeface="+mn-lt"/>
          <a:ea typeface="+mn-ea"/>
          <a:cs typeface="+mn-cs"/>
          <a:sym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4.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ph type="title"/>
          </p:nvPr>
        </p:nvSpPr>
        <p:spPr>
          <a:xfrm>
            <a:off x="0" y="3276600"/>
            <a:ext cx="9144000" cy="1600200"/>
          </a:xfrm>
          <a:ln/>
          <a:effectLst>
            <a:outerShdw blurRad="12700" dist="71841" dir="2700000" algn="ctr" rotWithShape="0">
              <a:schemeClr val="bg2"/>
            </a:outerShdw>
          </a:effectLst>
        </p:spPr>
        <p:txBody>
          <a:bodyPr/>
          <a:lstStyle/>
          <a:p>
            <a:r>
              <a:rPr lang="en-US" altLang="en-US" sz="7200" dirty="0">
                <a:latin typeface="Times New Roman Bold" charset="0"/>
                <a:cs typeface="Times New Roman Bold" charset="0"/>
                <a:sym typeface="Times New Roman Bold" charset="0"/>
              </a:rPr>
              <a:t>By What </a:t>
            </a:r>
            <a:r>
              <a:rPr lang="en-US" altLang="en-US" sz="7200" dirty="0" smtClean="0">
                <a:latin typeface="Times New Roman Bold" charset="0"/>
                <a:cs typeface="Times New Roman Bold" charset="0"/>
                <a:sym typeface="Times New Roman Bold" charset="0"/>
              </a:rPr>
              <a:t>Authority?</a:t>
            </a:r>
            <a:endParaRPr lang="en-US" altLang="en-US" sz="7200" dirty="0">
              <a:latin typeface="Times New Roman Bold" charset="0"/>
              <a:ea typeface="ヒラギノ明朝 ProN W6" charset="0"/>
              <a:cs typeface="ヒラギノ明朝 ProN W6" charset="0"/>
              <a:sym typeface="Times New Roman Bold" charset="0"/>
            </a:endParaRPr>
          </a:p>
        </p:txBody>
      </p:sp>
      <p:sp>
        <p:nvSpPr>
          <p:cNvPr id="4098" name="Rectangle 2"/>
          <p:cNvSpPr>
            <a:spLocks noChangeArrowheads="1"/>
          </p:cNvSpPr>
          <p:nvPr>
            <p:ph type="body" idx="1"/>
          </p:nvPr>
        </p:nvSpPr>
        <p:spPr>
          <a:xfrm>
            <a:off x="0" y="4724400"/>
            <a:ext cx="9144000" cy="850900"/>
          </a:xfrm>
          <a:ln/>
        </p:spPr>
        <p:txBody>
          <a:bodyPr/>
          <a:lstStyle/>
          <a:p>
            <a:pPr>
              <a:spcBef>
                <a:spcPct val="0"/>
              </a:spcBef>
            </a:pPr>
            <a:r>
              <a:rPr lang="en-US" altLang="en-US" sz="5400" dirty="0" smtClean="0">
                <a:latin typeface="Times New Roman Bold Italic" charset="0"/>
                <a:cs typeface="Times New Roman Bold Italic" charset="0"/>
                <a:sym typeface="Times New Roman Bold Italic" charset="0"/>
              </a:rPr>
              <a:t>Mark 11:27-30</a:t>
            </a:r>
            <a:endParaRPr lang="en-US" altLang="en-US" sz="5400" dirty="0">
              <a:latin typeface="Times New Roman Bold Italic" charset="0"/>
              <a:ea typeface="ヒラギノ明朝 ProN W6" charset="0"/>
              <a:cs typeface="ヒラギノ明朝 ProN W6" charset="0"/>
              <a:sym typeface="Times New Roman Bold Italic"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590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 calcmode="lin" valueType="num">
                                      <p:cBhvr>
                                        <p:cTn id="7" dur="500" fill="hold"/>
                                        <p:tgtEl>
                                          <p:spTgt spid="4097"/>
                                        </p:tgtEl>
                                        <p:attrNameLst>
                                          <p:attrName>ppt_w</p:attrName>
                                        </p:attrNameLst>
                                      </p:cBhvr>
                                      <p:tavLst>
                                        <p:tav tm="0">
                                          <p:val>
                                            <p:fltVal val="0"/>
                                          </p:val>
                                        </p:tav>
                                        <p:tav tm="100000">
                                          <p:val>
                                            <p:strVal val="#ppt_w"/>
                                          </p:val>
                                        </p:tav>
                                      </p:tavLst>
                                    </p:anim>
                                    <p:anim calcmode="lin" valueType="num">
                                      <p:cBhvr>
                                        <p:cTn id="8" dur="500" fill="hold"/>
                                        <p:tgtEl>
                                          <p:spTgt spid="4097"/>
                                        </p:tgtEl>
                                        <p:attrNameLst>
                                          <p:attrName>ppt_h</p:attrName>
                                        </p:attrNameLst>
                                      </p:cBhvr>
                                      <p:tavLst>
                                        <p:tav tm="0">
                                          <p:val>
                                            <p:fltVal val="0"/>
                                          </p:val>
                                        </p:tav>
                                        <p:tav tm="100000">
                                          <p:val>
                                            <p:strVal val="#ppt_h"/>
                                          </p:val>
                                        </p:tav>
                                      </p:tavLst>
                                    </p:anim>
                                    <p:animEffect transition="in" filter="fade">
                                      <p:cBhvr>
                                        <p:cTn id="9" dur="500"/>
                                        <p:tgtEl>
                                          <p:spTgt spid="409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098">
                                            <p:txEl>
                                              <p:pRg st="0" end="0"/>
                                            </p:txEl>
                                          </p:spTgt>
                                        </p:tgtEl>
                                        <p:attrNameLst>
                                          <p:attrName>style.visibility</p:attrName>
                                        </p:attrNameLst>
                                      </p:cBhvr>
                                      <p:to>
                                        <p:strVal val="visible"/>
                                      </p:to>
                                    </p:set>
                                    <p:anim calcmode="lin" valueType="num">
                                      <p:cBhvr>
                                        <p:cTn id="14" dur="500" fill="hold"/>
                                        <p:tgtEl>
                                          <p:spTgt spid="409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09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8"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1"/>
          <p:cNvSpPr>
            <a:spLocks noChangeArrowheads="1"/>
          </p:cNvSpPr>
          <p:nvPr>
            <p:ph type="title"/>
          </p:nvPr>
        </p:nvSpPr>
        <p:spPr>
          <a:xfrm>
            <a:off x="457200" y="153537"/>
            <a:ext cx="8229600" cy="1295400"/>
          </a:xfrm>
          <a:ln/>
          <a:effectLst>
            <a:outerShdw blurRad="12700" dist="71841" dir="2700000" algn="ctr" rotWithShape="0">
              <a:schemeClr val="bg2"/>
            </a:outerShdw>
          </a:effectLst>
        </p:spPr>
        <p:txBody>
          <a:bodyPr/>
          <a:lstStyle/>
          <a:p>
            <a:pPr>
              <a:lnSpc>
                <a:spcPct val="90000"/>
              </a:lnSpc>
            </a:pPr>
            <a:r>
              <a:rPr lang="en-US" altLang="en-US" sz="5400" dirty="0" smtClean="0">
                <a:latin typeface="Times New Roman Bold" charset="0"/>
                <a:cs typeface="Times New Roman Bold" charset="0"/>
                <a:sym typeface="Times New Roman Bold" charset="0"/>
              </a:rPr>
              <a:t>Authority from Heaven May Be…</a:t>
            </a:r>
            <a:endParaRPr lang="en-US" altLang="en-US" sz="5400" dirty="0">
              <a:latin typeface="Times New Roman Bold" charset="0"/>
              <a:ea typeface="ヒラギノ明朝 ProN W6" charset="0"/>
              <a:cs typeface="ヒラギノ明朝 ProN W6" charset="0"/>
              <a:sym typeface="Times New Roman Bold" charset="0"/>
            </a:endParaRPr>
          </a:p>
        </p:txBody>
      </p:sp>
      <p:sp>
        <p:nvSpPr>
          <p:cNvPr id="11266" name="Rectangle 2"/>
          <p:cNvSpPr>
            <a:spLocks noChangeArrowheads="1"/>
          </p:cNvSpPr>
          <p:nvPr>
            <p:ph type="body" idx="1"/>
          </p:nvPr>
        </p:nvSpPr>
        <p:spPr>
          <a:xfrm>
            <a:off x="0" y="3810000"/>
            <a:ext cx="9144000" cy="3048000"/>
          </a:xfrm>
          <a:ln/>
        </p:spPr>
        <p:txBody>
          <a:bodyPr/>
          <a:lstStyle/>
          <a:p>
            <a:pPr marL="304800" indent="-304800">
              <a:spcBef>
                <a:spcPts val="0"/>
              </a:spcBef>
              <a:spcAft>
                <a:spcPts val="600"/>
              </a:spcAft>
              <a:buClr>
                <a:srgbClr val="FFFF00"/>
              </a:buClr>
            </a:pPr>
            <a:r>
              <a:rPr lang="en-US" altLang="en-US" dirty="0" smtClean="0">
                <a:latin typeface="Times New Roman Bold" charset="0"/>
                <a:cs typeface="Times New Roman Bold" charset="0"/>
                <a:sym typeface="Times New Roman Bold" charset="0"/>
              </a:rPr>
              <a:t>Whether Generic or Specific, must authorize by:</a:t>
            </a:r>
          </a:p>
          <a:p>
            <a:pPr marL="304800" indent="-304800">
              <a:spcBef>
                <a:spcPts val="0"/>
              </a:spcBef>
              <a:spcAft>
                <a:spcPts val="600"/>
              </a:spcAft>
              <a:buClr>
                <a:srgbClr val="FFFF00"/>
              </a:buClr>
            </a:pPr>
            <a:r>
              <a:rPr lang="en-US" altLang="en-US" dirty="0" smtClean="0">
                <a:latin typeface="Times New Roman Bold" charset="0"/>
                <a:cs typeface="Times New Roman Bold" charset="0"/>
                <a:sym typeface="Times New Roman Bold" charset="0"/>
              </a:rPr>
              <a:t>Direct </a:t>
            </a:r>
            <a:r>
              <a:rPr lang="en-US" altLang="en-US" dirty="0">
                <a:latin typeface="Times New Roman Bold" charset="0"/>
                <a:cs typeface="Times New Roman Bold" charset="0"/>
                <a:sym typeface="Times New Roman Bold" charset="0"/>
              </a:rPr>
              <a:t>Statement -- Command -- </a:t>
            </a:r>
            <a:r>
              <a:rPr lang="en-US" altLang="en-US" dirty="0" smtClean="0">
                <a:latin typeface="Times New Roman Bold" charset="0"/>
                <a:cs typeface="Times New Roman Bold" charset="0"/>
                <a:sym typeface="Times New Roman Bold" charset="0"/>
              </a:rPr>
              <a:t>Precept</a:t>
            </a:r>
            <a:endParaRPr lang="en-US" altLang="en-US" dirty="0"/>
          </a:p>
          <a:p>
            <a:pPr marL="304800" indent="-304800">
              <a:spcBef>
                <a:spcPts val="0"/>
              </a:spcBef>
              <a:spcAft>
                <a:spcPts val="600"/>
              </a:spcAft>
              <a:buClr>
                <a:srgbClr val="FFFF00"/>
              </a:buClr>
            </a:pPr>
            <a:r>
              <a:rPr lang="en-US" altLang="en-US" dirty="0">
                <a:latin typeface="Times New Roman Bold" charset="0"/>
                <a:cs typeface="Times New Roman Bold" charset="0"/>
                <a:sym typeface="Times New Roman Bold" charset="0"/>
              </a:rPr>
              <a:t>Approved Example -- Imitate action of </a:t>
            </a:r>
            <a:r>
              <a:rPr lang="en-US" altLang="en-US" dirty="0" smtClean="0">
                <a:latin typeface="Times New Roman Bold" charset="0"/>
                <a:cs typeface="Times New Roman Bold" charset="0"/>
                <a:sym typeface="Times New Roman Bold" charset="0"/>
              </a:rPr>
              <a:t>obedient</a:t>
            </a:r>
            <a:endParaRPr lang="en-US" altLang="en-US" dirty="0"/>
          </a:p>
          <a:p>
            <a:pPr marL="304800" indent="-304800">
              <a:spcBef>
                <a:spcPts val="0"/>
              </a:spcBef>
              <a:spcAft>
                <a:spcPts val="600"/>
              </a:spcAft>
              <a:buClr>
                <a:srgbClr val="FFFF00"/>
              </a:buClr>
            </a:pPr>
            <a:r>
              <a:rPr lang="en-US" altLang="en-US" dirty="0">
                <a:latin typeface="Times New Roman Bold" charset="0"/>
                <a:cs typeface="Times New Roman Bold" charset="0"/>
                <a:sym typeface="Times New Roman Bold" charset="0"/>
              </a:rPr>
              <a:t>Necessary Inference -- Necessary i</a:t>
            </a:r>
            <a:r>
              <a:rPr lang="en-US" altLang="en-US" dirty="0" smtClean="0">
                <a:latin typeface="Times New Roman Bold" charset="0"/>
                <a:cs typeface="Times New Roman Bold" charset="0"/>
                <a:sym typeface="Times New Roman Bold" charset="0"/>
              </a:rPr>
              <a:t>mplication</a:t>
            </a:r>
            <a:endParaRPr lang="en-US" altLang="en-US" dirty="0"/>
          </a:p>
          <a:p>
            <a:pPr marL="304800" indent="-304800">
              <a:spcBef>
                <a:spcPts val="0"/>
              </a:spcBef>
              <a:spcAft>
                <a:spcPts val="600"/>
              </a:spcAft>
              <a:buClr>
                <a:srgbClr val="FFFF00"/>
              </a:buClr>
            </a:pPr>
            <a:r>
              <a:rPr lang="en-US" altLang="en-US" dirty="0" smtClean="0">
                <a:latin typeface="Times New Roman Bold" charset="0"/>
                <a:cs typeface="Times New Roman Bold" charset="0"/>
                <a:sym typeface="Times New Roman Bold" charset="0"/>
              </a:rPr>
              <a:t>Must give Scripture for authority to be of heaven</a:t>
            </a:r>
            <a:endParaRPr lang="en-US" altLang="en-US" dirty="0">
              <a:latin typeface="Times New Roman Bold" charset="0"/>
              <a:ea typeface="ヒラギノ明朝 ProN W6" charset="0"/>
              <a:cs typeface="ヒラギノ明朝 ProN W6" charset="0"/>
              <a:sym typeface="Times New Roman Bold" charset="0"/>
            </a:endParaRPr>
          </a:p>
        </p:txBody>
      </p:sp>
      <p:sp>
        <p:nvSpPr>
          <p:cNvPr id="2" name="Oval 1"/>
          <p:cNvSpPr/>
          <p:nvPr/>
        </p:nvSpPr>
        <p:spPr bwMode="auto">
          <a:xfrm>
            <a:off x="457200" y="1447800"/>
            <a:ext cx="3200400" cy="2286000"/>
          </a:xfrm>
          <a:prstGeom prst="ellipse">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rgbClr val="66FFFF"/>
                </a:solidFill>
                <a:effectLst/>
                <a:latin typeface="+mn-lt"/>
                <a:ea typeface="ヒラギノ角ゴ ProN W3" charset="0"/>
                <a:cs typeface="ヒラギノ角ゴ ProN W3" charset="0"/>
                <a:sym typeface="Gill Sans" charset="0"/>
              </a:rPr>
              <a:t>Generic</a:t>
            </a:r>
          </a:p>
        </p:txBody>
      </p:sp>
      <p:sp>
        <p:nvSpPr>
          <p:cNvPr id="5" name="Oval 4"/>
          <p:cNvSpPr/>
          <p:nvPr/>
        </p:nvSpPr>
        <p:spPr bwMode="auto">
          <a:xfrm>
            <a:off x="5486400" y="1447800"/>
            <a:ext cx="3200400" cy="2286000"/>
          </a:xfrm>
          <a:prstGeom prst="ellipse">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800" b="1" dirty="0" smtClean="0">
                <a:solidFill>
                  <a:srgbClr val="66FFFF"/>
                </a:solidFill>
                <a:latin typeface="+mn-lt"/>
              </a:rPr>
              <a:t>Specif</a:t>
            </a:r>
            <a:r>
              <a:rPr kumimoji="0" lang="en-US" sz="4800" b="1" i="0" u="none" strike="noStrike" cap="none" normalizeH="0" baseline="0" dirty="0" smtClean="0">
                <a:ln>
                  <a:noFill/>
                </a:ln>
                <a:solidFill>
                  <a:srgbClr val="66FFFF"/>
                </a:solidFill>
                <a:effectLst/>
                <a:latin typeface="+mn-lt"/>
                <a:sym typeface="Gill Sans" charset="0"/>
              </a:rPr>
              <a:t>ic</a:t>
            </a:r>
          </a:p>
        </p:txBody>
      </p:sp>
      <p:sp>
        <p:nvSpPr>
          <p:cNvPr id="3" name="TextBox 2"/>
          <p:cNvSpPr txBox="1"/>
          <p:nvPr/>
        </p:nvSpPr>
        <p:spPr>
          <a:xfrm>
            <a:off x="3657600" y="2187714"/>
            <a:ext cx="1828800" cy="707886"/>
          </a:xfrm>
          <a:prstGeom prst="rect">
            <a:avLst/>
          </a:prstGeom>
          <a:noFill/>
        </p:spPr>
        <p:txBody>
          <a:bodyPr wrap="square" rtlCol="0">
            <a:spAutoFit/>
          </a:bodyPr>
          <a:lstStyle/>
          <a:p>
            <a:r>
              <a:rPr lang="en-US" sz="4000" b="1" i="1" dirty="0" smtClean="0">
                <a:solidFill>
                  <a:srgbClr val="FFFF99"/>
                </a:solidFill>
                <a:latin typeface="+mn-lt"/>
              </a:rPr>
              <a:t>- or -</a:t>
            </a:r>
            <a:endParaRPr lang="en-US" sz="4000" b="1" i="1" dirty="0">
              <a:solidFill>
                <a:srgbClr val="FFFF99"/>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1+#ppt_w/2"/>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266">
                                            <p:txEl>
                                              <p:pRg st="0" end="0"/>
                                            </p:txEl>
                                          </p:spTgt>
                                        </p:tgtEl>
                                        <p:attrNameLst>
                                          <p:attrName>style.visibility</p:attrName>
                                        </p:attrNameLst>
                                      </p:cBhvr>
                                      <p:to>
                                        <p:strVal val="visible"/>
                                      </p:to>
                                    </p:set>
                                    <p:animEffect transition="in" filter="wipe(left)">
                                      <p:cBhvr>
                                        <p:cTn id="26" dur="500"/>
                                        <p:tgtEl>
                                          <p:spTgt spid="1126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266">
                                            <p:txEl>
                                              <p:pRg st="1" end="1"/>
                                            </p:txEl>
                                          </p:spTgt>
                                        </p:tgtEl>
                                        <p:attrNameLst>
                                          <p:attrName>style.visibility</p:attrName>
                                        </p:attrNameLst>
                                      </p:cBhvr>
                                      <p:to>
                                        <p:strVal val="visible"/>
                                      </p:to>
                                    </p:set>
                                    <p:animEffect transition="in" filter="wipe(left)">
                                      <p:cBhvr>
                                        <p:cTn id="31" dur="500"/>
                                        <p:tgtEl>
                                          <p:spTgt spid="11266">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266">
                                            <p:txEl>
                                              <p:pRg st="2" end="2"/>
                                            </p:txEl>
                                          </p:spTgt>
                                        </p:tgtEl>
                                        <p:attrNameLst>
                                          <p:attrName>style.visibility</p:attrName>
                                        </p:attrNameLst>
                                      </p:cBhvr>
                                      <p:to>
                                        <p:strVal val="visible"/>
                                      </p:to>
                                    </p:set>
                                    <p:animEffect transition="in" filter="wipe(left)">
                                      <p:cBhvr>
                                        <p:cTn id="36" dur="500"/>
                                        <p:tgtEl>
                                          <p:spTgt spid="1126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266">
                                            <p:txEl>
                                              <p:pRg st="3" end="3"/>
                                            </p:txEl>
                                          </p:spTgt>
                                        </p:tgtEl>
                                        <p:attrNameLst>
                                          <p:attrName>style.visibility</p:attrName>
                                        </p:attrNameLst>
                                      </p:cBhvr>
                                      <p:to>
                                        <p:strVal val="visible"/>
                                      </p:to>
                                    </p:set>
                                    <p:animEffect transition="in" filter="wipe(left)">
                                      <p:cBhvr>
                                        <p:cTn id="41" dur="500"/>
                                        <p:tgtEl>
                                          <p:spTgt spid="11266">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1266">
                                            <p:txEl>
                                              <p:pRg st="4" end="4"/>
                                            </p:txEl>
                                          </p:spTgt>
                                        </p:tgtEl>
                                        <p:attrNameLst>
                                          <p:attrName>style.visibility</p:attrName>
                                        </p:attrNameLst>
                                      </p:cBhvr>
                                      <p:to>
                                        <p:strVal val="visible"/>
                                      </p:to>
                                    </p:set>
                                    <p:animEffect transition="in" filter="wipe(left)">
                                      <p:cBhvr>
                                        <p:cTn id="46" dur="500"/>
                                        <p:tgtEl>
                                          <p:spTgt spid="11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P spid="2" grpId="0" animBg="1"/>
      <p:bldP spid="5"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xfrm>
            <a:off x="0" y="0"/>
            <a:ext cx="9144000" cy="1600200"/>
          </a:xfrm>
          <a:ln/>
          <a:effectLst>
            <a:outerShdw blurRad="12700" dist="71841" dir="2700000" algn="ctr" rotWithShape="0">
              <a:schemeClr val="bg2"/>
            </a:outerShdw>
          </a:effectLst>
        </p:spPr>
        <p:txBody>
          <a:bodyPr/>
          <a:lstStyle/>
          <a:p>
            <a:r>
              <a:rPr lang="en-US" altLang="en-US" sz="4800" dirty="0">
                <a:latin typeface="Times New Roman Bold" charset="0"/>
                <a:cs typeface="Times New Roman Bold" charset="0"/>
                <a:sym typeface="Times New Roman Bold" charset="0"/>
              </a:rPr>
              <a:t>Methods of Instruction in Practice</a:t>
            </a:r>
            <a:r>
              <a:rPr lang="en-US" altLang="en-US" sz="4800" dirty="0">
                <a:latin typeface="Times New Roman Bold" charset="0"/>
                <a:ea typeface="ヒラギノ明朝 ProN W6" charset="0"/>
                <a:cs typeface="ヒラギノ明朝 ProN W6" charset="0"/>
                <a:sym typeface="Times New Roman Bold" charset="0"/>
              </a:rPr>
              <a:t/>
            </a:r>
            <a:br>
              <a:rPr lang="en-US" altLang="en-US" sz="4800" dirty="0">
                <a:latin typeface="Times New Roman Bold" charset="0"/>
                <a:ea typeface="ヒラギノ明朝 ProN W6" charset="0"/>
                <a:cs typeface="ヒラギノ明朝 ProN W6" charset="0"/>
                <a:sym typeface="Times New Roman Bold" charset="0"/>
              </a:rPr>
            </a:br>
            <a:r>
              <a:rPr lang="en-US" altLang="en-US" dirty="0">
                <a:solidFill>
                  <a:srgbClr val="FFFF99"/>
                </a:solidFill>
                <a:latin typeface="Times New Roman Bold Italic" charset="0"/>
                <a:cs typeface="Times New Roman Bold Italic" charset="0"/>
                <a:sym typeface="Times New Roman Bold Italic" charset="0"/>
              </a:rPr>
              <a:t>Jesus Taught Using Those Methods</a:t>
            </a:r>
            <a:endParaRPr lang="en-US" altLang="en-US" dirty="0">
              <a:solidFill>
                <a:srgbClr val="FFFF99"/>
              </a:solidFill>
              <a:latin typeface="Times New Roman Bold Italic" charset="0"/>
              <a:ea typeface="ヒラギノ明朝 ProN W6" charset="0"/>
              <a:cs typeface="ヒラギノ明朝 ProN W6" charset="0"/>
              <a:sym typeface="Times New Roman Bold Italic" charset="0"/>
            </a:endParaRPr>
          </a:p>
        </p:txBody>
      </p:sp>
      <p:sp>
        <p:nvSpPr>
          <p:cNvPr id="12290" name="Rectangle 2"/>
          <p:cNvSpPr>
            <a:spLocks noChangeArrowheads="1"/>
          </p:cNvSpPr>
          <p:nvPr>
            <p:ph type="body" idx="1"/>
          </p:nvPr>
        </p:nvSpPr>
        <p:spPr>
          <a:xfrm>
            <a:off x="0" y="1600200"/>
            <a:ext cx="9144000" cy="5257800"/>
          </a:xfrm>
          <a:ln/>
        </p:spPr>
        <p:txBody>
          <a:bodyPr/>
          <a:lstStyle/>
          <a:p>
            <a:pPr marL="304800" indent="-304800">
              <a:lnSpc>
                <a:spcPct val="90000"/>
              </a:lnSpc>
              <a:spcBef>
                <a:spcPct val="0"/>
              </a:spcBef>
              <a:buClr>
                <a:srgbClr val="FFFF00"/>
              </a:buClr>
            </a:pPr>
            <a:r>
              <a:rPr lang="en-US" altLang="en-US" dirty="0"/>
              <a:t>Jesus taught (authorized) by direct statement</a:t>
            </a:r>
          </a:p>
          <a:p>
            <a:pPr lvl="1">
              <a:lnSpc>
                <a:spcPct val="90000"/>
              </a:lnSpc>
              <a:spcBef>
                <a:spcPts val="600"/>
              </a:spcBef>
              <a:buClr>
                <a:srgbClr val="66FFFF"/>
              </a:buClr>
              <a:buFont typeface="Wingdings" charset="2"/>
              <a:buChar char="w"/>
            </a:pPr>
            <a:r>
              <a:rPr lang="en-US" altLang="en-US" dirty="0">
                <a:solidFill>
                  <a:srgbClr val="47FF47"/>
                </a:solidFill>
              </a:rPr>
              <a:t>Taught what is necessary to obey gospel (</a:t>
            </a:r>
            <a:r>
              <a:rPr lang="en-US" altLang="en-US" dirty="0">
                <a:solidFill>
                  <a:srgbClr val="FFFF66"/>
                </a:solidFill>
                <a:latin typeface="Times New Roman Bold Italic" charset="0"/>
                <a:cs typeface="Times New Roman Bold Italic" charset="0"/>
                <a:sym typeface="Times New Roman Bold Italic" charset="0"/>
              </a:rPr>
              <a:t>Mk. 16:15-16</a:t>
            </a:r>
            <a:r>
              <a:rPr lang="en-US" altLang="en-US" dirty="0">
                <a:solidFill>
                  <a:srgbClr val="47FF47"/>
                </a:solidFill>
              </a:rPr>
              <a:t>)</a:t>
            </a:r>
            <a:endParaRPr lang="en-US" altLang="en-US" dirty="0"/>
          </a:p>
          <a:p>
            <a:pPr lvl="1">
              <a:lnSpc>
                <a:spcPct val="90000"/>
              </a:lnSpc>
              <a:spcBef>
                <a:spcPts val="600"/>
              </a:spcBef>
              <a:buClr>
                <a:srgbClr val="66FFFF"/>
              </a:buClr>
              <a:buFont typeface="Wingdings" charset="2"/>
              <a:buChar char="w"/>
            </a:pPr>
            <a:r>
              <a:rPr lang="en-US" altLang="en-US" dirty="0">
                <a:solidFill>
                  <a:srgbClr val="47FF47"/>
                </a:solidFill>
              </a:rPr>
              <a:t>Taught the necessity of repentance (</a:t>
            </a:r>
            <a:r>
              <a:rPr lang="en-US" altLang="en-US" dirty="0">
                <a:solidFill>
                  <a:srgbClr val="FFFF66"/>
                </a:solidFill>
                <a:latin typeface="Times New Roman Bold Italic" charset="0"/>
                <a:cs typeface="Times New Roman Bold Italic" charset="0"/>
                <a:sym typeface="Times New Roman Bold Italic" charset="0"/>
              </a:rPr>
              <a:t>Luke 13:3</a:t>
            </a:r>
            <a:r>
              <a:rPr lang="en-US" altLang="en-US" dirty="0">
                <a:solidFill>
                  <a:srgbClr val="47FF47"/>
                </a:solidFill>
              </a:rPr>
              <a:t>)</a:t>
            </a:r>
            <a:endParaRPr lang="en-US" altLang="en-US" dirty="0"/>
          </a:p>
          <a:p>
            <a:pPr lvl="1">
              <a:lnSpc>
                <a:spcPct val="90000"/>
              </a:lnSpc>
              <a:spcBef>
                <a:spcPts val="600"/>
              </a:spcBef>
              <a:buClr>
                <a:srgbClr val="66FFFF"/>
              </a:buClr>
              <a:buFont typeface="Wingdings" charset="2"/>
              <a:buChar char="w"/>
            </a:pPr>
            <a:r>
              <a:rPr lang="en-US" altLang="en-US" dirty="0">
                <a:solidFill>
                  <a:srgbClr val="47FF47"/>
                </a:solidFill>
              </a:rPr>
              <a:t>Sermon on Mount was teaching by precept (</a:t>
            </a:r>
            <a:r>
              <a:rPr lang="en-US" altLang="en-US" dirty="0">
                <a:solidFill>
                  <a:srgbClr val="FFFF66"/>
                </a:solidFill>
                <a:latin typeface="Times New Roman Bold Italic" charset="0"/>
                <a:cs typeface="Times New Roman Bold Italic" charset="0"/>
                <a:sym typeface="Times New Roman Bold Italic" charset="0"/>
              </a:rPr>
              <a:t>Matt. 5-7</a:t>
            </a:r>
            <a:r>
              <a:rPr lang="en-US" altLang="en-US" dirty="0">
                <a:solidFill>
                  <a:srgbClr val="47FF47"/>
                </a:solidFill>
              </a:rPr>
              <a:t>)</a:t>
            </a:r>
            <a:endParaRPr lang="en-US" altLang="en-US" dirty="0"/>
          </a:p>
          <a:p>
            <a:pPr marL="304800" indent="-304800">
              <a:lnSpc>
                <a:spcPct val="90000"/>
              </a:lnSpc>
              <a:spcBef>
                <a:spcPts val="600"/>
              </a:spcBef>
              <a:buClr>
                <a:srgbClr val="FFFF00"/>
              </a:buClr>
            </a:pPr>
            <a:r>
              <a:rPr lang="en-US" altLang="en-US" dirty="0"/>
              <a:t>Jesus taught (authorized) by approved example</a:t>
            </a:r>
          </a:p>
          <a:p>
            <a:pPr lvl="1">
              <a:lnSpc>
                <a:spcPct val="90000"/>
              </a:lnSpc>
              <a:spcBef>
                <a:spcPts val="600"/>
              </a:spcBef>
              <a:buClr>
                <a:srgbClr val="66FFFF"/>
              </a:buClr>
              <a:buFont typeface="Wingdings" charset="2"/>
              <a:buChar char="w"/>
            </a:pPr>
            <a:r>
              <a:rPr lang="en-US" altLang="en-US" dirty="0">
                <a:solidFill>
                  <a:srgbClr val="47FF47"/>
                </a:solidFill>
              </a:rPr>
              <a:t>Taught who is our neighbor (</a:t>
            </a:r>
            <a:r>
              <a:rPr lang="en-US" altLang="en-US" dirty="0">
                <a:solidFill>
                  <a:srgbClr val="FFFF66"/>
                </a:solidFill>
                <a:latin typeface="Times New Roman Bold Italic" charset="0"/>
                <a:cs typeface="Times New Roman Bold Italic" charset="0"/>
                <a:sym typeface="Times New Roman Bold Italic" charset="0"/>
              </a:rPr>
              <a:t>Luke 10:25-37</a:t>
            </a:r>
            <a:r>
              <a:rPr lang="en-US" altLang="en-US" dirty="0">
                <a:solidFill>
                  <a:srgbClr val="47FF47"/>
                </a:solidFill>
              </a:rPr>
              <a:t>)</a:t>
            </a:r>
            <a:endParaRPr lang="en-US" altLang="en-US" dirty="0"/>
          </a:p>
          <a:p>
            <a:pPr lvl="1">
              <a:lnSpc>
                <a:spcPct val="90000"/>
              </a:lnSpc>
              <a:spcBef>
                <a:spcPts val="600"/>
              </a:spcBef>
              <a:buClr>
                <a:srgbClr val="66FFFF"/>
              </a:buClr>
              <a:buFont typeface="Wingdings" charset="2"/>
              <a:buChar char="w"/>
            </a:pPr>
            <a:r>
              <a:rPr lang="en-US" altLang="en-US" dirty="0">
                <a:solidFill>
                  <a:srgbClr val="47FF47"/>
                </a:solidFill>
              </a:rPr>
              <a:t>Taught on acceptable giving to God (</a:t>
            </a:r>
            <a:r>
              <a:rPr lang="en-US" altLang="en-US" dirty="0">
                <a:solidFill>
                  <a:srgbClr val="FFFF66"/>
                </a:solidFill>
                <a:latin typeface="Times New Roman Bold Italic" charset="0"/>
                <a:cs typeface="Times New Roman Bold Italic" charset="0"/>
                <a:sym typeface="Times New Roman Bold Italic" charset="0"/>
              </a:rPr>
              <a:t>Luke 21:1-4</a:t>
            </a:r>
            <a:r>
              <a:rPr lang="en-US" altLang="en-US" dirty="0">
                <a:solidFill>
                  <a:srgbClr val="47FF47"/>
                </a:solidFill>
              </a:rPr>
              <a:t>)</a:t>
            </a:r>
            <a:endParaRPr lang="en-US" altLang="en-US" dirty="0"/>
          </a:p>
          <a:p>
            <a:pPr lvl="1">
              <a:lnSpc>
                <a:spcPct val="90000"/>
              </a:lnSpc>
              <a:spcBef>
                <a:spcPts val="600"/>
              </a:spcBef>
              <a:buClr>
                <a:srgbClr val="66FFFF"/>
              </a:buClr>
              <a:buFont typeface="Wingdings" charset="2"/>
              <a:buChar char="w"/>
            </a:pPr>
            <a:r>
              <a:rPr lang="en-US" altLang="en-US" dirty="0">
                <a:solidFill>
                  <a:srgbClr val="47FF47"/>
                </a:solidFill>
              </a:rPr>
              <a:t>Every parable is teaching by example (</a:t>
            </a:r>
            <a:r>
              <a:rPr lang="en-US" altLang="en-US" dirty="0">
                <a:solidFill>
                  <a:srgbClr val="FFFF66"/>
                </a:solidFill>
                <a:latin typeface="Times New Roman Bold Italic" charset="0"/>
                <a:cs typeface="Times New Roman Bold Italic" charset="0"/>
                <a:sym typeface="Times New Roman Bold Italic" charset="0"/>
              </a:rPr>
              <a:t>Matt. 13, etc.</a:t>
            </a:r>
            <a:r>
              <a:rPr lang="en-US" altLang="en-US" dirty="0">
                <a:solidFill>
                  <a:srgbClr val="47FF47"/>
                </a:solidFill>
              </a:rPr>
              <a:t>)</a:t>
            </a:r>
            <a:endParaRPr lang="en-US" altLang="en-US" dirty="0"/>
          </a:p>
          <a:p>
            <a:pPr marL="304800" indent="-304800">
              <a:lnSpc>
                <a:spcPct val="90000"/>
              </a:lnSpc>
              <a:spcBef>
                <a:spcPts val="600"/>
              </a:spcBef>
              <a:buClr>
                <a:srgbClr val="FFFF00"/>
              </a:buClr>
            </a:pPr>
            <a:r>
              <a:rPr lang="en-US" altLang="en-US" dirty="0"/>
              <a:t>Jesus taught (authorized) by necessary implication</a:t>
            </a:r>
          </a:p>
          <a:p>
            <a:pPr lvl="1">
              <a:lnSpc>
                <a:spcPct val="90000"/>
              </a:lnSpc>
              <a:spcBef>
                <a:spcPts val="600"/>
              </a:spcBef>
              <a:buClr>
                <a:srgbClr val="66FFFF"/>
              </a:buClr>
              <a:buFont typeface="Wingdings" charset="2"/>
              <a:buChar char="w"/>
            </a:pPr>
            <a:r>
              <a:rPr lang="en-US" altLang="en-US" dirty="0">
                <a:solidFill>
                  <a:srgbClr val="47FF47"/>
                </a:solidFill>
              </a:rPr>
              <a:t>Taught who may rightly remarry after divorce (</a:t>
            </a:r>
            <a:r>
              <a:rPr lang="en-US" altLang="en-US" dirty="0">
                <a:solidFill>
                  <a:srgbClr val="FFFF66"/>
                </a:solidFill>
                <a:latin typeface="Times New Roman Bold Italic" charset="0"/>
                <a:cs typeface="Times New Roman Bold Italic" charset="0"/>
                <a:sym typeface="Times New Roman Bold Italic" charset="0"/>
              </a:rPr>
              <a:t>Mt. 19:9</a:t>
            </a:r>
            <a:r>
              <a:rPr lang="en-US" altLang="en-US" dirty="0">
                <a:solidFill>
                  <a:srgbClr val="47FF47"/>
                </a:solidFill>
              </a:rPr>
              <a:t>)</a:t>
            </a:r>
            <a:endParaRPr lang="en-US" altLang="en-US" dirty="0"/>
          </a:p>
          <a:p>
            <a:pPr lvl="1">
              <a:lnSpc>
                <a:spcPct val="90000"/>
              </a:lnSpc>
              <a:spcBef>
                <a:spcPts val="600"/>
              </a:spcBef>
              <a:buClr>
                <a:srgbClr val="66FFFF"/>
              </a:buClr>
              <a:buFont typeface="Wingdings" charset="2"/>
              <a:buChar char="w"/>
            </a:pPr>
            <a:r>
              <a:rPr lang="en-US" altLang="en-US" dirty="0">
                <a:solidFill>
                  <a:srgbClr val="47FF47"/>
                </a:solidFill>
              </a:rPr>
              <a:t>Taught the full nature of the Messiah (</a:t>
            </a:r>
            <a:r>
              <a:rPr lang="en-US" altLang="en-US" dirty="0">
                <a:solidFill>
                  <a:srgbClr val="FFFF66"/>
                </a:solidFill>
                <a:latin typeface="Times New Roman Bold Italic" charset="0"/>
                <a:cs typeface="Times New Roman Bold Italic" charset="0"/>
                <a:sym typeface="Times New Roman Bold Italic" charset="0"/>
              </a:rPr>
              <a:t>Matt. 22:41-46</a:t>
            </a:r>
            <a:r>
              <a:rPr lang="en-US" altLang="en-US" dirty="0">
                <a:solidFill>
                  <a:srgbClr val="47FF47"/>
                </a:solidFill>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xfrm>
            <a:off x="0" y="0"/>
            <a:ext cx="9144000" cy="1600200"/>
          </a:xfrm>
          <a:ln/>
          <a:effectLst>
            <a:outerShdw blurRad="12700" dist="71841" dir="2700000" algn="ctr" rotWithShape="0">
              <a:schemeClr val="bg2"/>
            </a:outerShdw>
          </a:effectLst>
        </p:spPr>
        <p:txBody>
          <a:bodyPr/>
          <a:lstStyle/>
          <a:p>
            <a:r>
              <a:rPr lang="en-US" altLang="en-US" sz="4800" dirty="0">
                <a:latin typeface="Times New Roman Bold" charset="0"/>
                <a:cs typeface="Times New Roman Bold" charset="0"/>
                <a:sym typeface="Times New Roman Bold" charset="0"/>
              </a:rPr>
              <a:t>Methods of Instruction in Practice</a:t>
            </a:r>
            <a:r>
              <a:rPr lang="en-US" altLang="en-US" sz="4800" dirty="0">
                <a:latin typeface="Times New Roman Bold" charset="0"/>
                <a:ea typeface="ヒラギノ明朝 ProN W6" charset="0"/>
                <a:cs typeface="ヒラギノ明朝 ProN W6" charset="0"/>
                <a:sym typeface="Times New Roman Bold" charset="0"/>
              </a:rPr>
              <a:t/>
            </a:r>
            <a:br>
              <a:rPr lang="en-US" altLang="en-US" sz="4800" dirty="0">
                <a:latin typeface="Times New Roman Bold" charset="0"/>
                <a:ea typeface="ヒラギノ明朝 ProN W6" charset="0"/>
                <a:cs typeface="ヒラギノ明朝 ProN W6" charset="0"/>
                <a:sym typeface="Times New Roman Bold" charset="0"/>
              </a:rPr>
            </a:br>
            <a:r>
              <a:rPr lang="en-US" altLang="en-US" dirty="0">
                <a:solidFill>
                  <a:srgbClr val="FFFF99"/>
                </a:solidFill>
                <a:latin typeface="Times New Roman Bold Italic" charset="0"/>
                <a:cs typeface="Times New Roman Bold Italic" charset="0"/>
                <a:sym typeface="Times New Roman Bold Italic" charset="0"/>
              </a:rPr>
              <a:t>Disciples Taught by Same Methods</a:t>
            </a:r>
            <a:endParaRPr lang="en-US" altLang="en-US" dirty="0">
              <a:solidFill>
                <a:srgbClr val="FFFF99"/>
              </a:solidFill>
              <a:latin typeface="Times New Roman Bold Italic" charset="0"/>
              <a:ea typeface="ヒラギノ明朝 ProN W6" charset="0"/>
              <a:cs typeface="ヒラギノ明朝 ProN W6" charset="0"/>
              <a:sym typeface="Times New Roman Bold Italic" charset="0"/>
            </a:endParaRPr>
          </a:p>
        </p:txBody>
      </p:sp>
      <p:sp>
        <p:nvSpPr>
          <p:cNvPr id="13314" name="Rectangle 2"/>
          <p:cNvSpPr>
            <a:spLocks noChangeArrowheads="1"/>
          </p:cNvSpPr>
          <p:nvPr>
            <p:ph type="body" idx="1"/>
          </p:nvPr>
        </p:nvSpPr>
        <p:spPr>
          <a:xfrm>
            <a:off x="0" y="1600200"/>
            <a:ext cx="9144000" cy="5257800"/>
          </a:xfrm>
          <a:ln/>
        </p:spPr>
        <p:txBody>
          <a:bodyPr/>
          <a:lstStyle/>
          <a:p>
            <a:pPr marL="304800" indent="-304800">
              <a:lnSpc>
                <a:spcPct val="90000"/>
              </a:lnSpc>
              <a:spcBef>
                <a:spcPct val="0"/>
              </a:spcBef>
              <a:buClr>
                <a:srgbClr val="FFFF00"/>
              </a:buClr>
            </a:pPr>
            <a:r>
              <a:rPr lang="en-US" altLang="en-US" dirty="0"/>
              <a:t>First recorded dispute (</a:t>
            </a:r>
            <a:r>
              <a:rPr lang="en-US" altLang="en-US" dirty="0">
                <a:solidFill>
                  <a:srgbClr val="FFFF00"/>
                </a:solidFill>
                <a:latin typeface="Times New Roman Bold Italic" charset="0"/>
                <a:cs typeface="Times New Roman Bold Italic" charset="0"/>
                <a:sym typeface="Times New Roman Bold Italic" charset="0"/>
              </a:rPr>
              <a:t>Acts 15</a:t>
            </a:r>
            <a:r>
              <a:rPr lang="en-US" altLang="en-US" dirty="0"/>
              <a:t>) from some teaching that Gentiles must keep Mosaic Law &amp; circumcision</a:t>
            </a:r>
          </a:p>
          <a:p>
            <a:pPr marL="304800" indent="-304800">
              <a:lnSpc>
                <a:spcPct val="90000"/>
              </a:lnSpc>
              <a:spcBef>
                <a:spcPts val="200"/>
              </a:spcBef>
              <a:buClr>
                <a:srgbClr val="FFFF00"/>
              </a:buClr>
            </a:pPr>
            <a:r>
              <a:rPr lang="en-US" altLang="en-US" dirty="0"/>
              <a:t>How did they teach the truth on authorized practice?</a:t>
            </a:r>
          </a:p>
          <a:p>
            <a:pPr marL="304800" indent="-304800">
              <a:lnSpc>
                <a:spcPct val="90000"/>
              </a:lnSpc>
              <a:spcBef>
                <a:spcPts val="200"/>
              </a:spcBef>
              <a:buClr>
                <a:srgbClr val="FFFF00"/>
              </a:buClr>
            </a:pPr>
            <a:r>
              <a:rPr lang="en-US" altLang="en-US" dirty="0"/>
              <a:t>They taught (authorized) by approved example</a:t>
            </a:r>
          </a:p>
          <a:p>
            <a:pPr lvl="1">
              <a:lnSpc>
                <a:spcPct val="90000"/>
              </a:lnSpc>
              <a:spcBef>
                <a:spcPts val="200"/>
              </a:spcBef>
              <a:buClr>
                <a:srgbClr val="66FFFF"/>
              </a:buClr>
              <a:buFont typeface="Wingdings" charset="2"/>
              <a:buChar char="w"/>
            </a:pPr>
            <a:r>
              <a:rPr lang="en-US" altLang="en-US" dirty="0">
                <a:solidFill>
                  <a:srgbClr val="47FF47"/>
                </a:solidFill>
                <a:latin typeface="Times New Roman Bold" charset="0"/>
                <a:cs typeface="Times New Roman Bold" charset="0"/>
                <a:sym typeface="Times New Roman Bold" charset="0"/>
              </a:rPr>
              <a:t>Peter used </a:t>
            </a:r>
            <a:r>
              <a:rPr lang="en-US" altLang="en-US" dirty="0">
                <a:solidFill>
                  <a:srgbClr val="FFFF66"/>
                </a:solidFill>
                <a:latin typeface="Times New Roman Bold" charset="0"/>
                <a:cs typeface="Times New Roman Bold" charset="0"/>
                <a:sym typeface="Times New Roman Bold" charset="0"/>
              </a:rPr>
              <a:t>approved example</a:t>
            </a:r>
            <a:r>
              <a:rPr lang="en-US" altLang="en-US" dirty="0">
                <a:solidFill>
                  <a:srgbClr val="FFFF66"/>
                </a:solidFill>
              </a:rPr>
              <a:t> </a:t>
            </a:r>
            <a:r>
              <a:rPr lang="en-US" altLang="en-US" dirty="0">
                <a:solidFill>
                  <a:srgbClr val="47FF47"/>
                </a:solidFill>
              </a:rPr>
              <a:t>– taught Gentiles first &amp; God made no distinction, showing same sign (</a:t>
            </a:r>
            <a:r>
              <a:rPr lang="en-US" altLang="en-US" dirty="0">
                <a:solidFill>
                  <a:srgbClr val="FFFF66"/>
                </a:solidFill>
                <a:latin typeface="Times New Roman Bold Italic" charset="0"/>
                <a:cs typeface="Times New Roman Bold Italic" charset="0"/>
                <a:sym typeface="Times New Roman Bold Italic" charset="0"/>
              </a:rPr>
              <a:t>vs. 6-11</a:t>
            </a:r>
            <a:r>
              <a:rPr lang="en-US" altLang="en-US" dirty="0">
                <a:solidFill>
                  <a:srgbClr val="47FF47"/>
                </a:solidFill>
              </a:rPr>
              <a:t>)</a:t>
            </a:r>
            <a:endParaRPr lang="en-US" altLang="en-US" dirty="0"/>
          </a:p>
          <a:p>
            <a:pPr marL="304800" indent="-304800">
              <a:lnSpc>
                <a:spcPct val="90000"/>
              </a:lnSpc>
              <a:spcBef>
                <a:spcPts val="200"/>
              </a:spcBef>
              <a:buClr>
                <a:srgbClr val="FFFF00"/>
              </a:buClr>
            </a:pPr>
            <a:r>
              <a:rPr lang="en-US" altLang="en-US" dirty="0"/>
              <a:t>They taught (authorized) by necessary implication</a:t>
            </a:r>
          </a:p>
          <a:p>
            <a:pPr lvl="1">
              <a:lnSpc>
                <a:spcPct val="90000"/>
              </a:lnSpc>
              <a:spcBef>
                <a:spcPts val="200"/>
              </a:spcBef>
              <a:buClr>
                <a:srgbClr val="66FFFF"/>
              </a:buClr>
              <a:buFont typeface="Wingdings" charset="2"/>
              <a:buChar char="w"/>
            </a:pPr>
            <a:r>
              <a:rPr lang="en-US" altLang="en-US" dirty="0">
                <a:solidFill>
                  <a:srgbClr val="47FF47"/>
                </a:solidFill>
                <a:latin typeface="Times New Roman Bold" charset="0"/>
                <a:cs typeface="Times New Roman Bold" charset="0"/>
                <a:sym typeface="Times New Roman Bold" charset="0"/>
              </a:rPr>
              <a:t>Paul appealed to </a:t>
            </a:r>
            <a:r>
              <a:rPr lang="en-US" altLang="en-US" dirty="0">
                <a:solidFill>
                  <a:srgbClr val="FFFF66"/>
                </a:solidFill>
                <a:latin typeface="Times New Roman Bold" charset="0"/>
                <a:cs typeface="Times New Roman Bold" charset="0"/>
                <a:sym typeface="Times New Roman Bold" charset="0"/>
              </a:rPr>
              <a:t>necessary inference</a:t>
            </a:r>
            <a:r>
              <a:rPr lang="en-US" altLang="en-US" dirty="0">
                <a:solidFill>
                  <a:srgbClr val="FFFF66"/>
                </a:solidFill>
              </a:rPr>
              <a:t> </a:t>
            </a:r>
            <a:r>
              <a:rPr lang="en-US" altLang="en-US" dirty="0">
                <a:solidFill>
                  <a:srgbClr val="47FF47"/>
                </a:solidFill>
              </a:rPr>
              <a:t>- God worked signs &amp; wonders through Gentiles (</a:t>
            </a:r>
            <a:r>
              <a:rPr lang="en-US" altLang="en-US" dirty="0">
                <a:solidFill>
                  <a:srgbClr val="FFFF66"/>
                </a:solidFill>
                <a:latin typeface="Times New Roman Bold Italic" charset="0"/>
                <a:cs typeface="Times New Roman Bold Italic" charset="0"/>
                <a:sym typeface="Times New Roman Bold Italic" charset="0"/>
              </a:rPr>
              <a:t>v. 12</a:t>
            </a:r>
            <a:r>
              <a:rPr lang="en-US" altLang="en-US" dirty="0">
                <a:solidFill>
                  <a:srgbClr val="47FF47"/>
                </a:solidFill>
              </a:rPr>
              <a:t>)</a:t>
            </a:r>
            <a:endParaRPr lang="en-US" altLang="en-US" dirty="0"/>
          </a:p>
          <a:p>
            <a:pPr marL="304800" indent="-304800">
              <a:lnSpc>
                <a:spcPct val="90000"/>
              </a:lnSpc>
              <a:spcBef>
                <a:spcPts val="200"/>
              </a:spcBef>
              <a:buClr>
                <a:srgbClr val="FFFF00"/>
              </a:buClr>
            </a:pPr>
            <a:r>
              <a:rPr lang="en-US" altLang="en-US" dirty="0"/>
              <a:t>They taught (authorized) by direct statement</a:t>
            </a:r>
          </a:p>
          <a:p>
            <a:pPr lvl="1">
              <a:lnSpc>
                <a:spcPct val="90000"/>
              </a:lnSpc>
              <a:spcBef>
                <a:spcPts val="200"/>
              </a:spcBef>
              <a:buClr>
                <a:srgbClr val="66FFFF"/>
              </a:buClr>
              <a:buFont typeface="Wingdings" charset="2"/>
              <a:buChar char="w"/>
            </a:pPr>
            <a:r>
              <a:rPr lang="en-US" altLang="en-US" dirty="0">
                <a:solidFill>
                  <a:srgbClr val="47FF47"/>
                </a:solidFill>
                <a:latin typeface="Times New Roman Bold" charset="0"/>
                <a:cs typeface="Times New Roman Bold" charset="0"/>
                <a:sym typeface="Times New Roman Bold" charset="0"/>
              </a:rPr>
              <a:t>James taught by </a:t>
            </a:r>
            <a:r>
              <a:rPr lang="en-US" altLang="en-US" dirty="0">
                <a:solidFill>
                  <a:srgbClr val="FFFF66"/>
                </a:solidFill>
                <a:latin typeface="Times New Roman Bold" charset="0"/>
                <a:cs typeface="Times New Roman Bold" charset="0"/>
                <a:sym typeface="Times New Roman Bold" charset="0"/>
              </a:rPr>
              <a:t>direct statement</a:t>
            </a:r>
            <a:r>
              <a:rPr lang="en-US" altLang="en-US" dirty="0">
                <a:solidFill>
                  <a:srgbClr val="FFFF66"/>
                </a:solidFill>
              </a:rPr>
              <a:t> </a:t>
            </a:r>
            <a:r>
              <a:rPr lang="en-US" altLang="en-US" dirty="0">
                <a:solidFill>
                  <a:srgbClr val="47FF47"/>
                </a:solidFill>
              </a:rPr>
              <a:t>- “To this agree the words of the prophets…” (</a:t>
            </a:r>
            <a:r>
              <a:rPr lang="en-US" altLang="en-US" dirty="0">
                <a:solidFill>
                  <a:srgbClr val="FFFF66"/>
                </a:solidFill>
                <a:latin typeface="Times New Roman Bold Italic" charset="0"/>
                <a:cs typeface="Times New Roman Bold Italic" charset="0"/>
                <a:sym typeface="Times New Roman Bold Italic" charset="0"/>
              </a:rPr>
              <a:t>vs. 13-18</a:t>
            </a:r>
            <a:r>
              <a:rPr lang="en-US" altLang="en-US" dirty="0">
                <a:solidFill>
                  <a:srgbClr val="47FF47"/>
                </a:solidFill>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0" y="0"/>
            <a:ext cx="9144000" cy="1371600"/>
          </a:xfrm>
          <a:ln/>
          <a:effectLst>
            <a:outerShdw blurRad="12700" dist="71841" dir="2700000" algn="ctr" rotWithShape="0">
              <a:schemeClr val="bg2"/>
            </a:outerShdw>
          </a:effectLst>
        </p:spPr>
        <p:txBody>
          <a:bodyPr/>
          <a:lstStyle/>
          <a:p>
            <a:pPr>
              <a:lnSpc>
                <a:spcPct val="90000"/>
              </a:lnSpc>
            </a:pPr>
            <a:r>
              <a:rPr lang="en-US" altLang="en-US" sz="4800" dirty="0" smtClean="0">
                <a:latin typeface="Times New Roman Bold" charset="0"/>
                <a:cs typeface="Times New Roman Bold" charset="0"/>
                <a:sym typeface="Times New Roman Bold" charset="0"/>
              </a:rPr>
              <a:t>After Considering All Biblical Instruction, Do </a:t>
            </a:r>
            <a:r>
              <a:rPr lang="en-US" altLang="en-US" sz="4800" dirty="0">
                <a:latin typeface="Times New Roman Bold" charset="0"/>
                <a:cs typeface="Times New Roman Bold" charset="0"/>
                <a:sym typeface="Times New Roman Bold" charset="0"/>
              </a:rPr>
              <a:t>What Is Taught</a:t>
            </a:r>
            <a:endParaRPr lang="en-US" altLang="en-US" sz="4800" dirty="0">
              <a:latin typeface="Times New Roman Bold" charset="0"/>
              <a:ea typeface="ヒラギノ明朝 ProN W6" charset="0"/>
              <a:cs typeface="ヒラギノ明朝 ProN W6" charset="0"/>
              <a:sym typeface="Times New Roman Bold" charset="0"/>
            </a:endParaRPr>
          </a:p>
        </p:txBody>
      </p:sp>
      <p:sp>
        <p:nvSpPr>
          <p:cNvPr id="15362" name="Rectangle 2"/>
          <p:cNvSpPr>
            <a:spLocks noChangeArrowheads="1"/>
          </p:cNvSpPr>
          <p:nvPr>
            <p:ph type="body" idx="1"/>
          </p:nvPr>
        </p:nvSpPr>
        <p:spPr>
          <a:xfrm>
            <a:off x="152400" y="1371600"/>
            <a:ext cx="8991600" cy="5486400"/>
          </a:xfrm>
          <a:ln/>
        </p:spPr>
        <p:txBody>
          <a:bodyPr/>
          <a:lstStyle/>
          <a:p>
            <a:pPr marL="304800" indent="-304800">
              <a:lnSpc>
                <a:spcPct val="95000"/>
              </a:lnSpc>
              <a:spcBef>
                <a:spcPts val="0"/>
              </a:spcBef>
              <a:spcAft>
                <a:spcPts val="600"/>
              </a:spcAft>
              <a:buClr>
                <a:srgbClr val="FFFF00"/>
              </a:buClr>
            </a:pPr>
            <a:r>
              <a:rPr lang="en-US" altLang="en-US" dirty="0"/>
              <a:t>Scripture not given as </a:t>
            </a:r>
            <a:r>
              <a:rPr lang="en-US" altLang="en-US" dirty="0" smtClean="0"/>
              <a:t>suggestion, but command</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Jas. 1:22f</a:t>
            </a:r>
            <a:r>
              <a:rPr lang="en-US" altLang="en-US" dirty="0"/>
              <a:t>	</a:t>
            </a:r>
            <a:r>
              <a:rPr lang="en-US" altLang="en-US" dirty="0">
                <a:solidFill>
                  <a:srgbClr val="47FF47"/>
                </a:solidFill>
              </a:rPr>
              <a:t>Must be a doer of the Word, not just hear</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Matt. 7:24f</a:t>
            </a:r>
            <a:r>
              <a:rPr lang="en-US" altLang="en-US" dirty="0"/>
              <a:t> 	</a:t>
            </a:r>
            <a:r>
              <a:rPr lang="en-US" altLang="en-US" dirty="0">
                <a:solidFill>
                  <a:srgbClr val="47FF47"/>
                </a:solidFill>
              </a:rPr>
              <a:t>Jesus blesses hearers who </a:t>
            </a:r>
            <a:r>
              <a:rPr lang="en-US" altLang="en-US" dirty="0">
                <a:solidFill>
                  <a:srgbClr val="47FF47"/>
                </a:solidFill>
                <a:latin typeface="Times New Roman Bold" charset="0"/>
                <a:cs typeface="Times New Roman Bold" charset="0"/>
                <a:sym typeface="Times New Roman Bold" charset="0"/>
              </a:rPr>
              <a:t>DO </a:t>
            </a:r>
            <a:r>
              <a:rPr lang="en-US" altLang="en-US" dirty="0">
                <a:solidFill>
                  <a:srgbClr val="47FF47"/>
                </a:solidFill>
              </a:rPr>
              <a:t>will of God</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1 John 5:3</a:t>
            </a:r>
            <a:r>
              <a:rPr lang="en-US" altLang="en-US" dirty="0"/>
              <a:t>	</a:t>
            </a:r>
            <a:r>
              <a:rPr lang="en-US" altLang="en-US" dirty="0">
                <a:solidFill>
                  <a:srgbClr val="47FF47"/>
                </a:solidFill>
              </a:rPr>
              <a:t>Loving God demands obeying commands</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Rev. 22:14</a:t>
            </a:r>
            <a:r>
              <a:rPr lang="en-US" altLang="en-US" dirty="0"/>
              <a:t>	</a:t>
            </a:r>
            <a:r>
              <a:rPr lang="en-US" altLang="en-US" dirty="0">
                <a:solidFill>
                  <a:srgbClr val="47FF47"/>
                </a:solidFill>
              </a:rPr>
              <a:t>Blessed if we do His commandments</a:t>
            </a:r>
            <a:endParaRPr lang="en-US" altLang="en-US" dirty="0"/>
          </a:p>
          <a:p>
            <a:pPr marL="304800" indent="-304800">
              <a:lnSpc>
                <a:spcPct val="95000"/>
              </a:lnSpc>
              <a:spcBef>
                <a:spcPts val="0"/>
              </a:spcBef>
              <a:spcAft>
                <a:spcPts val="600"/>
              </a:spcAft>
              <a:buClr>
                <a:srgbClr val="FFFF00"/>
              </a:buClr>
            </a:pPr>
            <a:r>
              <a:rPr lang="en-US" altLang="en-US" dirty="0"/>
              <a:t>Must DO that will of God without change</a:t>
            </a:r>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Deut. 4:2</a:t>
            </a:r>
            <a:r>
              <a:rPr lang="en-US" altLang="en-US" dirty="0"/>
              <a:t>	</a:t>
            </a:r>
            <a:r>
              <a:rPr lang="en-US" altLang="en-US" dirty="0">
                <a:solidFill>
                  <a:srgbClr val="47FF47"/>
                </a:solidFill>
              </a:rPr>
              <a:t>No changes allowed to O.T.</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Rev. 22:18f</a:t>
            </a:r>
            <a:r>
              <a:rPr lang="en-US" altLang="en-US" dirty="0"/>
              <a:t>	</a:t>
            </a:r>
            <a:r>
              <a:rPr lang="en-US" altLang="en-US" dirty="0">
                <a:solidFill>
                  <a:srgbClr val="47FF47"/>
                </a:solidFill>
              </a:rPr>
              <a:t>Same principle in N.T.</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Mk. 7:1-13</a:t>
            </a:r>
            <a:r>
              <a:rPr lang="en-US" altLang="en-US" dirty="0"/>
              <a:t>	</a:t>
            </a:r>
            <a:r>
              <a:rPr lang="en-US" altLang="en-US" dirty="0">
                <a:solidFill>
                  <a:srgbClr val="47FF47"/>
                </a:solidFill>
              </a:rPr>
              <a:t>Pharisees condemned for add &amp; subtract</a:t>
            </a:r>
            <a:endParaRPr lang="en-US" altLang="en-US" dirty="0"/>
          </a:p>
          <a:p>
            <a:pPr lvl="1">
              <a:lnSpc>
                <a:spcPct val="95000"/>
              </a:lnSpc>
              <a:spcBef>
                <a:spcPts val="0"/>
              </a:spcBef>
              <a:spcAft>
                <a:spcPts val="600"/>
              </a:spcAft>
              <a:buClr>
                <a:srgbClr val="66FFFF"/>
              </a:buClr>
              <a:buFont typeface="Wingdings" charset="2"/>
              <a:buChar char="w"/>
            </a:pPr>
            <a:r>
              <a:rPr lang="en-US" altLang="en-US" dirty="0">
                <a:solidFill>
                  <a:srgbClr val="FFFF00"/>
                </a:solidFill>
                <a:latin typeface="Times New Roman Bold Italic" charset="0"/>
                <a:cs typeface="Times New Roman Bold Italic" charset="0"/>
                <a:sym typeface="Times New Roman Bold Italic" charset="0"/>
              </a:rPr>
              <a:t>2 John 9-11</a:t>
            </a:r>
            <a:r>
              <a:rPr lang="en-US" altLang="en-US" dirty="0"/>
              <a:t>	</a:t>
            </a:r>
            <a:r>
              <a:rPr lang="en-US" altLang="en-US" dirty="0">
                <a:solidFill>
                  <a:srgbClr val="47FF47"/>
                </a:solidFill>
              </a:rPr>
              <a:t>Must abide in Christ’s doctrine</a:t>
            </a:r>
            <a:endParaRPr lang="en-US" altLang="en-US" dirty="0"/>
          </a:p>
          <a:p>
            <a:pPr marL="304800" indent="-304800">
              <a:lnSpc>
                <a:spcPct val="95000"/>
              </a:lnSpc>
              <a:spcBef>
                <a:spcPts val="0"/>
              </a:spcBef>
              <a:spcAft>
                <a:spcPts val="600"/>
              </a:spcAft>
              <a:buClr>
                <a:srgbClr val="FFFF00"/>
              </a:buClr>
            </a:pPr>
            <a:r>
              <a:rPr lang="en-US" altLang="en-US" dirty="0">
                <a:latin typeface="Times New Roman Bold" charset="0"/>
                <a:cs typeface="Times New Roman Bold" charset="0"/>
                <a:sym typeface="Times New Roman Bold" charset="0"/>
              </a:rPr>
              <a:t>Obedience puts into practice things learned</a:t>
            </a:r>
            <a:endParaRPr lang="en-US" altLang="en-US" dirty="0">
              <a:latin typeface="Times New Roman Bold" charset="0"/>
              <a:ea typeface="ヒラギノ明朝 ProN W6" charset="0"/>
              <a:cs typeface="ヒラギノ明朝 ProN W6" charset="0"/>
              <a:sym typeface="Times New Roman Bold"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3" name="Content Placeholder 2"/>
          <p:cNvSpPr>
            <a:spLocks noGrp="1"/>
          </p:cNvSpPr>
          <p:nvPr>
            <p:ph idx="1"/>
          </p:nvPr>
        </p:nvSpPr>
        <p:spPr>
          <a:xfrm>
            <a:off x="0" y="2362200"/>
            <a:ext cx="9144000" cy="4495800"/>
          </a:xfrm>
        </p:spPr>
        <p:txBody>
          <a:bodyPr/>
          <a:lstStyle/>
          <a:p>
            <a:pPr>
              <a:spcBef>
                <a:spcPts val="0"/>
              </a:spcBef>
              <a:spcAft>
                <a:spcPts val="500"/>
              </a:spcAft>
              <a:buClr>
                <a:srgbClr val="FFFF00"/>
              </a:buClr>
            </a:pPr>
            <a:r>
              <a:rPr lang="en-US" dirty="0" smtClean="0">
                <a:effectLst>
                  <a:outerShdw blurRad="38100" dist="38100" dir="2700000" algn="tl">
                    <a:srgbClr val="000000">
                      <a:alpha val="43137"/>
                    </a:srgbClr>
                  </a:outerShdw>
                </a:effectLst>
              </a:rPr>
              <a:t>“Sponsoring Church” or “Sponsoring Eldership” to oversee work funded by many churches</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Have elders of one church overseeing some or all of another local congregation’s work</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The Bible does authorize lawful oversight of elders</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1 Peter 5:1-2 </a:t>
            </a:r>
            <a:r>
              <a:rPr lang="en-US" sz="2600" dirty="0" smtClean="0">
                <a:effectLst>
                  <a:outerShdw blurRad="38100" dist="38100" dir="2700000" algn="tl">
                    <a:srgbClr val="000000">
                      <a:alpha val="43137"/>
                    </a:srgbClr>
                  </a:outerShdw>
                </a:effectLst>
              </a:rPr>
              <a:t>Oversee “flock which is among you”</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20:28 </a:t>
            </a:r>
            <a:r>
              <a:rPr lang="en-US" sz="2600" dirty="0" smtClean="0">
                <a:effectLst>
                  <a:outerShdw blurRad="38100" dist="38100" dir="2700000" algn="tl">
                    <a:srgbClr val="000000">
                      <a:alpha val="43137"/>
                    </a:srgbClr>
                  </a:outerShdw>
                </a:effectLst>
              </a:rPr>
              <a:t>Take</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heed</a:t>
            </a:r>
            <a:r>
              <a:rPr lang="en-US" sz="18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to</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flock</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among</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whom </a:t>
            </a:r>
            <a:r>
              <a:rPr lang="en-US" sz="2600" i="1" dirty="0" smtClean="0">
                <a:effectLst>
                  <a:outerShdw blurRad="38100" dist="38100" dir="2700000" algn="tl">
                    <a:srgbClr val="000000">
                      <a:alpha val="43137"/>
                    </a:srgbClr>
                  </a:outerShdw>
                </a:effectLst>
              </a:rPr>
              <a:t>HS</a:t>
            </a:r>
            <a:r>
              <a:rPr lang="en-US" sz="2600" dirty="0" smtClean="0">
                <a:effectLst>
                  <a:outerShdw blurRad="38100" dist="38100" dir="2700000" algn="tl">
                    <a:srgbClr val="000000">
                      <a:alpha val="43137"/>
                    </a:srgbClr>
                  </a:outerShdw>
                </a:effectLst>
              </a:rPr>
              <a:t> made overseers</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14:23</a:t>
            </a:r>
            <a:r>
              <a:rPr lang="en-US" sz="2600" dirty="0" smtClean="0">
                <a:effectLst>
                  <a:outerShdw blurRad="38100" dist="38100" dir="2700000" algn="tl">
                    <a:srgbClr val="000000">
                      <a:alpha val="43137"/>
                    </a:srgbClr>
                  </a:outerShdw>
                </a:effectLst>
              </a:rPr>
              <a:t> Elders appointed in every church</a:t>
            </a:r>
          </a:p>
          <a:p>
            <a:pPr>
              <a:spcBef>
                <a:spcPts val="0"/>
              </a:spcBef>
              <a:spcAft>
                <a:spcPts val="500"/>
              </a:spcAft>
              <a:buClr>
                <a:srgbClr val="FFFF00"/>
              </a:buClr>
            </a:pPr>
            <a:r>
              <a:rPr lang="en-US" b="1" dirty="0" smtClean="0">
                <a:effectLst>
                  <a:outerShdw blurRad="38100" dist="38100" dir="2700000" algn="tl">
                    <a:srgbClr val="000000">
                      <a:alpha val="43137"/>
                    </a:srgbClr>
                  </a:outerShdw>
                </a:effectLst>
              </a:rPr>
              <a:t>By what authority are you doing these things?</a:t>
            </a:r>
            <a:endParaRPr lang="en-US" b="1" dirty="0">
              <a:effectLst>
                <a:outerShdw blurRad="38100" dist="38100" dir="2700000" algn="tl">
                  <a:srgbClr val="000000">
                    <a:alpha val="43137"/>
                  </a:srgbClr>
                </a:outerShdw>
              </a:effectLst>
            </a:endParaRPr>
          </a:p>
        </p:txBody>
      </p:sp>
      <p:sp>
        <p:nvSpPr>
          <p:cNvPr id="4" name="Rounded Rectangle 3"/>
          <p:cNvSpPr/>
          <p:nvPr/>
        </p:nvSpPr>
        <p:spPr bwMode="auto">
          <a:xfrm>
            <a:off x="0" y="9144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spTree>
    <p:extLst>
      <p:ext uri="{BB962C8B-B14F-4D97-AF65-F5344CB8AC3E}">
        <p14:creationId xmlns:p14="http://schemas.microsoft.com/office/powerpoint/2010/main" val="3874502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3" name="Content Placeholder 2"/>
          <p:cNvSpPr>
            <a:spLocks noGrp="1"/>
          </p:cNvSpPr>
          <p:nvPr>
            <p:ph idx="1"/>
          </p:nvPr>
        </p:nvSpPr>
        <p:spPr>
          <a:xfrm>
            <a:off x="0" y="2362200"/>
            <a:ext cx="9144000" cy="4495800"/>
          </a:xfrm>
        </p:spPr>
        <p:txBody>
          <a:bodyPr/>
          <a:lstStyle/>
          <a:p>
            <a:pPr>
              <a:spcBef>
                <a:spcPts val="0"/>
              </a:spcBef>
              <a:spcAft>
                <a:spcPts val="500"/>
              </a:spcAft>
              <a:buClr>
                <a:srgbClr val="FFFF00"/>
              </a:buClr>
            </a:pPr>
            <a:r>
              <a:rPr lang="en-US" dirty="0" smtClean="0">
                <a:effectLst>
                  <a:outerShdw blurRad="38100" dist="38100" dir="2700000" algn="tl">
                    <a:srgbClr val="000000">
                      <a:alpha val="43137"/>
                    </a:srgbClr>
                  </a:outerShdw>
                </a:effectLst>
              </a:rPr>
              <a:t>Church doing work of evangelism, edification or benevolence through funding human institutions</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Some claim a local church may take money from church’s treasury to give to institution that oversees the work</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Bible does authorize lawful oversight of a church’s work</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1 Peter 5:1-2 </a:t>
            </a:r>
            <a:r>
              <a:rPr lang="en-US" sz="2600" dirty="0" smtClean="0">
                <a:effectLst>
                  <a:outerShdw blurRad="38100" dist="38100" dir="2700000" algn="tl">
                    <a:srgbClr val="000000">
                      <a:alpha val="43137"/>
                    </a:srgbClr>
                  </a:outerShdw>
                </a:effectLst>
              </a:rPr>
              <a:t>Oversee “flock which is among you”</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20:28 </a:t>
            </a:r>
            <a:r>
              <a:rPr lang="en-US" sz="2600" dirty="0" smtClean="0">
                <a:effectLst>
                  <a:outerShdw blurRad="38100" dist="38100" dir="2700000" algn="tl">
                    <a:srgbClr val="000000">
                      <a:alpha val="43137"/>
                    </a:srgbClr>
                  </a:outerShdw>
                </a:effectLst>
              </a:rPr>
              <a:t>Take</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heed</a:t>
            </a:r>
            <a:r>
              <a:rPr lang="en-US" sz="18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to</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flock</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among</a:t>
            </a:r>
            <a:r>
              <a:rPr lang="en-US" sz="1600"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whom </a:t>
            </a:r>
            <a:r>
              <a:rPr lang="en-US" sz="2600" i="1" dirty="0" smtClean="0">
                <a:effectLst>
                  <a:outerShdw blurRad="38100" dist="38100" dir="2700000" algn="tl">
                    <a:srgbClr val="000000">
                      <a:alpha val="43137"/>
                    </a:srgbClr>
                  </a:outerShdw>
                </a:effectLst>
              </a:rPr>
              <a:t>HS</a:t>
            </a:r>
            <a:r>
              <a:rPr lang="en-US" sz="2600" dirty="0" smtClean="0">
                <a:effectLst>
                  <a:outerShdw blurRad="38100" dist="38100" dir="2700000" algn="tl">
                    <a:srgbClr val="000000">
                      <a:alpha val="43137"/>
                    </a:srgbClr>
                  </a:outerShdw>
                </a:effectLst>
              </a:rPr>
              <a:t> made overseers</a:t>
            </a:r>
          </a:p>
          <a:p>
            <a:pPr lvl="1">
              <a:spcBef>
                <a:spcPts val="0"/>
              </a:spcBef>
              <a:spcAft>
                <a:spcPts val="5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14:23</a:t>
            </a:r>
            <a:r>
              <a:rPr lang="en-US" sz="2600" dirty="0" smtClean="0">
                <a:effectLst>
                  <a:outerShdw blurRad="38100" dist="38100" dir="2700000" algn="tl">
                    <a:srgbClr val="000000">
                      <a:alpha val="43137"/>
                    </a:srgbClr>
                  </a:outerShdw>
                </a:effectLst>
              </a:rPr>
              <a:t> Elders appointed in every church</a:t>
            </a:r>
          </a:p>
          <a:p>
            <a:pPr>
              <a:spcBef>
                <a:spcPts val="0"/>
              </a:spcBef>
              <a:spcAft>
                <a:spcPts val="500"/>
              </a:spcAft>
              <a:buClr>
                <a:srgbClr val="FFFF00"/>
              </a:buClr>
            </a:pPr>
            <a:r>
              <a:rPr lang="en-US" b="1" dirty="0" smtClean="0">
                <a:effectLst>
                  <a:outerShdw blurRad="38100" dist="38100" dir="2700000" algn="tl">
                    <a:srgbClr val="000000">
                      <a:alpha val="43137"/>
                    </a:srgbClr>
                  </a:outerShdw>
                </a:effectLst>
              </a:rPr>
              <a:t>By what authority are you doing these things?</a:t>
            </a:r>
            <a:endParaRPr lang="en-US" b="1" dirty="0">
              <a:effectLst>
                <a:outerShdw blurRad="38100" dist="38100" dir="2700000" algn="tl">
                  <a:srgbClr val="000000">
                    <a:alpha val="43137"/>
                  </a:srgbClr>
                </a:outerShdw>
              </a:effectLst>
            </a:endParaRPr>
          </a:p>
        </p:txBody>
      </p:sp>
      <p:sp>
        <p:nvSpPr>
          <p:cNvPr id="4" name="Rounded Rectangle 3"/>
          <p:cNvSpPr/>
          <p:nvPr/>
        </p:nvSpPr>
        <p:spPr bwMode="auto">
          <a:xfrm>
            <a:off x="0" y="9144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spTree>
    <p:extLst>
      <p:ext uri="{BB962C8B-B14F-4D97-AF65-F5344CB8AC3E}">
        <p14:creationId xmlns:p14="http://schemas.microsoft.com/office/powerpoint/2010/main" val="7821430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3" name="Content Placeholder 2"/>
          <p:cNvSpPr>
            <a:spLocks noGrp="1"/>
          </p:cNvSpPr>
          <p:nvPr>
            <p:ph idx="1"/>
          </p:nvPr>
        </p:nvSpPr>
        <p:spPr>
          <a:xfrm>
            <a:off x="0" y="2286000"/>
            <a:ext cx="9144000" cy="4419600"/>
          </a:xfrm>
        </p:spPr>
        <p:txBody>
          <a:bodyPr/>
          <a:lstStyle/>
          <a:p>
            <a:pPr>
              <a:lnSpc>
                <a:spcPct val="91000"/>
              </a:lnSpc>
              <a:spcBef>
                <a:spcPts val="0"/>
              </a:spcBef>
              <a:spcAft>
                <a:spcPts val="600"/>
              </a:spcAft>
              <a:buClr>
                <a:srgbClr val="FFFF00"/>
              </a:buClr>
            </a:pPr>
            <a:r>
              <a:rPr lang="en-US" dirty="0" smtClean="0">
                <a:effectLst>
                  <a:outerShdw blurRad="38100" dist="38100" dir="2700000" algn="tl">
                    <a:srgbClr val="000000">
                      <a:alpha val="43137"/>
                    </a:srgbClr>
                  </a:outerShdw>
                </a:effectLst>
              </a:rPr>
              <a:t>Church involvement in social &amp; recreational activity</a:t>
            </a:r>
          </a:p>
          <a:p>
            <a:pPr lvl="1">
              <a:lnSpc>
                <a:spcPct val="91000"/>
              </a:lnSpc>
              <a:spcBef>
                <a:spcPts val="0"/>
              </a:spcBef>
              <a:spcAft>
                <a:spcPts val="6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Some claim the church may plan &amp; provide for social meals, sports leagues, gymnasiums, family life centers…</a:t>
            </a:r>
          </a:p>
          <a:p>
            <a:pPr lvl="1">
              <a:lnSpc>
                <a:spcPct val="91000"/>
              </a:lnSpc>
              <a:spcBef>
                <a:spcPts val="0"/>
              </a:spcBef>
              <a:spcAft>
                <a:spcPts val="6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Bible does authorize lawful work of the church</a:t>
            </a:r>
          </a:p>
          <a:p>
            <a:pPr lvl="1">
              <a:lnSpc>
                <a:spcPct val="91000"/>
              </a:lnSpc>
              <a:spcBef>
                <a:spcPts val="0"/>
              </a:spcBef>
              <a:spcAft>
                <a:spcPts val="6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1 Tim. 3:15 </a:t>
            </a:r>
            <a:r>
              <a:rPr lang="en-US" sz="2600" dirty="0" smtClean="0">
                <a:effectLst>
                  <a:outerShdw blurRad="38100" dist="38100" dir="2700000" algn="tl">
                    <a:srgbClr val="000000">
                      <a:alpha val="43137"/>
                    </a:srgbClr>
                  </a:outerShdw>
                </a:effectLst>
              </a:rPr>
              <a:t>To be “pillar and ground of the truth”</a:t>
            </a:r>
          </a:p>
          <a:p>
            <a:pPr lvl="1">
              <a:lnSpc>
                <a:spcPct val="91000"/>
              </a:lnSpc>
              <a:spcBef>
                <a:spcPts val="0"/>
              </a:spcBef>
              <a:spcAft>
                <a:spcPts val="6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Phil. 4:16f </a:t>
            </a:r>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Church at Philippi provided for evangelism (Paul)</a:t>
            </a:r>
          </a:p>
          <a:p>
            <a:pPr lvl="1">
              <a:lnSpc>
                <a:spcPct val="91000"/>
              </a:lnSpc>
              <a:spcBef>
                <a:spcPts val="0"/>
              </a:spcBef>
              <a:spcAft>
                <a:spcPts val="600"/>
              </a:spcAft>
              <a:buClr>
                <a:srgbClr val="66FFFF"/>
              </a:buClr>
              <a:buSzPct val="80000"/>
              <a:buFont typeface="Wingdings" panose="05000000000000000000" pitchFamily="2" charset="2"/>
              <a:buChar char="§"/>
            </a:pPr>
            <a:r>
              <a:rPr lang="en-US" sz="2600" b="1" i="1" dirty="0">
                <a:solidFill>
                  <a:srgbClr val="FFFF00"/>
                </a:solidFill>
                <a:effectLst>
                  <a:outerShdw blurRad="38100" dist="38100" dir="2700000" algn="tl">
                    <a:srgbClr val="000000">
                      <a:alpha val="43137"/>
                    </a:srgbClr>
                  </a:outerShdw>
                </a:effectLst>
              </a:rPr>
              <a:t>2</a:t>
            </a:r>
            <a:r>
              <a:rPr lang="en-US" sz="2600" b="1" i="1" dirty="0" smtClean="0">
                <a:solidFill>
                  <a:srgbClr val="FFFF00"/>
                </a:solidFill>
                <a:effectLst>
                  <a:outerShdw blurRad="38100" dist="38100" dir="2700000" algn="tl">
                    <a:srgbClr val="000000">
                      <a:alpha val="43137"/>
                    </a:srgbClr>
                  </a:outerShdw>
                </a:effectLst>
              </a:rPr>
              <a:t> Cor. 11:8</a:t>
            </a:r>
            <a:r>
              <a:rPr lang="en-US" sz="2600" dirty="0" smtClean="0">
                <a:effectLst>
                  <a:outerShdw blurRad="38100" dist="38100" dir="2700000" algn="tl">
                    <a:srgbClr val="000000">
                      <a:alpha val="43137"/>
                    </a:srgbClr>
                  </a:outerShdw>
                </a:effectLst>
              </a:rPr>
              <a:t> </a:t>
            </a:r>
            <a:r>
              <a:rPr lang="en-US" sz="2600" dirty="0">
                <a:effectLst>
                  <a:outerShdw blurRad="38100" dist="38100" dir="2700000" algn="tl">
                    <a:srgbClr val="000000">
                      <a:alpha val="43137"/>
                    </a:srgbClr>
                  </a:outerShdw>
                </a:effectLst>
              </a:rPr>
              <a:t>C</a:t>
            </a:r>
            <a:r>
              <a:rPr lang="en-US" sz="2600" dirty="0" smtClean="0">
                <a:effectLst>
                  <a:outerShdw blurRad="38100" dist="38100" dir="2700000" algn="tl">
                    <a:srgbClr val="000000">
                      <a:alpha val="43137"/>
                    </a:srgbClr>
                  </a:outerShdw>
                </a:effectLst>
              </a:rPr>
              <a:t>hurches funded edifying saints at Corinth</a:t>
            </a:r>
          </a:p>
          <a:p>
            <a:pPr lvl="1">
              <a:lnSpc>
                <a:spcPct val="91000"/>
              </a:lnSpc>
              <a:spcBef>
                <a:spcPts val="0"/>
              </a:spcBef>
              <a:spcAft>
                <a:spcPts val="6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Rom</a:t>
            </a:r>
            <a:r>
              <a:rPr lang="en-US" sz="2600" b="1" i="1" dirty="0" smtClean="0">
                <a:solidFill>
                  <a:srgbClr val="FFFF00"/>
                </a:solidFill>
                <a:effectLst>
                  <a:outerShdw blurRad="38100" dist="38100" dir="2700000" algn="tl">
                    <a:srgbClr val="000000">
                      <a:alpha val="43137"/>
                    </a:srgbClr>
                  </a:outerShdw>
                </a:effectLst>
              </a:rPr>
              <a:t>. 15:26-27</a:t>
            </a:r>
            <a:r>
              <a:rPr lang="en-US" sz="2600" dirty="0" smtClean="0">
                <a:effectLst>
                  <a:outerShdw blurRad="38100" dist="38100" dir="2700000" algn="tl">
                    <a:srgbClr val="000000">
                      <a:alpha val="43137"/>
                    </a:srgbClr>
                  </a:outerShdw>
                </a:effectLst>
              </a:rPr>
              <a:t> Churches gave for benevolence of poor saints</a:t>
            </a:r>
            <a:endParaRPr lang="en-US" sz="2600" dirty="0" smtClean="0">
              <a:effectLst>
                <a:outerShdw blurRad="38100" dist="38100" dir="2700000" algn="tl">
                  <a:srgbClr val="000000">
                    <a:alpha val="43137"/>
                  </a:srgbClr>
                </a:outerShdw>
              </a:effectLst>
            </a:endParaRPr>
          </a:p>
          <a:p>
            <a:pPr lvl="2">
              <a:lnSpc>
                <a:spcPct val="91000"/>
              </a:lnSpc>
              <a:spcBef>
                <a:spcPts val="0"/>
              </a:spcBef>
              <a:spcAft>
                <a:spcPts val="600"/>
              </a:spcAft>
              <a:buClr>
                <a:srgbClr val="FFC000"/>
              </a:buClr>
              <a:buSzPct val="80000"/>
              <a:buFont typeface="Wingdings" panose="05000000000000000000" pitchFamily="2" charset="2"/>
              <a:buChar char="Ø"/>
            </a:pPr>
            <a:r>
              <a:rPr lang="en-US" b="1" i="1" dirty="0" smtClean="0">
                <a:solidFill>
                  <a:srgbClr val="FFFF00"/>
                </a:solidFill>
                <a:effectLst>
                  <a:outerShdw blurRad="38100" dist="38100" dir="2700000" algn="tl">
                    <a:srgbClr val="000000">
                      <a:alpha val="43137"/>
                    </a:srgbClr>
                  </a:outerShdw>
                </a:effectLst>
              </a:rPr>
              <a:t>1 Tim. </a:t>
            </a:r>
            <a:r>
              <a:rPr lang="en-US" b="1" i="1" dirty="0" smtClean="0">
                <a:solidFill>
                  <a:srgbClr val="FFFF00"/>
                </a:solidFill>
                <a:effectLst>
                  <a:outerShdw blurRad="38100" dist="38100" dir="2700000" algn="tl">
                    <a:srgbClr val="000000">
                      <a:alpha val="43137"/>
                    </a:srgbClr>
                  </a:outerShdw>
                </a:effectLst>
              </a:rPr>
              <a:t>5</a:t>
            </a:r>
            <a:r>
              <a:rPr lang="en-US" b="1" i="1" dirty="0" smtClean="0">
                <a:solidFill>
                  <a:srgbClr val="FFFF00"/>
                </a:solidFill>
                <a:effectLst>
                  <a:outerShdw blurRad="38100" dist="38100" dir="2700000" algn="tl">
                    <a:srgbClr val="000000">
                      <a:alpha val="43137"/>
                    </a:srgbClr>
                  </a:outerShdw>
                </a:effectLst>
              </a:rPr>
              <a:t>:16 </a:t>
            </a:r>
            <a:r>
              <a:rPr lang="en-US" dirty="0" smtClean="0">
                <a:effectLst>
                  <a:outerShdw blurRad="38100" dist="38100" dir="2700000" algn="tl">
                    <a:srgbClr val="000000">
                      <a:alpha val="43137"/>
                    </a:srgbClr>
                  </a:outerShdw>
                </a:effectLst>
              </a:rPr>
              <a:t>Church to be burdened</a:t>
            </a:r>
            <a:r>
              <a:rPr lang="en-US" dirty="0" smtClean="0">
                <a:effectLst>
                  <a:outerShdw blurRad="38100" dist="38100" dir="2700000" algn="tl">
                    <a:srgbClr val="000000">
                      <a:alpha val="43137"/>
                    </a:srgbClr>
                  </a:outerShdw>
                </a:effectLst>
              </a:rPr>
              <a:t> with all destitute saints</a:t>
            </a:r>
            <a:endParaRPr lang="en-US" dirty="0" smtClean="0">
              <a:effectLst>
                <a:outerShdw blurRad="38100" dist="38100" dir="2700000" algn="tl">
                  <a:srgbClr val="000000">
                    <a:alpha val="43137"/>
                  </a:srgbClr>
                </a:outerShdw>
              </a:effectLst>
            </a:endParaRPr>
          </a:p>
          <a:p>
            <a:pPr>
              <a:lnSpc>
                <a:spcPct val="91000"/>
              </a:lnSpc>
              <a:spcBef>
                <a:spcPts val="0"/>
              </a:spcBef>
              <a:spcAft>
                <a:spcPts val="600"/>
              </a:spcAft>
              <a:buClr>
                <a:srgbClr val="FFFF00"/>
              </a:buClr>
            </a:pPr>
            <a:r>
              <a:rPr lang="en-US" b="1" dirty="0" smtClean="0">
                <a:effectLst>
                  <a:outerShdw blurRad="38100" dist="38100" dir="2700000" algn="tl">
                    <a:srgbClr val="000000">
                      <a:alpha val="43137"/>
                    </a:srgbClr>
                  </a:outerShdw>
                </a:effectLst>
              </a:rPr>
              <a:t>By what authority are you doing these things?</a:t>
            </a:r>
            <a:endParaRPr lang="en-US" b="1" dirty="0">
              <a:effectLst>
                <a:outerShdw blurRad="38100" dist="38100" dir="2700000" algn="tl">
                  <a:srgbClr val="000000">
                    <a:alpha val="43137"/>
                  </a:srgbClr>
                </a:outerShdw>
              </a:effectLst>
            </a:endParaRPr>
          </a:p>
        </p:txBody>
      </p:sp>
      <p:sp>
        <p:nvSpPr>
          <p:cNvPr id="4" name="Rounded Rectangle 3"/>
          <p:cNvSpPr/>
          <p:nvPr/>
        </p:nvSpPr>
        <p:spPr bwMode="auto">
          <a:xfrm>
            <a:off x="0" y="9144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spTree>
    <p:extLst>
      <p:ext uri="{BB962C8B-B14F-4D97-AF65-F5344CB8AC3E}">
        <p14:creationId xmlns:p14="http://schemas.microsoft.com/office/powerpoint/2010/main" val="10006929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Scale>
                                      <p:cBhvr>
                                        <p:cTn id="56"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7" end="7"/>
                                            </p:txEl>
                                          </p:spTgt>
                                        </p:tgtEl>
                                        <p:attrNameLst>
                                          <p:attrName>ppt_x</p:attrName>
                                          <p:attrName>ppt_y</p:attrName>
                                        </p:attrNameLst>
                                      </p:cBhvr>
                                    </p:animMotion>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Scale>
                                      <p:cBhvr>
                                        <p:cTn id="63"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8" end="8"/>
                                            </p:txEl>
                                          </p:spTgt>
                                        </p:tgtEl>
                                        <p:attrNameLst>
                                          <p:attrName>ppt_x</p:attrName>
                                          <p:attrName>ppt_y</p:attrName>
                                        </p:attrNameLst>
                                      </p:cBhvr>
                                    </p:animMotion>
                                    <p:animEffect transition="in" filter="fade">
                                      <p:cBhvr>
                                        <p:cTn id="6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3" name="Content Placeholder 2"/>
          <p:cNvSpPr>
            <a:spLocks noGrp="1"/>
          </p:cNvSpPr>
          <p:nvPr>
            <p:ph idx="1"/>
          </p:nvPr>
        </p:nvSpPr>
        <p:spPr>
          <a:xfrm>
            <a:off x="0" y="2438400"/>
            <a:ext cx="9144000" cy="4419600"/>
          </a:xfrm>
        </p:spPr>
        <p:txBody>
          <a:bodyPr/>
          <a:lstStyle/>
          <a:p>
            <a:pPr>
              <a:spcBef>
                <a:spcPts val="0"/>
              </a:spcBef>
              <a:spcAft>
                <a:spcPts val="500"/>
              </a:spcAft>
              <a:buClr>
                <a:srgbClr val="FFFF00"/>
              </a:buClr>
            </a:pPr>
            <a:r>
              <a:rPr lang="en-US" dirty="0" smtClean="0">
                <a:effectLst>
                  <a:outerShdw blurRad="38100" dist="38100" dir="2700000" algn="tl">
                    <a:srgbClr val="000000">
                      <a:alpha val="43137"/>
                    </a:srgbClr>
                  </a:outerShdw>
                </a:effectLst>
              </a:rPr>
              <a:t>Some say right to use instrumental music in worship</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Attempt to justify by wrongful appeal to Old Law</a:t>
            </a:r>
          </a:p>
          <a:p>
            <a:pPr lvl="2">
              <a:spcBef>
                <a:spcPts val="0"/>
              </a:spcBef>
              <a:spcAft>
                <a:spcPts val="500"/>
              </a:spcAft>
              <a:buClr>
                <a:srgbClr val="FFC000"/>
              </a:buClr>
              <a:buSzPct val="80000"/>
              <a:buFont typeface="Wingdings" panose="05000000000000000000" pitchFamily="2" charset="2"/>
              <a:buChar char="Ø"/>
            </a:pPr>
            <a:r>
              <a:rPr lang="en-US" b="1" i="1" dirty="0" smtClean="0">
                <a:solidFill>
                  <a:srgbClr val="FFFF00"/>
                </a:solidFill>
                <a:effectLst>
                  <a:outerShdw blurRad="38100" dist="38100" dir="2700000" algn="tl">
                    <a:srgbClr val="000000">
                      <a:alpha val="43137"/>
                    </a:srgbClr>
                  </a:outerShdw>
                </a:effectLst>
              </a:rPr>
              <a:t>Gal. 3:23-25</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2 Cor. 3:14</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Col. 2:11-14</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Eph. 2:14f</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rPr>
              <a:t>Rom. 7:4-7</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Bible does authorize (</a:t>
            </a:r>
            <a:r>
              <a:rPr lang="en-US" sz="2600" dirty="0" smtClean="0">
                <a:effectLst>
                  <a:outerShdw blurRad="38100" dist="38100" dir="2700000" algn="tl">
                    <a:srgbClr val="000000">
                      <a:alpha val="43137"/>
                    </a:srgbClr>
                  </a:outerShdw>
                </a:effectLst>
              </a:rPr>
              <a:t>specify</a:t>
            </a:r>
            <a:r>
              <a:rPr lang="en-US" dirty="0" smtClean="0">
                <a:effectLst>
                  <a:outerShdw blurRad="38100" dist="38100" dir="2700000" algn="tl">
                    <a:srgbClr val="000000">
                      <a:alpha val="43137"/>
                    </a:srgbClr>
                  </a:outerShdw>
                </a:effectLst>
              </a:rPr>
              <a:t>) lawful music in NT worship</a:t>
            </a:r>
          </a:p>
          <a:p>
            <a:pPr lvl="1">
              <a:spcBef>
                <a:spcPts val="0"/>
              </a:spcBef>
              <a:spcAft>
                <a:spcPts val="500"/>
              </a:spcAft>
              <a:buClr>
                <a:srgbClr val="66FFFF"/>
              </a:buClr>
              <a:buSzPct val="80000"/>
              <a:buFont typeface="Wingdings" panose="05000000000000000000" pitchFamily="2" charset="2"/>
              <a:buChar char="§"/>
            </a:pPr>
            <a:r>
              <a:rPr lang="en-US" sz="2600" dirty="0" smtClean="0">
                <a:effectLst>
                  <a:outerShdw blurRad="38100" dist="38100" dir="2700000" algn="tl">
                    <a:srgbClr val="000000">
                      <a:alpha val="43137"/>
                    </a:srgbClr>
                  </a:outerShdw>
                </a:effectLst>
              </a:rPr>
              <a:t>Singing:</a:t>
            </a:r>
            <a:r>
              <a:rPr lang="en-US" sz="1200" dirty="0" smtClean="0">
                <a:effectLst>
                  <a:outerShdw blurRad="38100" dist="38100" dir="2700000" algn="tl">
                    <a:srgbClr val="000000">
                      <a:alpha val="43137"/>
                    </a:srgbClr>
                  </a:outerShdw>
                </a:effectLst>
              </a:rPr>
              <a:t> </a:t>
            </a:r>
            <a:r>
              <a:rPr lang="en-US" sz="2600" dirty="0" smtClean="0">
                <a:solidFill>
                  <a:srgbClr val="FFFF00"/>
                </a:solidFill>
                <a:effectLst>
                  <a:outerShdw blurRad="38100" dist="38100" dir="2700000" algn="tl">
                    <a:srgbClr val="000000">
                      <a:alpha val="43137"/>
                    </a:srgbClr>
                  </a:outerShdw>
                </a:effectLst>
              </a:rPr>
              <a:t>Acts 16:25</a:t>
            </a:r>
            <a:r>
              <a:rPr lang="en-US" sz="2600" dirty="0" smtClean="0">
                <a:effectLst>
                  <a:outerShdw blurRad="38100" dist="38100" dir="2700000" algn="tl">
                    <a:srgbClr val="000000">
                      <a:alpha val="43137"/>
                    </a:srgbClr>
                  </a:outerShdw>
                </a:effectLst>
              </a:rPr>
              <a:t>; </a:t>
            </a:r>
            <a:r>
              <a:rPr lang="en-US" sz="2600" dirty="0" smtClean="0">
                <a:solidFill>
                  <a:srgbClr val="FFFF00"/>
                </a:solidFill>
                <a:effectLst>
                  <a:outerShdw blurRad="38100" dist="38100" dir="2700000" algn="tl">
                    <a:srgbClr val="000000">
                      <a:alpha val="43137"/>
                    </a:srgbClr>
                  </a:outerShdw>
                </a:effectLst>
              </a:rPr>
              <a:t>Rom. 15:9</a:t>
            </a:r>
            <a:r>
              <a:rPr lang="en-US" sz="2600" dirty="0" smtClean="0">
                <a:effectLst>
                  <a:outerShdw blurRad="38100" dist="38100" dir="2700000" algn="tl">
                    <a:srgbClr val="000000">
                      <a:alpha val="43137"/>
                    </a:srgbClr>
                  </a:outerShdw>
                </a:effectLst>
              </a:rPr>
              <a:t>; </a:t>
            </a:r>
            <a:r>
              <a:rPr lang="en-US" sz="2600" dirty="0" smtClean="0">
                <a:solidFill>
                  <a:srgbClr val="FFFF00"/>
                </a:solidFill>
                <a:effectLst>
                  <a:outerShdw blurRad="38100" dist="38100" dir="2700000" algn="tl">
                    <a:srgbClr val="000000">
                      <a:alpha val="43137"/>
                    </a:srgbClr>
                  </a:outerShdw>
                </a:effectLst>
              </a:rPr>
              <a:t>Eph. 5:19</a:t>
            </a:r>
            <a:r>
              <a:rPr lang="en-US" sz="2600" dirty="0" smtClean="0">
                <a:effectLst>
                  <a:outerShdw blurRad="38100" dist="38100" dir="2700000" algn="tl">
                    <a:srgbClr val="000000">
                      <a:alpha val="43137"/>
                    </a:srgbClr>
                  </a:outerShdw>
                </a:effectLst>
              </a:rPr>
              <a:t>; </a:t>
            </a:r>
            <a:r>
              <a:rPr lang="en-US" sz="2600" dirty="0" smtClean="0">
                <a:solidFill>
                  <a:srgbClr val="FFFF00"/>
                </a:solidFill>
                <a:effectLst>
                  <a:outerShdw blurRad="38100" dist="38100" dir="2700000" algn="tl">
                    <a:srgbClr val="000000">
                      <a:alpha val="43137"/>
                    </a:srgbClr>
                  </a:outerShdw>
                </a:effectLst>
              </a:rPr>
              <a:t>Col. 3:16</a:t>
            </a:r>
            <a:r>
              <a:rPr lang="en-US" sz="2600" dirty="0" smtClean="0">
                <a:effectLst>
                  <a:outerShdw blurRad="38100" dist="38100" dir="2700000" algn="tl">
                    <a:srgbClr val="000000">
                      <a:alpha val="43137"/>
                    </a:srgbClr>
                  </a:outerShdw>
                </a:effectLst>
              </a:rPr>
              <a:t>; </a:t>
            </a:r>
            <a:r>
              <a:rPr lang="en-US" sz="2600" dirty="0" smtClean="0">
                <a:solidFill>
                  <a:srgbClr val="FFFF00"/>
                </a:solidFill>
                <a:effectLst>
                  <a:outerShdw blurRad="38100" dist="38100" dir="2700000" algn="tl">
                    <a:srgbClr val="000000">
                      <a:alpha val="43137"/>
                    </a:srgbClr>
                  </a:outerShdw>
                </a:effectLst>
              </a:rPr>
              <a:t>Jas. 5:13</a:t>
            </a:r>
            <a:endParaRPr lang="en-US" sz="2600" dirty="0" smtClean="0">
              <a:effectLst>
                <a:outerShdw blurRad="38100" dist="38100" dir="2700000" algn="tl">
                  <a:srgbClr val="000000">
                    <a:alpha val="43137"/>
                  </a:srgbClr>
                </a:outerShdw>
              </a:effectLst>
            </a:endParaRPr>
          </a:p>
          <a:p>
            <a:pPr>
              <a:spcBef>
                <a:spcPts val="0"/>
              </a:spcBef>
              <a:spcAft>
                <a:spcPts val="500"/>
              </a:spcAft>
              <a:buClr>
                <a:srgbClr val="FFFF00"/>
              </a:buClr>
            </a:pPr>
            <a:r>
              <a:rPr lang="en-US" b="1" dirty="0" smtClean="0">
                <a:effectLst>
                  <a:outerShdw blurRad="38100" dist="38100" dir="2700000" algn="tl">
                    <a:srgbClr val="000000">
                      <a:alpha val="43137"/>
                    </a:srgbClr>
                  </a:outerShdw>
                </a:effectLst>
              </a:rPr>
              <a:t>By what authority are you doing these things…?</a:t>
            </a:r>
            <a:endParaRPr lang="en-US" dirty="0" smtClean="0">
              <a:effectLst>
                <a:outerShdw blurRad="38100" dist="38100" dir="2700000" algn="tl">
                  <a:srgbClr val="000000">
                    <a:alpha val="43137"/>
                  </a:srgbClr>
                </a:outerShdw>
              </a:effectLst>
            </a:endParaRP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Instrumental music?</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Instrumental sound effects for background? Whistling…?</a:t>
            </a:r>
          </a:p>
          <a:p>
            <a:pPr lvl="1">
              <a:spcBef>
                <a:spcPts val="0"/>
              </a:spcBef>
              <a:spcAft>
                <a:spcPts val="5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Choirs?  Solos?  </a:t>
            </a:r>
            <a:endParaRPr lang="en-US" dirty="0" smtClean="0">
              <a:effectLst>
                <a:outerShdw blurRad="38100" dist="38100" dir="2700000" algn="tl">
                  <a:srgbClr val="000000">
                    <a:alpha val="43137"/>
                  </a:srgbClr>
                </a:outerShdw>
              </a:effectLst>
            </a:endParaRPr>
          </a:p>
        </p:txBody>
      </p:sp>
      <p:sp>
        <p:nvSpPr>
          <p:cNvPr id="4" name="Rounded Rectangle 3"/>
          <p:cNvSpPr/>
          <p:nvPr/>
        </p:nvSpPr>
        <p:spPr bwMode="auto">
          <a:xfrm>
            <a:off x="0" y="9144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spTree>
    <p:extLst>
      <p:ext uri="{BB962C8B-B14F-4D97-AF65-F5344CB8AC3E}">
        <p14:creationId xmlns:p14="http://schemas.microsoft.com/office/powerpoint/2010/main" val="15892875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Scale>
                                      <p:cBhvr>
                                        <p:cTn id="56"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7" end="7"/>
                                            </p:txEl>
                                          </p:spTgt>
                                        </p:tgtEl>
                                        <p:attrNameLst>
                                          <p:attrName>ppt_x</p:attrName>
                                          <p:attrName>ppt_y</p:attrName>
                                        </p:attrNameLst>
                                      </p:cBhvr>
                                    </p:animMotion>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Scale>
                                      <p:cBhvr>
                                        <p:cTn id="63"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8" end="8"/>
                                            </p:txEl>
                                          </p:spTgt>
                                        </p:tgtEl>
                                        <p:attrNameLst>
                                          <p:attrName>ppt_x</p:attrName>
                                          <p:attrName>ppt_y</p:attrName>
                                        </p:attrNameLst>
                                      </p:cBhvr>
                                    </p:animMotion>
                                    <p:animEffect transition="in" filter="fade">
                                      <p:cBhvr>
                                        <p:cTn id="6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3" name="Content Placeholder 2"/>
          <p:cNvSpPr>
            <a:spLocks noGrp="1"/>
          </p:cNvSpPr>
          <p:nvPr>
            <p:ph idx="1"/>
          </p:nvPr>
        </p:nvSpPr>
        <p:spPr>
          <a:xfrm>
            <a:off x="0" y="2286000"/>
            <a:ext cx="9144000" cy="4724400"/>
          </a:xfrm>
        </p:spPr>
        <p:txBody>
          <a:bodyPr/>
          <a:lstStyle/>
          <a:p>
            <a:pPr>
              <a:lnSpc>
                <a:spcPct val="87000"/>
              </a:lnSpc>
              <a:spcBef>
                <a:spcPts val="0"/>
              </a:spcBef>
              <a:spcAft>
                <a:spcPts val="400"/>
              </a:spcAft>
              <a:buClr>
                <a:srgbClr val="FFFF00"/>
              </a:buClr>
            </a:pPr>
            <a:r>
              <a:rPr lang="en-US" dirty="0" smtClean="0">
                <a:effectLst>
                  <a:outerShdw blurRad="38100" dist="38100" dir="2700000" algn="tl">
                    <a:srgbClr val="000000">
                      <a:alpha val="43137"/>
                    </a:srgbClr>
                  </a:outerShdw>
                </a:effectLst>
              </a:rPr>
              <a:t>Little or no use of Scripture in preaching</a:t>
            </a:r>
          </a:p>
          <a:p>
            <a:pPr lvl="1">
              <a:lnSpc>
                <a:spcPct val="87000"/>
              </a:lnSpc>
              <a:spcBef>
                <a:spcPts val="0"/>
              </a:spcBef>
              <a:spcAft>
                <a:spcPts val="4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Some say more “relevant” by use of jokes, stories, human wisdom… teaching the same moral points as Bible</a:t>
            </a:r>
          </a:p>
          <a:p>
            <a:pPr lvl="1">
              <a:lnSpc>
                <a:spcPct val="87000"/>
              </a:lnSpc>
              <a:spcBef>
                <a:spcPts val="0"/>
              </a:spcBef>
              <a:spcAft>
                <a:spcPts val="400"/>
              </a:spcAft>
              <a:buClr>
                <a:srgbClr val="66FFFF"/>
              </a:buClr>
              <a:buSzPct val="80000"/>
              <a:buFont typeface="Wingdings" panose="05000000000000000000" pitchFamily="2" charset="2"/>
              <a:buChar char="§"/>
            </a:pPr>
            <a:r>
              <a:rPr lang="en-US" dirty="0" smtClean="0">
                <a:effectLst>
                  <a:outerShdw blurRad="38100" dist="38100" dir="2700000" algn="tl">
                    <a:srgbClr val="000000">
                      <a:alpha val="43137"/>
                    </a:srgbClr>
                  </a:outerShdw>
                </a:effectLst>
              </a:rPr>
              <a:t>Bible does show what church authorize to teach &amp; preach</a:t>
            </a: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2:42 </a:t>
            </a:r>
            <a:r>
              <a:rPr lang="en-US" sz="2600" dirty="0" smtClean="0">
                <a:effectLst>
                  <a:outerShdw blurRad="38100" dist="38100" dir="2700000" algn="tl">
                    <a:srgbClr val="000000">
                      <a:alpha val="43137"/>
                    </a:srgbClr>
                  </a:outerShdw>
                </a:effectLst>
              </a:rPr>
              <a:t>“Apostle’s doctrine”</a:t>
            </a: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8:30-35 </a:t>
            </a:r>
            <a:r>
              <a:rPr lang="en-US" sz="2600" dirty="0" smtClean="0">
                <a:effectLst>
                  <a:outerShdw blurRad="38100" dist="38100" dir="2700000" algn="tl">
                    <a:srgbClr val="000000">
                      <a:alpha val="43137"/>
                    </a:srgbClr>
                  </a:outerShdw>
                </a:effectLst>
              </a:rPr>
              <a:t>“Scripture” (cf. </a:t>
            </a:r>
            <a:r>
              <a:rPr lang="en-US" sz="2600" b="1" i="1" dirty="0" smtClean="0">
                <a:solidFill>
                  <a:srgbClr val="FFFF00"/>
                </a:solidFill>
                <a:effectLst>
                  <a:outerShdw blurRad="38100" dist="38100" dir="2700000" algn="tl">
                    <a:srgbClr val="000000">
                      <a:alpha val="43137"/>
                    </a:srgbClr>
                  </a:outerShdw>
                </a:effectLst>
              </a:rPr>
              <a:t>Acts 17:2, 11</a:t>
            </a:r>
            <a:r>
              <a:rPr lang="en-US" sz="2600" dirty="0" smtClean="0">
                <a:effectLst>
                  <a:outerShdw blurRad="38100" dist="38100" dir="2700000" algn="tl">
                    <a:srgbClr val="000000">
                      <a:alpha val="43137"/>
                    </a:srgbClr>
                  </a:outerShdw>
                </a:effectLst>
              </a:rPr>
              <a:t>; </a:t>
            </a:r>
            <a:r>
              <a:rPr lang="en-US" sz="2600" b="1" i="1" dirty="0" smtClean="0">
                <a:solidFill>
                  <a:srgbClr val="FFFF00"/>
                </a:solidFill>
                <a:effectLst>
                  <a:outerShdw blurRad="38100" dist="38100" dir="2700000" algn="tl">
                    <a:srgbClr val="000000">
                      <a:alpha val="43137"/>
                    </a:srgbClr>
                  </a:outerShdw>
                </a:effectLst>
              </a:rPr>
              <a:t>18:24, 28</a:t>
            </a:r>
            <a:r>
              <a:rPr lang="en-US" sz="2600" dirty="0" smtClean="0">
                <a:effectLst>
                  <a:outerShdw blurRad="38100" dist="38100" dir="2700000" algn="tl">
                    <a:srgbClr val="000000">
                      <a:alpha val="43137"/>
                    </a:srgbClr>
                  </a:outerShdw>
                </a:effectLst>
              </a:rPr>
              <a:t>…)</a:t>
            </a:r>
            <a:endParaRPr lang="en-US" sz="2600" dirty="0" smtClean="0">
              <a:effectLst>
                <a:outerShdw blurRad="38100" dist="38100" dir="2700000" algn="tl">
                  <a:srgbClr val="000000">
                    <a:alpha val="43137"/>
                  </a:srgbClr>
                </a:outerShdw>
              </a:effectLst>
            </a:endParaRP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Acts 20:27</a:t>
            </a:r>
            <a:r>
              <a:rPr lang="en-US" sz="2600" dirty="0" smtClean="0">
                <a:effectLst>
                  <a:outerShdw blurRad="38100" dist="38100" dir="2700000" algn="tl">
                    <a:srgbClr val="000000">
                      <a:alpha val="43137"/>
                    </a:srgbClr>
                  </a:outerShdw>
                </a:effectLst>
              </a:rPr>
              <a:t> “The whole counsel of God”</a:t>
            </a: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a:solidFill>
                  <a:srgbClr val="FFFF00"/>
                </a:solidFill>
                <a:effectLst>
                  <a:outerShdw blurRad="38100" dist="38100" dir="2700000" algn="tl">
                    <a:srgbClr val="000000">
                      <a:alpha val="43137"/>
                    </a:srgbClr>
                  </a:outerShdw>
                </a:effectLst>
              </a:rPr>
              <a:t>1</a:t>
            </a:r>
            <a:r>
              <a:rPr lang="en-US" sz="2600" b="1" i="1" dirty="0" smtClean="0">
                <a:solidFill>
                  <a:srgbClr val="FFFF00"/>
                </a:solidFill>
                <a:effectLst>
                  <a:outerShdw blurRad="38100" dist="38100" dir="2700000" algn="tl">
                    <a:srgbClr val="000000">
                      <a:alpha val="43137"/>
                    </a:srgbClr>
                  </a:outerShdw>
                </a:effectLst>
              </a:rPr>
              <a:t> Tim 4:12-16</a:t>
            </a:r>
            <a:r>
              <a:rPr lang="en-US" sz="2600" dirty="0" smtClean="0">
                <a:effectLst>
                  <a:outerShdw blurRad="38100" dist="38100" dir="2700000" algn="tl">
                    <a:srgbClr val="000000">
                      <a:alpha val="43137"/>
                    </a:srgbClr>
                  </a:outerShdw>
                </a:effectLst>
              </a:rPr>
              <a:t> “Reading, exhortation, doctrine… prophecy”</a:t>
            </a:r>
            <a:endParaRPr lang="en-US" sz="2600" dirty="0" smtClean="0">
              <a:effectLst>
                <a:outerShdw blurRad="38100" dist="38100" dir="2700000" algn="tl">
                  <a:srgbClr val="000000">
                    <a:alpha val="43137"/>
                  </a:srgbClr>
                </a:outerShdw>
              </a:effectLst>
            </a:endParaRP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2 Tim 4:2-5</a:t>
            </a:r>
            <a:r>
              <a:rPr lang="en-US" sz="2600" dirty="0" smtClean="0">
                <a:effectLst>
                  <a:outerShdw blurRad="38100" dist="38100" dir="2700000" algn="tl">
                    <a:srgbClr val="000000">
                      <a:alpha val="43137"/>
                    </a:srgbClr>
                  </a:outerShdw>
                </a:effectLst>
              </a:rPr>
              <a:t> “The word” not “fables” (stories with good moral)</a:t>
            </a:r>
          </a:p>
          <a:p>
            <a:pPr lvl="1">
              <a:lnSpc>
                <a:spcPct val="87000"/>
              </a:lnSpc>
              <a:spcBef>
                <a:spcPts val="0"/>
              </a:spcBef>
              <a:spcAft>
                <a:spcPts val="400"/>
              </a:spcAft>
              <a:buClr>
                <a:srgbClr val="66FFFF"/>
              </a:buClr>
              <a:buSzPct val="80000"/>
              <a:buFont typeface="Wingdings" panose="05000000000000000000" pitchFamily="2" charset="2"/>
              <a:buChar char="§"/>
            </a:pPr>
            <a:r>
              <a:rPr lang="en-US" sz="2600" b="1" i="1" dirty="0" smtClean="0">
                <a:solidFill>
                  <a:srgbClr val="FFFF00"/>
                </a:solidFill>
                <a:effectLst>
                  <a:outerShdw blurRad="38100" dist="38100" dir="2700000" algn="tl">
                    <a:srgbClr val="000000">
                      <a:alpha val="43137"/>
                    </a:srgbClr>
                  </a:outerShdw>
                </a:effectLst>
              </a:rPr>
              <a:t>2 Tim 3:16-17</a:t>
            </a:r>
            <a:r>
              <a:rPr lang="en-US" sz="2600" dirty="0" smtClean="0">
                <a:effectLst>
                  <a:outerShdw blurRad="38100" dist="38100" dir="2700000" algn="tl">
                    <a:srgbClr val="000000">
                      <a:alpha val="43137"/>
                    </a:srgbClr>
                  </a:outerShdw>
                </a:effectLst>
              </a:rPr>
              <a:t> “All Scripture is inspired…” (</a:t>
            </a:r>
            <a:r>
              <a:rPr lang="en-US" sz="2600" b="1" i="1" dirty="0" smtClean="0">
                <a:solidFill>
                  <a:srgbClr val="FFFF00"/>
                </a:solidFill>
                <a:effectLst>
                  <a:outerShdw blurRad="38100" dist="38100" dir="2700000" algn="tl">
                    <a:srgbClr val="000000">
                      <a:alpha val="43137"/>
                    </a:srgbClr>
                  </a:outerShdw>
                </a:effectLst>
              </a:rPr>
              <a:t>1:13</a:t>
            </a:r>
            <a:r>
              <a:rPr lang="en-US" sz="2600" dirty="0" smtClean="0">
                <a:effectLst>
                  <a:outerShdw blurRad="38100" dist="38100" dir="2700000" algn="tl">
                    <a:srgbClr val="000000">
                      <a:alpha val="43137"/>
                    </a:srgbClr>
                  </a:outerShdw>
                </a:effectLst>
              </a:rPr>
              <a:t> “pattern”)</a:t>
            </a:r>
            <a:endParaRPr lang="en-US" sz="2600" dirty="0" smtClean="0">
              <a:effectLst>
                <a:outerShdw blurRad="38100" dist="38100" dir="2700000" algn="tl">
                  <a:srgbClr val="000000">
                    <a:alpha val="43137"/>
                  </a:srgbClr>
                </a:outerShdw>
              </a:effectLst>
            </a:endParaRPr>
          </a:p>
          <a:p>
            <a:pPr>
              <a:lnSpc>
                <a:spcPct val="87000"/>
              </a:lnSpc>
              <a:spcBef>
                <a:spcPts val="0"/>
              </a:spcBef>
              <a:spcAft>
                <a:spcPts val="400"/>
              </a:spcAft>
              <a:buClr>
                <a:srgbClr val="FFFF00"/>
              </a:buClr>
            </a:pPr>
            <a:r>
              <a:rPr lang="en-US" b="1" dirty="0" smtClean="0">
                <a:effectLst>
                  <a:outerShdw blurRad="38100" dist="38100" dir="2700000" algn="tl">
                    <a:srgbClr val="000000">
                      <a:alpha val="43137"/>
                    </a:srgbClr>
                  </a:outerShdw>
                </a:effectLst>
              </a:rPr>
              <a:t>By what authority are you doing these things?</a:t>
            </a:r>
            <a:endParaRPr lang="en-US" b="1" dirty="0">
              <a:effectLst>
                <a:outerShdw blurRad="38100" dist="38100" dir="2700000" algn="tl">
                  <a:srgbClr val="000000">
                    <a:alpha val="43137"/>
                  </a:srgbClr>
                </a:outerShdw>
              </a:effectLst>
            </a:endParaRPr>
          </a:p>
        </p:txBody>
      </p:sp>
      <p:sp>
        <p:nvSpPr>
          <p:cNvPr id="4" name="Rounded Rectangle 3"/>
          <p:cNvSpPr/>
          <p:nvPr/>
        </p:nvSpPr>
        <p:spPr bwMode="auto">
          <a:xfrm>
            <a:off x="0" y="9144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spTree>
    <p:extLst>
      <p:ext uri="{BB962C8B-B14F-4D97-AF65-F5344CB8AC3E}">
        <p14:creationId xmlns:p14="http://schemas.microsoft.com/office/powerpoint/2010/main" val="407813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Scale>
                                      <p:cBhvr>
                                        <p:cTn id="56"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7" end="7"/>
                                            </p:txEl>
                                          </p:spTgt>
                                        </p:tgtEl>
                                        <p:attrNameLst>
                                          <p:attrName>ppt_x</p:attrName>
                                          <p:attrName>ppt_y</p:attrName>
                                        </p:attrNameLst>
                                      </p:cBhvr>
                                    </p:animMotion>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Scale>
                                      <p:cBhvr>
                                        <p:cTn id="63"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8" end="8"/>
                                            </p:txEl>
                                          </p:spTgt>
                                        </p:tgtEl>
                                        <p:attrNameLst>
                                          <p:attrName>ppt_x</p:attrName>
                                          <p:attrName>ppt_y</p:attrName>
                                        </p:attrNameLst>
                                      </p:cBhvr>
                                    </p:animMotion>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Scale>
                                      <p:cBhvr>
                                        <p:cTn id="70"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3">
                                            <p:txEl>
                                              <p:pRg st="9" end="9"/>
                                            </p:txEl>
                                          </p:spTgt>
                                        </p:tgtEl>
                                        <p:attrNameLst>
                                          <p:attrName>ppt_x</p:attrName>
                                          <p:attrName>ppt_y</p:attrName>
                                        </p:attrNameLst>
                                      </p:cBhvr>
                                    </p:animMotion>
                                    <p:animEffect transition="in" filter="fade">
                                      <p:cBhvr>
                                        <p:cTn id="7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4800" b="1" dirty="0" smtClean="0"/>
              <a:t>Modern Practices to Consider…</a:t>
            </a:r>
            <a:endParaRPr lang="en-US" sz="4800" b="1" dirty="0"/>
          </a:p>
        </p:txBody>
      </p:sp>
      <p:sp>
        <p:nvSpPr>
          <p:cNvPr id="4" name="Rounded Rectangle 3"/>
          <p:cNvSpPr/>
          <p:nvPr/>
        </p:nvSpPr>
        <p:spPr bwMode="auto">
          <a:xfrm>
            <a:off x="0" y="990600"/>
            <a:ext cx="9144000" cy="1371600"/>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3700" b="1" dirty="0" smtClean="0">
                <a:solidFill>
                  <a:srgbClr val="FFFF99"/>
                </a:solidFill>
                <a:latin typeface="Times New Roman" charset="0"/>
                <a:cs typeface="Times New Roman" charset="0"/>
              </a:rPr>
              <a:t>By what authority are you doing these things? – From heaven or of human origin?</a:t>
            </a:r>
            <a:endParaRPr kumimoji="0" lang="en-US" sz="3700" b="0" i="0" u="none" strike="noStrike" cap="none" normalizeH="0" baseline="0" dirty="0" smtClean="0">
              <a:ln>
                <a:noFill/>
              </a:ln>
              <a:solidFill>
                <a:srgbClr val="FFFF99"/>
              </a:solidFill>
              <a:effectLst/>
              <a:sym typeface="Gill Sans"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62200"/>
            <a:ext cx="4355952" cy="4343400"/>
          </a:xfrm>
          <a:prstGeom prst="rect">
            <a:avLst/>
          </a:prstGeom>
        </p:spPr>
      </p:pic>
      <p:sp>
        <p:nvSpPr>
          <p:cNvPr id="7" name="Right Arrow 6"/>
          <p:cNvSpPr/>
          <p:nvPr/>
        </p:nvSpPr>
        <p:spPr bwMode="auto">
          <a:xfrm rot="1426410">
            <a:off x="3431235" y="4641515"/>
            <a:ext cx="3361466" cy="685800"/>
          </a:xfrm>
          <a:prstGeom prst="rightArrow">
            <a:avLst/>
          </a:prstGeom>
          <a:solidFill>
            <a:schemeClr val="tx1"/>
          </a:solid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Right Arrow 7"/>
          <p:cNvSpPr/>
          <p:nvPr/>
        </p:nvSpPr>
        <p:spPr bwMode="auto">
          <a:xfrm rot="21013540">
            <a:off x="3540318" y="3327270"/>
            <a:ext cx="2432380" cy="685800"/>
          </a:xfrm>
          <a:prstGeom prst="rightArrow">
            <a:avLst/>
          </a:prstGeom>
          <a:solidFill>
            <a:schemeClr val="tx1"/>
          </a:solid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438400"/>
            <a:ext cx="1447800" cy="24130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1194" y="5181600"/>
            <a:ext cx="2127276" cy="1524000"/>
          </a:xfrm>
          <a:prstGeom prst="rect">
            <a:avLst/>
          </a:prstGeom>
        </p:spPr>
      </p:pic>
    </p:spTree>
    <p:extLst>
      <p:ext uri="{BB962C8B-B14F-4D97-AF65-F5344CB8AC3E}">
        <p14:creationId xmlns:p14="http://schemas.microsoft.com/office/powerpoint/2010/main" val="411349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ln/>
          <a:effectLst>
            <a:outerShdw blurRad="12700" dist="71841" dir="2700000" algn="ctr" rotWithShape="0">
              <a:schemeClr val="bg2"/>
            </a:outerShdw>
          </a:effectLst>
        </p:spPr>
        <p:txBody>
          <a:bodyPr/>
          <a:lstStyle/>
          <a:p>
            <a:r>
              <a:rPr lang="en-US" altLang="en-US" sz="5400" dirty="0" smtClean="0">
                <a:latin typeface="Times New Roman Bold" charset="0"/>
                <a:cs typeface="Times New Roman Bold" charset="0"/>
                <a:sym typeface="Times New Roman Bold" charset="0"/>
              </a:rPr>
              <a:t>Mark 11:27-30</a:t>
            </a:r>
            <a:endParaRPr lang="en-US" altLang="en-US" sz="5400" dirty="0">
              <a:latin typeface="Times New Roman Bold" charset="0"/>
              <a:ea typeface="ヒラギノ明朝 ProN W6" charset="0"/>
              <a:cs typeface="ヒラギノ明朝 ProN W6" charset="0"/>
              <a:sym typeface="Times New Roman Bold" charset="0"/>
            </a:endParaRPr>
          </a:p>
        </p:txBody>
      </p:sp>
      <p:sp>
        <p:nvSpPr>
          <p:cNvPr id="5122" name="Rectangle 2"/>
          <p:cNvSpPr>
            <a:spLocks/>
          </p:cNvSpPr>
          <p:nvPr/>
        </p:nvSpPr>
        <p:spPr bwMode="auto">
          <a:xfrm>
            <a:off x="381000" y="1562100"/>
            <a:ext cx="83947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38100" tIns="38100" rIns="38100" bIns="38100"/>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r>
              <a:rPr lang="en-US" sz="3200" b="1" baseline="30000" dirty="0">
                <a:latin typeface="+mn-lt"/>
              </a:rPr>
              <a:t>27 </a:t>
            </a:r>
            <a:r>
              <a:rPr lang="en-US" sz="3200" dirty="0">
                <a:latin typeface="+mn-lt"/>
              </a:rPr>
              <a:t>Then they came again to Jerusalem. And as He was walking in the temple, the chief priests, the scribes, and the elders came to Him. </a:t>
            </a:r>
            <a:r>
              <a:rPr lang="en-US" sz="3200" b="1" baseline="30000" dirty="0">
                <a:latin typeface="+mn-lt"/>
              </a:rPr>
              <a:t>28 </a:t>
            </a:r>
            <a:r>
              <a:rPr lang="en-US" sz="3200" dirty="0">
                <a:latin typeface="+mn-lt"/>
              </a:rPr>
              <a:t>And they said to Him, “By what authority are You doing these things? And who gave You this authority to do these things</a:t>
            </a:r>
            <a:r>
              <a:rPr lang="en-US" sz="3200" dirty="0" smtClean="0">
                <a:latin typeface="+mn-lt"/>
              </a:rPr>
              <a:t>?” </a:t>
            </a:r>
            <a:r>
              <a:rPr lang="en-US" sz="3200" b="1" baseline="30000" dirty="0" smtClean="0">
                <a:latin typeface="+mn-lt"/>
              </a:rPr>
              <a:t>29</a:t>
            </a:r>
            <a:r>
              <a:rPr lang="en-US" sz="3200" b="1" baseline="30000" dirty="0">
                <a:latin typeface="+mn-lt"/>
              </a:rPr>
              <a:t> </a:t>
            </a:r>
            <a:r>
              <a:rPr lang="en-US" sz="3200" dirty="0">
                <a:latin typeface="+mn-lt"/>
              </a:rPr>
              <a:t>But Jesus answered and said to them, “I also will ask you one question; then answer Me, and I will tell you by what authority I do these things: </a:t>
            </a:r>
            <a:r>
              <a:rPr lang="en-US" sz="3200" b="1" baseline="30000" dirty="0">
                <a:latin typeface="+mn-lt"/>
              </a:rPr>
              <a:t>30 </a:t>
            </a:r>
            <a:r>
              <a:rPr lang="en-US" sz="3200" dirty="0">
                <a:latin typeface="+mn-lt"/>
              </a:rPr>
              <a:t>The baptism of </a:t>
            </a:r>
            <a:r>
              <a:rPr lang="en-US" sz="3200" dirty="0" smtClean="0">
                <a:latin typeface="+mn-lt"/>
              </a:rPr>
              <a:t>John — was </a:t>
            </a:r>
            <a:r>
              <a:rPr lang="en-US" sz="3200" dirty="0">
                <a:latin typeface="+mn-lt"/>
              </a:rPr>
              <a:t>it from heaven or from men? Answer Me.”</a:t>
            </a:r>
          </a:p>
          <a:p>
            <a:pPr>
              <a:spcBef>
                <a:spcPts val="1600"/>
              </a:spcBef>
            </a:pPr>
            <a:endParaRPr lang="en-US" altLang="en-US" sz="3200" dirty="0">
              <a:latin typeface="+mn-lt"/>
              <a:cs typeface="Times New Roman" charset="0"/>
              <a:sym typeface="Times New Roman"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ln/>
          <a:effectLst>
            <a:outerShdw blurRad="12700" dist="71841" dir="2700000" algn="ctr" rotWithShape="0">
              <a:schemeClr val="bg2"/>
            </a:outerShdw>
          </a:effectLst>
        </p:spPr>
        <p:txBody>
          <a:bodyPr/>
          <a:lstStyle/>
          <a:p>
            <a:r>
              <a:rPr lang="en-US" altLang="en-US" sz="5400" dirty="0" smtClean="0">
                <a:latin typeface="Times New Roman Bold" charset="0"/>
                <a:cs typeface="Times New Roman Bold" charset="0"/>
                <a:sym typeface="Times New Roman Bold" charset="0"/>
              </a:rPr>
              <a:t>Mark 11:27-30</a:t>
            </a:r>
            <a:endParaRPr lang="en-US" altLang="en-US" sz="5400" dirty="0">
              <a:latin typeface="Times New Roman Bold" charset="0"/>
              <a:ea typeface="ヒラギノ明朝 ProN W6" charset="0"/>
              <a:cs typeface="ヒラギノ明朝 ProN W6" charset="0"/>
              <a:sym typeface="Times New Roman Bold" charset="0"/>
            </a:endParaRPr>
          </a:p>
        </p:txBody>
      </p:sp>
      <p:sp>
        <p:nvSpPr>
          <p:cNvPr id="5122" name="Rectangle 2"/>
          <p:cNvSpPr>
            <a:spLocks/>
          </p:cNvSpPr>
          <p:nvPr/>
        </p:nvSpPr>
        <p:spPr bwMode="auto">
          <a:xfrm>
            <a:off x="381000" y="1562100"/>
            <a:ext cx="83947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38100" tIns="38100" rIns="38100" bIns="38100"/>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r>
              <a:rPr lang="en-US" sz="3200" b="1" baseline="30000" dirty="0">
                <a:latin typeface="+mn-lt"/>
              </a:rPr>
              <a:t>27 </a:t>
            </a:r>
            <a:r>
              <a:rPr lang="en-US" sz="3200" dirty="0">
                <a:latin typeface="+mn-lt"/>
              </a:rPr>
              <a:t>Then they came again to Jerusalem. And as He was walking in the temple, the chief priests, the scribes, and the elders came to Him. </a:t>
            </a:r>
            <a:r>
              <a:rPr lang="en-US" sz="3200" b="1" baseline="30000" dirty="0">
                <a:latin typeface="+mn-lt"/>
              </a:rPr>
              <a:t>28 </a:t>
            </a:r>
            <a:r>
              <a:rPr lang="en-US" sz="3200" dirty="0">
                <a:latin typeface="+mn-lt"/>
              </a:rPr>
              <a:t>And they said to Him, “</a:t>
            </a:r>
            <a:r>
              <a:rPr lang="en-US" sz="3200" b="1" dirty="0">
                <a:solidFill>
                  <a:srgbClr val="FFFF00"/>
                </a:solidFill>
                <a:latin typeface="+mn-lt"/>
              </a:rPr>
              <a:t>By what authority are You doing these things? </a:t>
            </a:r>
            <a:r>
              <a:rPr lang="en-US" sz="3200" dirty="0">
                <a:latin typeface="+mn-lt"/>
              </a:rPr>
              <a:t>And who gave You this authority to do these things</a:t>
            </a:r>
            <a:r>
              <a:rPr lang="en-US" sz="3200" dirty="0" smtClean="0">
                <a:latin typeface="+mn-lt"/>
              </a:rPr>
              <a:t>?” </a:t>
            </a:r>
            <a:r>
              <a:rPr lang="en-US" sz="3200" b="1" baseline="30000" dirty="0" smtClean="0">
                <a:latin typeface="+mn-lt"/>
              </a:rPr>
              <a:t>29</a:t>
            </a:r>
            <a:r>
              <a:rPr lang="en-US" sz="3200" b="1" baseline="30000" dirty="0">
                <a:latin typeface="+mn-lt"/>
              </a:rPr>
              <a:t> </a:t>
            </a:r>
            <a:r>
              <a:rPr lang="en-US" sz="3200" dirty="0">
                <a:latin typeface="+mn-lt"/>
              </a:rPr>
              <a:t>But Jesus answered and said to them, “I also will ask you one question; then answer Me, and I will tell you by what authority I do these things: </a:t>
            </a:r>
            <a:r>
              <a:rPr lang="en-US" sz="3200" b="1" baseline="30000" dirty="0">
                <a:latin typeface="+mn-lt"/>
              </a:rPr>
              <a:t>30 </a:t>
            </a:r>
            <a:r>
              <a:rPr lang="en-US" sz="3200" dirty="0">
                <a:latin typeface="+mn-lt"/>
              </a:rPr>
              <a:t>The baptism of </a:t>
            </a:r>
            <a:r>
              <a:rPr lang="en-US" sz="3200" dirty="0" smtClean="0">
                <a:latin typeface="+mn-lt"/>
              </a:rPr>
              <a:t>John — was </a:t>
            </a:r>
            <a:r>
              <a:rPr lang="en-US" sz="3200" dirty="0">
                <a:latin typeface="+mn-lt"/>
              </a:rPr>
              <a:t>it from heaven or from men? Answer Me.”</a:t>
            </a:r>
          </a:p>
          <a:p>
            <a:pPr>
              <a:spcBef>
                <a:spcPts val="1600"/>
              </a:spcBef>
            </a:pPr>
            <a:endParaRPr lang="en-US" altLang="en-US" sz="3200" dirty="0">
              <a:latin typeface="+mn-lt"/>
              <a:cs typeface="Times New Roman" charset="0"/>
              <a:sym typeface="Times New Roman" charset="0"/>
            </a:endParaRPr>
          </a:p>
        </p:txBody>
      </p:sp>
    </p:spTree>
    <p:extLst>
      <p:ext uri="{BB962C8B-B14F-4D97-AF65-F5344CB8AC3E}">
        <p14:creationId xmlns:p14="http://schemas.microsoft.com/office/powerpoint/2010/main" val="3529527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xfrm>
            <a:off x="381000" y="53975"/>
            <a:ext cx="8443913" cy="1546225"/>
          </a:xfrm>
          <a:ln/>
          <a:effectLst>
            <a:outerShdw blurRad="12700" dist="71841" dir="2700000" algn="ctr" rotWithShape="0">
              <a:schemeClr val="bg2"/>
            </a:outerShdw>
          </a:effectLst>
        </p:spPr>
        <p:txBody>
          <a:bodyPr/>
          <a:lstStyle/>
          <a:p>
            <a:r>
              <a:rPr lang="en-US" altLang="en-US" sz="5400" dirty="0" smtClean="0">
                <a:latin typeface="Times New Roman Bold" charset="0"/>
                <a:cs typeface="Times New Roman Bold" charset="0"/>
                <a:sym typeface="Times New Roman Bold" charset="0"/>
              </a:rPr>
              <a:t>Matthew 21:23-25</a:t>
            </a:r>
            <a:endParaRPr lang="en-US" altLang="en-US" sz="5400" dirty="0">
              <a:latin typeface="Times New Roman Bold" charset="0"/>
              <a:ea typeface="ヒラギノ明朝 ProN W6" charset="0"/>
              <a:cs typeface="ヒラギノ明朝 ProN W6" charset="0"/>
              <a:sym typeface="Times New Roman Bold" charset="0"/>
            </a:endParaRPr>
          </a:p>
        </p:txBody>
      </p:sp>
      <p:sp>
        <p:nvSpPr>
          <p:cNvPr id="5122" name="Rectangle 2"/>
          <p:cNvSpPr>
            <a:spLocks/>
          </p:cNvSpPr>
          <p:nvPr/>
        </p:nvSpPr>
        <p:spPr bwMode="auto">
          <a:xfrm>
            <a:off x="374650" y="1447800"/>
            <a:ext cx="83947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38100" tIns="38100" rIns="38100" bIns="38100"/>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spcBef>
                <a:spcPts val="1600"/>
              </a:spcBef>
            </a:pPr>
            <a:r>
              <a:rPr lang="en-US" altLang="en-US" sz="3200" b="1" baseline="30000" dirty="0" smtClean="0">
                <a:latin typeface="Times New Roman" charset="0"/>
                <a:cs typeface="Times New Roman" charset="0"/>
                <a:sym typeface="Times New Roman" charset="0"/>
              </a:rPr>
              <a:t>23 </a:t>
            </a:r>
            <a:r>
              <a:rPr lang="en-US" altLang="en-US" sz="3200" dirty="0" smtClean="0">
                <a:latin typeface="Times New Roman" charset="0"/>
                <a:cs typeface="Times New Roman" charset="0"/>
                <a:sym typeface="Times New Roman" charset="0"/>
              </a:rPr>
              <a:t>Jesus entered the temple courts, and, while he was teaching, the chief priests and the elders of the people came to him. “By what authority are you doing these things?” they asked. “And who gave you this authority?” </a:t>
            </a:r>
            <a:r>
              <a:rPr lang="en-US" altLang="en-US" sz="3200" b="1" baseline="30000" dirty="0" smtClean="0">
                <a:latin typeface="Times New Roman" charset="0"/>
                <a:cs typeface="Times New Roman" charset="0"/>
                <a:sym typeface="Times New Roman" charset="0"/>
              </a:rPr>
              <a:t>24 </a:t>
            </a:r>
            <a:r>
              <a:rPr lang="en-US" altLang="en-US" sz="3200" dirty="0" smtClean="0">
                <a:latin typeface="Times New Roman" charset="0"/>
                <a:cs typeface="Times New Roman" charset="0"/>
                <a:sym typeface="Times New Roman" charset="0"/>
              </a:rPr>
              <a:t>Jesus replied, “I will also ask you one question. If you answer me, I will tell you by what authority I am doing these things. </a:t>
            </a:r>
            <a:r>
              <a:rPr lang="en-US" altLang="en-US" sz="3200" b="1" baseline="30000" dirty="0" smtClean="0">
                <a:latin typeface="Times New Roman" charset="0"/>
                <a:cs typeface="Times New Roman" charset="0"/>
                <a:sym typeface="Times New Roman" charset="0"/>
              </a:rPr>
              <a:t>25 </a:t>
            </a:r>
            <a:r>
              <a:rPr lang="en-US" altLang="en-US" sz="3200" dirty="0" smtClean="0">
                <a:latin typeface="Times New Roman" charset="0"/>
                <a:cs typeface="Times New Roman" charset="0"/>
                <a:sym typeface="Times New Roman" charset="0"/>
              </a:rPr>
              <a:t>John’s baptism—where did it come from? Was it from heaven, or of human origin?”</a:t>
            </a:r>
            <a:endParaRPr lang="en-US" altLang="en-US" sz="3200" dirty="0">
              <a:latin typeface="Times New Roman" charset="0"/>
              <a:cs typeface="Times New Roman" charset="0"/>
              <a:sym typeface="Times New Roman" charset="0"/>
            </a:endParaRPr>
          </a:p>
        </p:txBody>
      </p:sp>
      <p:sp>
        <p:nvSpPr>
          <p:cNvPr id="2" name="Oval 1"/>
          <p:cNvSpPr/>
          <p:nvPr/>
        </p:nvSpPr>
        <p:spPr bwMode="auto">
          <a:xfrm>
            <a:off x="381000" y="2209800"/>
            <a:ext cx="8394700" cy="2057400"/>
          </a:xfrm>
          <a:prstGeom prst="ellipse">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b="1" i="1" dirty="0" smtClean="0">
                <a:solidFill>
                  <a:srgbClr val="FFFF00"/>
                </a:solidFill>
                <a:latin typeface="Times New Roman" charset="0"/>
                <a:cs typeface="Times New Roman" charset="0"/>
                <a:sym typeface="Times New Roman" charset="0"/>
              </a:rPr>
              <a:t>“</a:t>
            </a:r>
            <a:r>
              <a:rPr lang="en-US" altLang="en-US" b="1" i="1" dirty="0" smtClean="0">
                <a:solidFill>
                  <a:srgbClr val="FFFF00"/>
                </a:solidFill>
                <a:latin typeface="Times New Roman" charset="0"/>
                <a:cs typeface="Times New Roman" charset="0"/>
                <a:sym typeface="Times New Roman" charset="0"/>
              </a:rPr>
              <a:t>By what authority are you doing these things?”</a:t>
            </a:r>
            <a:endParaRPr kumimoji="0" lang="en-US" b="1" i="1" u="none" strike="noStrike" cap="none" normalizeH="0" baseline="0" dirty="0" smtClean="0">
              <a:ln>
                <a:noFill/>
              </a:ln>
              <a:solidFill>
                <a:srgbClr val="FFFF00"/>
              </a:solidFill>
              <a:effectLst/>
              <a:latin typeface="+mn-lt"/>
              <a:sym typeface="Gill Sans" charset="0"/>
            </a:endParaRPr>
          </a:p>
        </p:txBody>
      </p:sp>
      <p:sp>
        <p:nvSpPr>
          <p:cNvPr id="4" name="Rounded Rectangle 3"/>
          <p:cNvSpPr/>
          <p:nvPr/>
        </p:nvSpPr>
        <p:spPr bwMode="auto">
          <a:xfrm>
            <a:off x="0" y="4648200"/>
            <a:ext cx="9144000" cy="2057400"/>
          </a:xfrm>
          <a:prstGeom prst="roundRect">
            <a:avLst/>
          </a:prstGeom>
          <a:solidFill>
            <a:srgbClr val="0070C0"/>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en-US" sz="4400" b="1" dirty="0" smtClean="0">
                <a:solidFill>
                  <a:srgbClr val="FFFF00"/>
                </a:solidFill>
                <a:latin typeface="Times New Roman" charset="0"/>
                <a:cs typeface="Times New Roman" charset="0"/>
                <a:sym typeface="Times New Roman" charset="0"/>
              </a:rPr>
              <a:t>Jesus gave the only options:</a:t>
            </a:r>
          </a:p>
          <a:p>
            <a:r>
              <a:rPr lang="en-US" altLang="en-US" sz="4300" b="1" dirty="0" smtClean="0">
                <a:solidFill>
                  <a:srgbClr val="FFFF99"/>
                </a:solidFill>
                <a:latin typeface="Times New Roman" charset="0"/>
                <a:cs typeface="Times New Roman" charset="0"/>
                <a:sym typeface="Times New Roman" charset="0"/>
              </a:rPr>
              <a:t>“From heaven, or of human origin?”</a:t>
            </a:r>
            <a:endParaRPr lang="en-US" sz="4300" b="1" dirty="0">
              <a:solidFill>
                <a:srgbClr val="FFFF99"/>
              </a:solidFill>
            </a:endParaRPr>
          </a:p>
        </p:txBody>
      </p:sp>
    </p:spTree>
    <p:extLst>
      <p:ext uri="{BB962C8B-B14F-4D97-AF65-F5344CB8AC3E}">
        <p14:creationId xmlns:p14="http://schemas.microsoft.com/office/powerpoint/2010/main" val="1342929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ph type="title"/>
          </p:nvPr>
        </p:nvSpPr>
        <p:spPr>
          <a:xfrm>
            <a:off x="0" y="2895600"/>
            <a:ext cx="9144000" cy="1600200"/>
          </a:xfrm>
          <a:ln/>
          <a:effectLst>
            <a:outerShdw blurRad="12700" dist="71841" dir="2700000" algn="ctr" rotWithShape="0">
              <a:schemeClr val="bg2"/>
            </a:outerShdw>
          </a:effectLst>
        </p:spPr>
        <p:txBody>
          <a:bodyPr/>
          <a:lstStyle/>
          <a:p>
            <a:r>
              <a:rPr lang="en-US" altLang="en-US" sz="6000" dirty="0">
                <a:latin typeface="Times New Roman Bold" charset="0"/>
                <a:cs typeface="Times New Roman Bold" charset="0"/>
                <a:sym typeface="Times New Roman Bold" charset="0"/>
              </a:rPr>
              <a:t>By What </a:t>
            </a:r>
            <a:r>
              <a:rPr lang="en-US" altLang="en-US" sz="6000" dirty="0" smtClean="0">
                <a:latin typeface="Times New Roman Bold" charset="0"/>
                <a:cs typeface="Times New Roman Bold" charset="0"/>
                <a:sym typeface="Times New Roman Bold" charset="0"/>
              </a:rPr>
              <a:t>Authority Are You Doing These Things?</a:t>
            </a:r>
            <a:endParaRPr lang="en-US" altLang="en-US" sz="6000" dirty="0">
              <a:latin typeface="Times New Roman Bold" charset="0"/>
              <a:ea typeface="ヒラギノ明朝 ProN W6" charset="0"/>
              <a:cs typeface="ヒラギノ明朝 ProN W6" charset="0"/>
              <a:sym typeface="Times New Roman Bold" charset="0"/>
            </a:endParaRPr>
          </a:p>
        </p:txBody>
      </p:sp>
      <p:sp>
        <p:nvSpPr>
          <p:cNvPr id="4098" name="Rectangle 2"/>
          <p:cNvSpPr>
            <a:spLocks noChangeArrowheads="1"/>
          </p:cNvSpPr>
          <p:nvPr>
            <p:ph type="body" idx="1"/>
          </p:nvPr>
        </p:nvSpPr>
        <p:spPr>
          <a:xfrm>
            <a:off x="0" y="4864100"/>
            <a:ext cx="9144000" cy="1612900"/>
          </a:xfrm>
          <a:ln/>
        </p:spPr>
        <p:txBody>
          <a:bodyPr/>
          <a:lstStyle/>
          <a:p>
            <a:pPr>
              <a:spcBef>
                <a:spcPct val="0"/>
              </a:spcBef>
            </a:pPr>
            <a:r>
              <a:rPr lang="en-US" altLang="en-US" sz="4800" dirty="0" smtClean="0">
                <a:latin typeface="Times New Roman Bold Italic" charset="0"/>
                <a:cs typeface="Times New Roman Bold Italic" charset="0"/>
                <a:sym typeface="Times New Roman Bold Italic" charset="0"/>
              </a:rPr>
              <a:t>Mark 11:27-30</a:t>
            </a:r>
          </a:p>
          <a:p>
            <a:pPr>
              <a:spcBef>
                <a:spcPct val="0"/>
              </a:spcBef>
            </a:pPr>
            <a:r>
              <a:rPr lang="en-US" altLang="en-US" sz="4800" dirty="0" smtClean="0">
                <a:latin typeface="Times New Roman Bold Italic" charset="0"/>
                <a:ea typeface="ヒラギノ明朝 ProN W6" charset="0"/>
                <a:cs typeface="Times New Roman Bold Italic" charset="0"/>
                <a:sym typeface="Times New Roman Bold Italic" charset="0"/>
              </a:rPr>
              <a:t>Matthew 21:23-25</a:t>
            </a:r>
            <a:endParaRPr lang="en-US" altLang="en-US" sz="4800" dirty="0">
              <a:latin typeface="Times New Roman Bold Italic" charset="0"/>
              <a:ea typeface="ヒラギノ明朝 ProN W6" charset="0"/>
              <a:cs typeface="ヒラギノ明朝 ProN W6" charset="0"/>
              <a:sym typeface="Times New Roman Bold Italic"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590800"/>
          </a:xfrm>
          <a:prstGeom prst="rect">
            <a:avLst/>
          </a:prstGeom>
        </p:spPr>
      </p:pic>
    </p:spTree>
    <p:extLst>
      <p:ext uri="{BB962C8B-B14F-4D97-AF65-F5344CB8AC3E}">
        <p14:creationId xmlns:p14="http://schemas.microsoft.com/office/powerpoint/2010/main" val="32958803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xfrm>
            <a:off x="1524000" y="0"/>
            <a:ext cx="6140450" cy="1462088"/>
          </a:xfrm>
          <a:ln/>
          <a:effectLst>
            <a:outerShdw blurRad="12700" dist="71841" dir="2700000" algn="ctr" rotWithShape="0">
              <a:schemeClr val="bg2"/>
            </a:outerShdw>
          </a:effectLst>
        </p:spPr>
        <p:txBody>
          <a:bodyPr/>
          <a:lstStyle/>
          <a:p>
            <a:r>
              <a:rPr lang="en-US" altLang="en-US" sz="4800" dirty="0">
                <a:latin typeface="Times New Roman Bold" charset="0"/>
                <a:cs typeface="Times New Roman Bold" charset="0"/>
                <a:sym typeface="Times New Roman Bold" charset="0"/>
              </a:rPr>
              <a:t>Instruction May Be Generic Or Specific</a:t>
            </a:r>
            <a:endParaRPr lang="en-US" altLang="en-US" sz="4800" dirty="0">
              <a:latin typeface="Times New Roman Bold" charset="0"/>
              <a:ea typeface="ヒラギノ明朝 ProN W6" charset="0"/>
              <a:cs typeface="ヒラギノ明朝 ProN W6" charset="0"/>
              <a:sym typeface="Times New Roman Bold" charset="0"/>
            </a:endParaRPr>
          </a:p>
        </p:txBody>
      </p:sp>
      <p:sp>
        <p:nvSpPr>
          <p:cNvPr id="6146" name="Rectangle 2"/>
          <p:cNvSpPr>
            <a:spLocks noChangeArrowheads="1"/>
          </p:cNvSpPr>
          <p:nvPr>
            <p:ph type="body" idx="1"/>
          </p:nvPr>
        </p:nvSpPr>
        <p:spPr>
          <a:xfrm>
            <a:off x="0" y="1600200"/>
            <a:ext cx="9296400" cy="5257800"/>
          </a:xfrm>
          <a:ln/>
        </p:spPr>
        <p:txBody>
          <a:bodyPr/>
          <a:lstStyle/>
          <a:p>
            <a:pPr marL="304800" indent="-304800">
              <a:lnSpc>
                <a:spcPct val="90000"/>
              </a:lnSpc>
              <a:spcBef>
                <a:spcPct val="0"/>
              </a:spcBef>
              <a:buClr>
                <a:srgbClr val="FFFF00"/>
              </a:buClr>
            </a:pPr>
            <a:r>
              <a:rPr lang="en-US" altLang="en-US" dirty="0"/>
              <a:t>We recognize this point in all forms of instruction</a:t>
            </a:r>
          </a:p>
          <a:p>
            <a:pPr lvl="1">
              <a:lnSpc>
                <a:spcPct val="90000"/>
              </a:lnSpc>
              <a:buClr>
                <a:srgbClr val="66FFFF"/>
              </a:buClr>
              <a:buFont typeface="Wingdings" charset="2"/>
              <a:buChar char="w"/>
            </a:pPr>
            <a:r>
              <a:rPr lang="en-US" altLang="en-US" dirty="0">
                <a:solidFill>
                  <a:srgbClr val="FFFF66"/>
                </a:solidFill>
              </a:rPr>
              <a:t>If we instruct one to buy food, any food meets criteria</a:t>
            </a:r>
            <a:endParaRPr lang="en-US" altLang="en-US" dirty="0"/>
          </a:p>
          <a:p>
            <a:pPr lvl="1">
              <a:lnSpc>
                <a:spcPct val="90000"/>
              </a:lnSpc>
              <a:buClr>
                <a:srgbClr val="66FFFF"/>
              </a:buClr>
              <a:buFont typeface="Wingdings" charset="2"/>
              <a:buChar char="w"/>
            </a:pPr>
            <a:r>
              <a:rPr lang="en-US" altLang="en-US" dirty="0">
                <a:solidFill>
                  <a:srgbClr val="FFFF66"/>
                </a:solidFill>
              </a:rPr>
              <a:t>If we tell one to buy bread, we have specified</a:t>
            </a:r>
            <a:endParaRPr lang="en-US" altLang="en-US" dirty="0"/>
          </a:p>
          <a:p>
            <a:pPr lvl="1">
              <a:lnSpc>
                <a:spcPct val="90000"/>
              </a:lnSpc>
              <a:buClr>
                <a:srgbClr val="66FFFF"/>
              </a:buClr>
              <a:buFont typeface="Wingdings" charset="2"/>
              <a:buChar char="w"/>
            </a:pPr>
            <a:r>
              <a:rPr lang="en-US" altLang="en-US" dirty="0">
                <a:solidFill>
                  <a:srgbClr val="FFFF66"/>
                </a:solidFill>
              </a:rPr>
              <a:t>If told not to add or subtract, limited to kind specified</a:t>
            </a:r>
            <a:endParaRPr lang="en-US" altLang="en-US" dirty="0"/>
          </a:p>
          <a:p>
            <a:pPr marL="304800" indent="-304800">
              <a:lnSpc>
                <a:spcPct val="90000"/>
              </a:lnSpc>
              <a:buClr>
                <a:srgbClr val="FFFF00"/>
              </a:buClr>
            </a:pPr>
            <a:r>
              <a:rPr lang="en-US" altLang="en-US" dirty="0"/>
              <a:t>Notice parallel to instructions of God in Bible</a:t>
            </a:r>
          </a:p>
          <a:p>
            <a:pPr lvl="1">
              <a:lnSpc>
                <a:spcPct val="90000"/>
              </a:lnSpc>
              <a:buClr>
                <a:srgbClr val="66FFFF"/>
              </a:buClr>
              <a:buFont typeface="Wingdings" charset="2"/>
              <a:buChar char="w"/>
            </a:pPr>
            <a:r>
              <a:rPr lang="en-US" altLang="en-US" dirty="0">
                <a:solidFill>
                  <a:srgbClr val="FFFF66"/>
                </a:solidFill>
              </a:rPr>
              <a:t>To build all tabernacle “according to pattern” (</a:t>
            </a:r>
            <a:r>
              <a:rPr lang="en-US" altLang="en-US" dirty="0">
                <a:solidFill>
                  <a:srgbClr val="FFFF00"/>
                </a:solidFill>
                <a:latin typeface="Times New Roman Bold Italic" charset="0"/>
                <a:cs typeface="Times New Roman Bold Italic" charset="0"/>
                <a:sym typeface="Times New Roman Bold Italic" charset="0"/>
              </a:rPr>
              <a:t>Ex. 25:9</a:t>
            </a:r>
            <a:r>
              <a:rPr lang="en-US" altLang="en-US" dirty="0">
                <a:solidFill>
                  <a:srgbClr val="FFFF66"/>
                </a:solidFill>
              </a:rPr>
              <a:t>)</a:t>
            </a:r>
            <a:endParaRPr lang="en-US" altLang="en-US" dirty="0"/>
          </a:p>
          <a:p>
            <a:pPr lvl="1">
              <a:lnSpc>
                <a:spcPct val="90000"/>
              </a:lnSpc>
              <a:buClr>
                <a:srgbClr val="66FFFF"/>
              </a:buClr>
              <a:buFont typeface="Wingdings" charset="2"/>
              <a:buChar char="w"/>
            </a:pPr>
            <a:r>
              <a:rPr lang="en-US" altLang="en-US" dirty="0">
                <a:solidFill>
                  <a:srgbClr val="47FF47"/>
                </a:solidFill>
              </a:rPr>
              <a:t>Some things were specified &amp; not to be changed</a:t>
            </a:r>
            <a:endParaRPr lang="en-US" altLang="en-US" dirty="0"/>
          </a:p>
          <a:p>
            <a:pPr lvl="2">
              <a:lnSpc>
                <a:spcPct val="90000"/>
              </a:lnSpc>
              <a:buFont typeface="Wingdings" charset="2"/>
              <a:buChar char="§"/>
            </a:pPr>
            <a:r>
              <a:rPr lang="en-US" altLang="en-US" dirty="0">
                <a:solidFill>
                  <a:srgbClr val="FFFF66"/>
                </a:solidFill>
              </a:rPr>
              <a:t>Ark made of acacia wood overlaid with pure gold (</a:t>
            </a:r>
            <a:r>
              <a:rPr lang="en-US" altLang="en-US" dirty="0">
                <a:solidFill>
                  <a:srgbClr val="FFFF00"/>
                </a:solidFill>
                <a:latin typeface="Times New Roman Bold Italic" charset="0"/>
                <a:cs typeface="Times New Roman Bold Italic" charset="0"/>
                <a:sym typeface="Times New Roman Bold Italic" charset="0"/>
              </a:rPr>
              <a:t>Ex. 25:10f</a:t>
            </a:r>
            <a:r>
              <a:rPr lang="en-US" altLang="en-US" dirty="0">
                <a:solidFill>
                  <a:srgbClr val="FFFF66"/>
                </a:solidFill>
                <a:latin typeface="Times New Roman Bold Italic" charset="0"/>
                <a:cs typeface="Times New Roman Bold Italic" charset="0"/>
                <a:sym typeface="Times New Roman Bold Italic" charset="0"/>
              </a:rPr>
              <a:t> </a:t>
            </a:r>
            <a:r>
              <a:rPr lang="en-US" altLang="en-US" dirty="0">
                <a:solidFill>
                  <a:srgbClr val="FFFF66"/>
                </a:solidFill>
              </a:rPr>
              <a:t>)</a:t>
            </a:r>
            <a:endParaRPr lang="en-US" altLang="en-US" dirty="0"/>
          </a:p>
          <a:p>
            <a:pPr lvl="1">
              <a:lnSpc>
                <a:spcPct val="90000"/>
              </a:lnSpc>
              <a:buClr>
                <a:srgbClr val="66FFFF"/>
              </a:buClr>
              <a:buFont typeface="Wingdings" charset="2"/>
              <a:buChar char="w"/>
            </a:pPr>
            <a:r>
              <a:rPr lang="en-US" altLang="en-US" dirty="0">
                <a:solidFill>
                  <a:srgbClr val="47FF47"/>
                </a:solidFill>
              </a:rPr>
              <a:t>Some things were left generic with multiple options</a:t>
            </a:r>
            <a:endParaRPr lang="en-US" altLang="en-US" dirty="0"/>
          </a:p>
          <a:p>
            <a:pPr lvl="2">
              <a:lnSpc>
                <a:spcPct val="90000"/>
              </a:lnSpc>
              <a:buFont typeface="Wingdings" charset="2"/>
              <a:buChar char="§"/>
            </a:pPr>
            <a:r>
              <a:rPr lang="en-US" altLang="en-US" dirty="0">
                <a:solidFill>
                  <a:srgbClr val="FFFF66"/>
                </a:solidFill>
              </a:rPr>
              <a:t>Tools to be used in making it, exact size of 4 rings on side, etc.</a:t>
            </a:r>
            <a:endParaRPr lang="en-US" altLang="en-US" dirty="0"/>
          </a:p>
          <a:p>
            <a:pPr marL="304800" indent="-304800">
              <a:lnSpc>
                <a:spcPct val="90000"/>
              </a:lnSpc>
              <a:buClr>
                <a:srgbClr val="FFFF00"/>
              </a:buClr>
            </a:pPr>
            <a:r>
              <a:rPr lang="en-US" altLang="en-US" dirty="0"/>
              <a:t>Must respect generic &amp; specific instruction unaltered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1"/>
          <p:cNvSpPr>
            <a:spLocks noChangeArrowheads="1"/>
          </p:cNvSpPr>
          <p:nvPr>
            <p:ph type="title"/>
          </p:nvPr>
        </p:nvSpPr>
        <p:spPr>
          <a:xfrm>
            <a:off x="0" y="155575"/>
            <a:ext cx="9144000" cy="1063625"/>
          </a:xfrm>
          <a:ln/>
          <a:effectLst>
            <a:outerShdw blurRad="12700" dist="71841" dir="2700000" algn="ctr" rotWithShape="0">
              <a:schemeClr val="bg2"/>
            </a:outerShdw>
          </a:effectLst>
        </p:spPr>
        <p:txBody>
          <a:bodyPr/>
          <a:lstStyle/>
          <a:p>
            <a:r>
              <a:rPr lang="en-US" altLang="en-US" sz="4800" dirty="0">
                <a:latin typeface="Times New Roman Bold" charset="0"/>
                <a:cs typeface="Times New Roman Bold" charset="0"/>
                <a:sym typeface="Times New Roman Bold" charset="0"/>
              </a:rPr>
              <a:t>Generic Instruction from God</a:t>
            </a:r>
            <a:endParaRPr lang="en-US" altLang="en-US" sz="4800" dirty="0">
              <a:latin typeface="Times New Roman Bold" charset="0"/>
              <a:ea typeface="ヒラギノ明朝 ProN W6" charset="0"/>
              <a:cs typeface="ヒラギノ明朝 ProN W6" charset="0"/>
              <a:sym typeface="Times New Roman Bold" charset="0"/>
            </a:endParaRPr>
          </a:p>
        </p:txBody>
      </p:sp>
      <p:sp>
        <p:nvSpPr>
          <p:cNvPr id="7170" name="Rectangle 2"/>
          <p:cNvSpPr>
            <a:spLocks noChangeArrowheads="1"/>
          </p:cNvSpPr>
          <p:nvPr>
            <p:ph type="body" idx="1"/>
          </p:nvPr>
        </p:nvSpPr>
        <p:spPr>
          <a:xfrm>
            <a:off x="152400" y="1143000"/>
            <a:ext cx="8991600" cy="5715000"/>
          </a:xfrm>
          <a:ln/>
        </p:spPr>
        <p:txBody>
          <a:bodyPr/>
          <a:lstStyle/>
          <a:p>
            <a:pPr marL="304800" indent="-304800">
              <a:spcBef>
                <a:spcPct val="0"/>
              </a:spcBef>
              <a:buClr>
                <a:srgbClr val="FFFF00"/>
              </a:buClr>
            </a:pPr>
            <a:r>
              <a:rPr lang="en-US" altLang="en-US" dirty="0"/>
              <a:t>Old Testament examples of generic instruction</a:t>
            </a:r>
          </a:p>
          <a:p>
            <a:pPr lvl="1">
              <a:buClr>
                <a:srgbClr val="66FFFF"/>
              </a:buClr>
              <a:buFont typeface="Wingdings" charset="2"/>
              <a:buChar char="w"/>
            </a:pPr>
            <a:r>
              <a:rPr lang="en-US" altLang="en-US" dirty="0">
                <a:solidFill>
                  <a:srgbClr val="47FF47"/>
                </a:solidFill>
              </a:rPr>
              <a:t>Noah built ark by pattern, but tools unspecified (</a:t>
            </a:r>
            <a:r>
              <a:rPr lang="en-US" altLang="en-US" dirty="0">
                <a:solidFill>
                  <a:srgbClr val="FFFF00"/>
                </a:solidFill>
                <a:latin typeface="Times New Roman Bold Italic" charset="0"/>
                <a:cs typeface="Times New Roman Bold Italic" charset="0"/>
                <a:sym typeface="Times New Roman Bold Italic" charset="0"/>
              </a:rPr>
              <a:t>Gen. 6</a:t>
            </a:r>
            <a:r>
              <a:rPr lang="en-US" altLang="en-US" dirty="0">
                <a:solidFill>
                  <a:srgbClr val="47FF47"/>
                </a:solidFill>
              </a:rPr>
              <a:t>)</a:t>
            </a:r>
            <a:endParaRPr lang="en-US" altLang="en-US" dirty="0"/>
          </a:p>
          <a:p>
            <a:pPr lvl="1">
              <a:buClr>
                <a:srgbClr val="66FFFF"/>
              </a:buClr>
              <a:buFont typeface="Wingdings" charset="2"/>
              <a:buChar char="w"/>
            </a:pPr>
            <a:r>
              <a:rPr lang="en-US" altLang="en-US" dirty="0">
                <a:solidFill>
                  <a:srgbClr val="47FF47"/>
                </a:solidFill>
              </a:rPr>
              <a:t>Told to “make rooms” in it, but the number to be made was not specified – generic authority for # (</a:t>
            </a:r>
            <a:r>
              <a:rPr lang="en-US" altLang="en-US" dirty="0">
                <a:solidFill>
                  <a:srgbClr val="FFFF00"/>
                </a:solidFill>
                <a:latin typeface="Times New Roman Bold Italic" charset="0"/>
                <a:cs typeface="Times New Roman Bold Italic" charset="0"/>
                <a:sym typeface="Times New Roman Bold Italic" charset="0"/>
              </a:rPr>
              <a:t>Gen. 6:14</a:t>
            </a:r>
            <a:r>
              <a:rPr lang="en-US" altLang="en-US" dirty="0">
                <a:solidFill>
                  <a:srgbClr val="47FF47"/>
                </a:solidFill>
              </a:rPr>
              <a:t>)</a:t>
            </a:r>
            <a:endParaRPr lang="en-US" altLang="en-US" dirty="0"/>
          </a:p>
          <a:p>
            <a:pPr marL="304800" indent="-304800">
              <a:buClr>
                <a:srgbClr val="FFFF00"/>
              </a:buClr>
            </a:pPr>
            <a:r>
              <a:rPr lang="en-US" altLang="en-US" dirty="0"/>
              <a:t>New Testament examples of generic instruction</a:t>
            </a:r>
          </a:p>
          <a:p>
            <a:pPr lvl="1">
              <a:buClr>
                <a:srgbClr val="66FFFF"/>
              </a:buClr>
              <a:buFont typeface="Wingdings" charset="2"/>
              <a:buChar char="w"/>
            </a:pPr>
            <a:r>
              <a:rPr lang="en-US" altLang="en-US" dirty="0">
                <a:solidFill>
                  <a:srgbClr val="47FF47"/>
                </a:solidFill>
              </a:rPr>
              <a:t>Jesus commanded his apostles to “go” preach, leaving means of travel generic (</a:t>
            </a:r>
            <a:r>
              <a:rPr lang="en-US" altLang="en-US" dirty="0">
                <a:solidFill>
                  <a:srgbClr val="FFFF00"/>
                </a:solidFill>
                <a:latin typeface="Times New Roman Bold Italic" charset="0"/>
                <a:cs typeface="Times New Roman Bold Italic" charset="0"/>
                <a:sym typeface="Times New Roman Bold Italic" charset="0"/>
              </a:rPr>
              <a:t>Mark 16:15</a:t>
            </a:r>
            <a:r>
              <a:rPr lang="en-US" altLang="en-US" dirty="0">
                <a:solidFill>
                  <a:srgbClr val="47FF47"/>
                </a:solidFill>
              </a:rPr>
              <a:t>)</a:t>
            </a:r>
            <a:endParaRPr lang="en-US" altLang="en-US" dirty="0"/>
          </a:p>
          <a:p>
            <a:pPr lvl="1">
              <a:buClr>
                <a:srgbClr val="66FFFF"/>
              </a:buClr>
              <a:buFont typeface="Wingdings" charset="2"/>
              <a:buChar char="w"/>
            </a:pPr>
            <a:r>
              <a:rPr lang="en-US" altLang="en-US" dirty="0">
                <a:solidFill>
                  <a:srgbClr val="47FF47"/>
                </a:solidFill>
              </a:rPr>
              <a:t>To “worship in spirit and in truth,” but place is not bound in new covenant -- left generic (</a:t>
            </a:r>
            <a:r>
              <a:rPr lang="en-US" altLang="en-US" dirty="0">
                <a:solidFill>
                  <a:srgbClr val="FFFF00"/>
                </a:solidFill>
                <a:latin typeface="Times New Roman Bold Italic" charset="0"/>
                <a:cs typeface="Times New Roman Bold Italic" charset="0"/>
                <a:sym typeface="Times New Roman Bold Italic" charset="0"/>
              </a:rPr>
              <a:t>John 4:21-24</a:t>
            </a:r>
            <a:r>
              <a:rPr lang="en-US" altLang="en-US" dirty="0">
                <a:solidFill>
                  <a:srgbClr val="47FF47"/>
                </a:solidFill>
              </a:rPr>
              <a:t>)</a:t>
            </a:r>
            <a:endParaRPr lang="en-US" altLang="en-US" dirty="0"/>
          </a:p>
          <a:p>
            <a:pPr marL="304800" indent="-304800">
              <a:buClr>
                <a:srgbClr val="FFFF00"/>
              </a:buClr>
            </a:pPr>
            <a:r>
              <a:rPr lang="en-US" altLang="en-US" dirty="0">
                <a:solidFill>
                  <a:srgbClr val="FFFF66"/>
                </a:solidFill>
              </a:rPr>
              <a:t>We cannot change instructions which are generic by binding the specific option of our choice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1"/>
          <p:cNvSpPr>
            <a:spLocks noChangeArrowheads="1"/>
          </p:cNvSpPr>
          <p:nvPr>
            <p:ph type="title"/>
          </p:nvPr>
        </p:nvSpPr>
        <p:spPr>
          <a:xfrm>
            <a:off x="0" y="149225"/>
            <a:ext cx="9144000" cy="1146175"/>
          </a:xfrm>
          <a:ln/>
          <a:effectLst>
            <a:outerShdw blurRad="12700" dist="71841" dir="2700000" algn="ctr" rotWithShape="0">
              <a:schemeClr val="bg2"/>
            </a:outerShdw>
          </a:effectLst>
        </p:spPr>
        <p:txBody>
          <a:bodyPr/>
          <a:lstStyle/>
          <a:p>
            <a:r>
              <a:rPr lang="en-US" altLang="en-US" sz="4800" dirty="0">
                <a:latin typeface="Times New Roman Bold" charset="0"/>
                <a:cs typeface="Times New Roman Bold" charset="0"/>
                <a:sym typeface="Times New Roman Bold" charset="0"/>
              </a:rPr>
              <a:t>Specific Instruction from God</a:t>
            </a:r>
            <a:endParaRPr lang="en-US" altLang="en-US" sz="4800" dirty="0">
              <a:latin typeface="Times New Roman Bold" charset="0"/>
              <a:ea typeface="ヒラギノ明朝 ProN W6" charset="0"/>
              <a:cs typeface="ヒラギノ明朝 ProN W6" charset="0"/>
              <a:sym typeface="Times New Roman Bold" charset="0"/>
            </a:endParaRPr>
          </a:p>
        </p:txBody>
      </p:sp>
      <p:sp>
        <p:nvSpPr>
          <p:cNvPr id="8194" name="Rectangle 2"/>
          <p:cNvSpPr>
            <a:spLocks noChangeArrowheads="1"/>
          </p:cNvSpPr>
          <p:nvPr>
            <p:ph type="body" idx="1"/>
          </p:nvPr>
        </p:nvSpPr>
        <p:spPr>
          <a:xfrm>
            <a:off x="0" y="1295400"/>
            <a:ext cx="9296400" cy="5562600"/>
          </a:xfrm>
          <a:ln/>
        </p:spPr>
        <p:txBody>
          <a:bodyPr/>
          <a:lstStyle/>
          <a:p>
            <a:pPr marL="304800" indent="-304800">
              <a:spcBef>
                <a:spcPct val="0"/>
              </a:spcBef>
              <a:buClr>
                <a:srgbClr val="FFFF00"/>
              </a:buClr>
            </a:pPr>
            <a:r>
              <a:rPr lang="en-US" altLang="en-US" dirty="0" err="1"/>
              <a:t>Nadab</a:t>
            </a:r>
            <a:r>
              <a:rPr lang="en-US" altLang="en-US" dirty="0"/>
              <a:t> &amp; </a:t>
            </a:r>
            <a:r>
              <a:rPr lang="en-US" altLang="en-US" dirty="0" err="1"/>
              <a:t>Abihu’s</a:t>
            </a:r>
            <a:r>
              <a:rPr lang="en-US" altLang="en-US" dirty="0"/>
              <a:t> sin concerning unauthorized fire</a:t>
            </a:r>
          </a:p>
          <a:p>
            <a:pPr lvl="1">
              <a:buClr>
                <a:srgbClr val="66FFFF"/>
              </a:buClr>
              <a:buFont typeface="Wingdings" charset="2"/>
              <a:buChar char="w"/>
            </a:pPr>
            <a:r>
              <a:rPr lang="en-US" altLang="en-US" dirty="0">
                <a:solidFill>
                  <a:srgbClr val="47FF47"/>
                </a:solidFill>
              </a:rPr>
              <a:t>God specified fire from altar (</a:t>
            </a:r>
            <a:r>
              <a:rPr lang="en-US" altLang="en-US" dirty="0">
                <a:solidFill>
                  <a:srgbClr val="FFFF00"/>
                </a:solidFill>
                <a:latin typeface="Times New Roman Bold Italic" charset="0"/>
                <a:cs typeface="Times New Roman Bold Italic" charset="0"/>
                <a:sym typeface="Times New Roman Bold Italic" charset="0"/>
              </a:rPr>
              <a:t>Num. 16:46</a:t>
            </a:r>
            <a:r>
              <a:rPr lang="en-US" altLang="en-US" dirty="0">
                <a:solidFill>
                  <a:srgbClr val="47FF47"/>
                </a:solidFill>
              </a:rPr>
              <a:t>; </a:t>
            </a:r>
            <a:r>
              <a:rPr lang="en-US" altLang="en-US" dirty="0">
                <a:solidFill>
                  <a:srgbClr val="FFFF00"/>
                </a:solidFill>
                <a:latin typeface="Times New Roman Bold Italic" charset="0"/>
                <a:cs typeface="Times New Roman Bold Italic" charset="0"/>
                <a:sym typeface="Times New Roman Bold Italic" charset="0"/>
              </a:rPr>
              <a:t>Lev. 16:12f</a:t>
            </a:r>
            <a:r>
              <a:rPr lang="en-US" altLang="en-US" dirty="0">
                <a:solidFill>
                  <a:srgbClr val="47FF47"/>
                </a:solidFill>
              </a:rPr>
              <a:t>)</a:t>
            </a:r>
            <a:endParaRPr lang="en-US" altLang="en-US" dirty="0"/>
          </a:p>
          <a:p>
            <a:pPr lvl="1">
              <a:buClr>
                <a:srgbClr val="66FFFF"/>
              </a:buClr>
              <a:buFont typeface="Wingdings" charset="2"/>
              <a:buChar char="w"/>
            </a:pPr>
            <a:r>
              <a:rPr lang="en-US" altLang="en-US" dirty="0">
                <a:solidFill>
                  <a:srgbClr val="47FF47"/>
                </a:solidFill>
              </a:rPr>
              <a:t>God’s law forbade addition or subtraction (</a:t>
            </a:r>
            <a:r>
              <a:rPr lang="en-US" altLang="en-US" dirty="0">
                <a:solidFill>
                  <a:srgbClr val="FFFF00"/>
                </a:solidFill>
                <a:latin typeface="Times New Roman Bold Italic" charset="0"/>
                <a:cs typeface="Times New Roman Bold Italic" charset="0"/>
                <a:sym typeface="Times New Roman Bold Italic" charset="0"/>
              </a:rPr>
              <a:t>Deut. 4:2</a:t>
            </a:r>
            <a:r>
              <a:rPr lang="en-US" altLang="en-US" dirty="0">
                <a:solidFill>
                  <a:srgbClr val="47FF47"/>
                </a:solidFill>
              </a:rPr>
              <a:t>)</a:t>
            </a:r>
            <a:endParaRPr lang="en-US" altLang="en-US" dirty="0"/>
          </a:p>
          <a:p>
            <a:pPr lvl="1">
              <a:buClr>
                <a:srgbClr val="66FFFF"/>
              </a:buClr>
              <a:buFont typeface="Wingdings" charset="2"/>
              <a:buChar char="w"/>
            </a:pPr>
            <a:r>
              <a:rPr lang="en-US" altLang="en-US" dirty="0" err="1">
                <a:solidFill>
                  <a:srgbClr val="47FF47"/>
                </a:solidFill>
              </a:rPr>
              <a:t>Nadab</a:t>
            </a:r>
            <a:r>
              <a:rPr lang="en-US" altLang="en-US" dirty="0">
                <a:solidFill>
                  <a:srgbClr val="47FF47"/>
                </a:solidFill>
              </a:rPr>
              <a:t> &amp; </a:t>
            </a:r>
            <a:r>
              <a:rPr lang="en-US" altLang="en-US" dirty="0" err="1">
                <a:solidFill>
                  <a:srgbClr val="47FF47"/>
                </a:solidFill>
              </a:rPr>
              <a:t>Abihu</a:t>
            </a:r>
            <a:r>
              <a:rPr lang="en-US" altLang="en-US" dirty="0">
                <a:solidFill>
                  <a:srgbClr val="47FF47"/>
                </a:solidFill>
              </a:rPr>
              <a:t> offered strange fire &amp; died (</a:t>
            </a:r>
            <a:r>
              <a:rPr lang="en-US" altLang="en-US" dirty="0">
                <a:solidFill>
                  <a:srgbClr val="FFFF00"/>
                </a:solidFill>
                <a:latin typeface="Times New Roman Bold Italic" charset="0"/>
                <a:cs typeface="Times New Roman Bold Italic" charset="0"/>
                <a:sym typeface="Times New Roman Bold Italic" charset="0"/>
              </a:rPr>
              <a:t>Lev. 10:1-2</a:t>
            </a:r>
            <a:r>
              <a:rPr lang="en-US" altLang="en-US" dirty="0">
                <a:solidFill>
                  <a:srgbClr val="47FF47"/>
                </a:solidFill>
              </a:rPr>
              <a:t>)</a:t>
            </a:r>
            <a:endParaRPr lang="en-US" altLang="en-US" dirty="0"/>
          </a:p>
          <a:p>
            <a:pPr marL="304800" indent="-304800">
              <a:buClr>
                <a:srgbClr val="FFFF00"/>
              </a:buClr>
            </a:pPr>
            <a:r>
              <a:rPr lang="en-US" altLang="en-US" dirty="0"/>
              <a:t>Authorized singing in NT worship vs. instrumental</a:t>
            </a:r>
          </a:p>
          <a:p>
            <a:pPr lvl="1">
              <a:buClr>
                <a:srgbClr val="66FFFF"/>
              </a:buClr>
              <a:buFont typeface="Wingdings" charset="2"/>
              <a:buChar char="w"/>
            </a:pPr>
            <a:r>
              <a:rPr lang="en-US" altLang="en-US" dirty="0">
                <a:solidFill>
                  <a:srgbClr val="47FF47"/>
                </a:solidFill>
              </a:rPr>
              <a:t>Gospel specifies singing (</a:t>
            </a:r>
            <a:r>
              <a:rPr lang="en-US" altLang="en-US" dirty="0">
                <a:solidFill>
                  <a:srgbClr val="FFFF00"/>
                </a:solidFill>
                <a:latin typeface="Times New Roman Bold Italic" charset="0"/>
                <a:cs typeface="Times New Roman Bold Italic" charset="0"/>
                <a:sym typeface="Times New Roman Bold Italic" charset="0"/>
              </a:rPr>
              <a:t>Eph. 5:19</a:t>
            </a:r>
            <a:r>
              <a:rPr lang="en-US" altLang="en-US" dirty="0">
                <a:solidFill>
                  <a:srgbClr val="47FF47"/>
                </a:solidFill>
                <a:latin typeface="Times New Roman Bold Italic" charset="0"/>
                <a:cs typeface="Times New Roman Bold Italic" charset="0"/>
                <a:sym typeface="Times New Roman Bold Italic" charset="0"/>
              </a:rPr>
              <a:t>; </a:t>
            </a:r>
            <a:r>
              <a:rPr lang="en-US" altLang="en-US" dirty="0">
                <a:solidFill>
                  <a:srgbClr val="FFFF00"/>
                </a:solidFill>
                <a:latin typeface="Times New Roman Bold Italic" charset="0"/>
                <a:cs typeface="Times New Roman Bold Italic" charset="0"/>
                <a:sym typeface="Times New Roman Bold Italic" charset="0"/>
              </a:rPr>
              <a:t>Col. 3:16</a:t>
            </a:r>
            <a:r>
              <a:rPr lang="en-US" altLang="en-US" dirty="0">
                <a:solidFill>
                  <a:srgbClr val="47FF47"/>
                </a:solidFill>
                <a:latin typeface="Times New Roman Bold Italic" charset="0"/>
                <a:cs typeface="Times New Roman Bold Italic" charset="0"/>
                <a:sym typeface="Times New Roman Bold Italic" charset="0"/>
              </a:rPr>
              <a:t>; </a:t>
            </a:r>
            <a:r>
              <a:rPr lang="en-US" altLang="en-US" dirty="0">
                <a:solidFill>
                  <a:srgbClr val="FFFF00"/>
                </a:solidFill>
                <a:latin typeface="Times New Roman Bold Italic" charset="0"/>
                <a:cs typeface="Times New Roman Bold Italic" charset="0"/>
                <a:sym typeface="Times New Roman Bold Italic" charset="0"/>
              </a:rPr>
              <a:t>Jas. 5:13</a:t>
            </a:r>
            <a:r>
              <a:rPr lang="en-US" altLang="en-US" dirty="0">
                <a:solidFill>
                  <a:srgbClr val="47FF47"/>
                </a:solidFill>
              </a:rPr>
              <a:t>)</a:t>
            </a:r>
            <a:endParaRPr lang="en-US" altLang="en-US" dirty="0"/>
          </a:p>
          <a:p>
            <a:pPr lvl="1">
              <a:buClr>
                <a:srgbClr val="66FFFF"/>
              </a:buClr>
              <a:buFont typeface="Wingdings" charset="2"/>
              <a:buChar char="w"/>
            </a:pPr>
            <a:r>
              <a:rPr lang="en-US" altLang="en-US" dirty="0">
                <a:solidFill>
                  <a:srgbClr val="47FF47"/>
                </a:solidFill>
              </a:rPr>
              <a:t>Gospel forbids change of teaching (</a:t>
            </a:r>
            <a:r>
              <a:rPr lang="en-US" altLang="en-US" dirty="0">
                <a:solidFill>
                  <a:srgbClr val="FFFF00"/>
                </a:solidFill>
                <a:latin typeface="Times New Roman Bold Italic" charset="0"/>
                <a:cs typeface="Times New Roman Bold Italic" charset="0"/>
                <a:sym typeface="Times New Roman Bold Italic" charset="0"/>
              </a:rPr>
              <a:t>2 Jn. 9</a:t>
            </a:r>
            <a:r>
              <a:rPr lang="en-US" altLang="en-US" dirty="0">
                <a:solidFill>
                  <a:srgbClr val="47FF47"/>
                </a:solidFill>
                <a:latin typeface="Times New Roman Bold Italic" charset="0"/>
                <a:cs typeface="Times New Roman Bold Italic" charset="0"/>
                <a:sym typeface="Times New Roman Bold Italic" charset="0"/>
              </a:rPr>
              <a:t>; </a:t>
            </a:r>
            <a:r>
              <a:rPr lang="en-US" altLang="en-US" dirty="0">
                <a:solidFill>
                  <a:srgbClr val="FFFF00"/>
                </a:solidFill>
                <a:latin typeface="Times New Roman Bold Italic" charset="0"/>
                <a:cs typeface="Times New Roman Bold Italic" charset="0"/>
                <a:sym typeface="Times New Roman Bold Italic" charset="0"/>
              </a:rPr>
              <a:t>Rev. 22:18f</a:t>
            </a:r>
            <a:r>
              <a:rPr lang="en-US" altLang="en-US" dirty="0">
                <a:solidFill>
                  <a:srgbClr val="47FF47"/>
                </a:solidFill>
              </a:rPr>
              <a:t>)</a:t>
            </a:r>
            <a:endParaRPr lang="en-US" altLang="en-US" dirty="0"/>
          </a:p>
          <a:p>
            <a:pPr lvl="1">
              <a:buClr>
                <a:srgbClr val="66FFFF"/>
              </a:buClr>
              <a:buFont typeface="Wingdings" charset="2"/>
              <a:buChar char="w"/>
            </a:pPr>
            <a:r>
              <a:rPr lang="en-US" altLang="en-US" dirty="0">
                <a:solidFill>
                  <a:srgbClr val="47FF47"/>
                </a:solidFill>
              </a:rPr>
              <a:t>Lawless action will condemn (</a:t>
            </a:r>
            <a:r>
              <a:rPr lang="en-US" altLang="en-US" dirty="0">
                <a:solidFill>
                  <a:srgbClr val="FFFF00"/>
                </a:solidFill>
                <a:latin typeface="Times New Roman Bold Italic" charset="0"/>
                <a:cs typeface="Times New Roman Bold Italic" charset="0"/>
                <a:sym typeface="Times New Roman Bold Italic" charset="0"/>
              </a:rPr>
              <a:t>Matt. 7:21-23</a:t>
            </a:r>
            <a:r>
              <a:rPr lang="en-US" altLang="en-US" dirty="0">
                <a:solidFill>
                  <a:srgbClr val="47FF47"/>
                </a:solidFill>
              </a:rPr>
              <a:t>; </a:t>
            </a:r>
            <a:r>
              <a:rPr lang="en-US" altLang="en-US" dirty="0">
                <a:solidFill>
                  <a:srgbClr val="FFFF00"/>
                </a:solidFill>
                <a:latin typeface="Times New Roman Bold Italic" charset="0"/>
                <a:cs typeface="Times New Roman Bold Italic" charset="0"/>
                <a:sym typeface="Times New Roman Bold Italic" charset="0"/>
              </a:rPr>
              <a:t>2 Jn. 9-11</a:t>
            </a:r>
            <a:r>
              <a:rPr lang="en-US" altLang="en-US" dirty="0">
                <a:solidFill>
                  <a:srgbClr val="47FF47"/>
                </a:solidFill>
              </a:rPr>
              <a:t>)</a:t>
            </a:r>
            <a:endParaRPr lang="en-US" altLang="en-US" dirty="0"/>
          </a:p>
          <a:p>
            <a:pPr marL="304800" indent="-304800">
              <a:buClr>
                <a:srgbClr val="FFFF00"/>
              </a:buClr>
            </a:pPr>
            <a:r>
              <a:rPr lang="en-US" altLang="en-US" dirty="0">
                <a:solidFill>
                  <a:srgbClr val="FFFF66"/>
                </a:solidFill>
              </a:rPr>
              <a:t>We cannot change instructions which are specific into generic option of our choice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ph type="title"/>
          </p:nvPr>
        </p:nvSpPr>
        <p:spPr>
          <a:xfrm>
            <a:off x="0" y="152400"/>
            <a:ext cx="9144000" cy="1905000"/>
          </a:xfrm>
          <a:ln/>
          <a:effectLst>
            <a:outerShdw blurRad="12700" dist="71841" dir="2700000" algn="ctr" rotWithShape="0">
              <a:schemeClr val="bg2"/>
            </a:outerShdw>
          </a:effectLst>
        </p:spPr>
        <p:txBody>
          <a:bodyPr/>
          <a:lstStyle/>
          <a:p>
            <a:r>
              <a:rPr lang="en-US" altLang="en-US" sz="6600" dirty="0">
                <a:latin typeface="Times New Roman Bold" charset="0"/>
                <a:cs typeface="Times New Roman Bold" charset="0"/>
                <a:sym typeface="Times New Roman Bold" charset="0"/>
              </a:rPr>
              <a:t>Establishing Authority:</a:t>
            </a:r>
            <a:r>
              <a:rPr lang="en-US" altLang="en-US" sz="7200" dirty="0">
                <a:latin typeface="Times New Roman Bold" charset="0"/>
                <a:ea typeface="ヒラギノ明朝 ProN W6" charset="0"/>
                <a:cs typeface="ヒラギノ明朝 ProN W6" charset="0"/>
                <a:sym typeface="Times New Roman Bold" charset="0"/>
              </a:rPr>
              <a:t/>
            </a:r>
            <a:br>
              <a:rPr lang="en-US" altLang="en-US" sz="7200" dirty="0">
                <a:latin typeface="Times New Roman Bold" charset="0"/>
                <a:ea typeface="ヒラギノ明朝 ProN W6" charset="0"/>
                <a:cs typeface="ヒラギノ明朝 ProN W6" charset="0"/>
                <a:sym typeface="Times New Roman Bold" charset="0"/>
              </a:rPr>
            </a:br>
            <a:r>
              <a:rPr lang="en-US" altLang="en-US" sz="4800" b="1" i="1" dirty="0" smtClean="0">
                <a:solidFill>
                  <a:srgbClr val="FFFF66"/>
                </a:solidFill>
                <a:latin typeface="+mn-lt"/>
                <a:ea typeface="ヒラギノ明朝 ProN W6" charset="0"/>
                <a:cs typeface="ヒラギノ明朝 ProN W6" charset="0"/>
                <a:sym typeface="Times New Roman Bold" charset="0"/>
              </a:rPr>
              <a:t>How </a:t>
            </a:r>
            <a:r>
              <a:rPr lang="en-US" altLang="en-US" sz="4800" b="1" i="1" dirty="0" smtClean="0">
                <a:solidFill>
                  <a:srgbClr val="FFFF66"/>
                </a:solidFill>
                <a:latin typeface="+mn-lt"/>
                <a:cs typeface="Times New Roman Bold Italic" charset="0"/>
                <a:sym typeface="Times New Roman Bold Italic" charset="0"/>
              </a:rPr>
              <a:t>Law </a:t>
            </a:r>
            <a:r>
              <a:rPr lang="en-US" altLang="en-US" sz="4800" b="1" i="1" dirty="0">
                <a:solidFill>
                  <a:srgbClr val="FFFF66"/>
                </a:solidFill>
                <a:latin typeface="+mn-lt"/>
                <a:cs typeface="Times New Roman Bold Italic" charset="0"/>
                <a:sym typeface="Times New Roman Bold Italic" charset="0"/>
              </a:rPr>
              <a:t>Expressed </a:t>
            </a:r>
            <a:r>
              <a:rPr lang="en-US" altLang="en-US" sz="4800" b="1" i="1" dirty="0" smtClean="0">
                <a:solidFill>
                  <a:srgbClr val="FFFF66"/>
                </a:solidFill>
                <a:latin typeface="+mn-lt"/>
                <a:cs typeface="Times New Roman Bold Italic" charset="0"/>
                <a:sym typeface="Times New Roman Bold Italic" charset="0"/>
              </a:rPr>
              <a:t>&amp; Understood</a:t>
            </a:r>
            <a:endParaRPr lang="en-US" altLang="en-US" sz="4800" b="1" i="1" dirty="0">
              <a:solidFill>
                <a:srgbClr val="FFFF66"/>
              </a:solidFill>
              <a:latin typeface="+mn-lt"/>
              <a:ea typeface="ヒラギノ明朝 ProN W6" charset="0"/>
              <a:cs typeface="ヒラギノ明朝 ProN W6" charset="0"/>
              <a:sym typeface="Times New Roman Bold Italic" charset="0"/>
            </a:endParaRPr>
          </a:p>
        </p:txBody>
      </p:sp>
      <p:grpSp>
        <p:nvGrpSpPr>
          <p:cNvPr id="10244" name="Group 4"/>
          <p:cNvGrpSpPr>
            <a:grpSpLocks/>
          </p:cNvGrpSpPr>
          <p:nvPr/>
        </p:nvGrpSpPr>
        <p:grpSpPr bwMode="auto">
          <a:xfrm>
            <a:off x="76200" y="2286000"/>
            <a:ext cx="4419601" cy="4495800"/>
            <a:chOff x="0" y="0"/>
            <a:chExt cx="2784" cy="2832"/>
          </a:xfrm>
        </p:grpSpPr>
        <p:sp>
          <p:nvSpPr>
            <p:cNvPr id="10242" name="Oval 2"/>
            <p:cNvSpPr>
              <a:spLocks/>
            </p:cNvSpPr>
            <p:nvPr/>
          </p:nvSpPr>
          <p:spPr bwMode="auto">
            <a:xfrm>
              <a:off x="0" y="0"/>
              <a:ext cx="2784" cy="2832"/>
            </a:xfrm>
            <a:prstGeom prst="ellipse">
              <a:avLst/>
            </a:prstGeom>
            <a:gradFill rotWithShape="0">
              <a:gsLst>
                <a:gs pos="0">
                  <a:srgbClr val="000000"/>
                </a:gs>
                <a:gs pos="100000">
                  <a:srgbClr val="000000"/>
                </a:gs>
              </a:gsLst>
              <a:path path="rect">
                <a:fillToRect l="50000" t="50000" r="50000" b="50000"/>
              </a:path>
            </a:gra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nchor="ctr"/>
            <a:lstStyle/>
            <a:p>
              <a:endParaRPr lang="en-US"/>
            </a:p>
          </p:txBody>
        </p:sp>
        <p:sp>
          <p:nvSpPr>
            <p:cNvPr id="10243" name="Rectangle 3"/>
            <p:cNvSpPr>
              <a:spLocks/>
            </p:cNvSpPr>
            <p:nvPr/>
          </p:nvSpPr>
          <p:spPr bwMode="auto">
            <a:xfrm>
              <a:off x="188" y="624"/>
              <a:ext cx="2406" cy="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38100" tIns="38100" rIns="38100" bIns="38100" anchor="ctr">
              <a:spAutoFit/>
            </a:bodyPr>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lgn="ctr"/>
              <a:r>
                <a:rPr lang="en-US" altLang="en-US" sz="4800" b="1" dirty="0" smtClean="0">
                  <a:latin typeface="+mn-lt"/>
                  <a:cs typeface="Times New Roman Bold Italic" charset="0"/>
                  <a:sym typeface="Times New Roman Bold Italic" charset="0"/>
                </a:rPr>
                <a:t>Methods</a:t>
              </a:r>
              <a:r>
                <a:rPr lang="en-US" altLang="en-US" sz="4800" b="1" dirty="0" smtClean="0">
                  <a:latin typeface="+mn-lt"/>
                  <a:cs typeface="Times New Roman" charset="0"/>
                  <a:sym typeface="Times New Roman" charset="0"/>
                </a:rPr>
                <a:t> </a:t>
              </a:r>
              <a:r>
                <a:rPr lang="en-US" altLang="en-US" sz="4800" b="1" dirty="0" smtClean="0">
                  <a:latin typeface="+mn-lt"/>
                  <a:cs typeface="Times New Roman Bold Italic" charset="0"/>
                  <a:sym typeface="Times New Roman Bold Italic" charset="0"/>
                </a:rPr>
                <a:t>Used</a:t>
              </a:r>
            </a:p>
            <a:p>
              <a:pPr algn="ctr"/>
              <a:r>
                <a:rPr lang="en-US" altLang="en-US" sz="4800" b="1" dirty="0">
                  <a:latin typeface="+mn-lt"/>
                  <a:cs typeface="Times New Roman Bold Italic" charset="0"/>
                  <a:sym typeface="Times New Roman Bold Italic" charset="0"/>
                </a:rPr>
                <a:t>f</a:t>
              </a:r>
              <a:r>
                <a:rPr lang="en-US" altLang="en-US" sz="4800" b="1" dirty="0" smtClean="0">
                  <a:latin typeface="+mn-lt"/>
                  <a:cs typeface="Times New Roman Bold Italic" charset="0"/>
                  <a:sym typeface="Times New Roman Bold Italic" charset="0"/>
                </a:rPr>
                <a:t>or</a:t>
              </a:r>
              <a:r>
                <a:rPr lang="en-US" altLang="en-US" sz="4800" b="1" dirty="0" smtClean="0">
                  <a:latin typeface="+mn-lt"/>
                  <a:cs typeface="Times New Roman" charset="0"/>
                  <a:sym typeface="Times New Roman" charset="0"/>
                </a:rPr>
                <a:t> </a:t>
              </a:r>
              <a:r>
                <a:rPr lang="en-US" altLang="en-US" sz="4800" b="1" dirty="0" smtClean="0">
                  <a:latin typeface="+mn-lt"/>
                  <a:cs typeface="Times New Roman Bold Italic" charset="0"/>
                  <a:sym typeface="Times New Roman Bold Italic" charset="0"/>
                </a:rPr>
                <a:t>Bible</a:t>
              </a:r>
              <a:endParaRPr lang="en-US" altLang="en-US" sz="4800" b="1" dirty="0">
                <a:latin typeface="+mn-lt"/>
                <a:cs typeface="Times New Roman" charset="0"/>
                <a:sym typeface="Times New Roman" charset="0"/>
              </a:endParaRPr>
            </a:p>
            <a:p>
              <a:pPr algn="ctr"/>
              <a:r>
                <a:rPr lang="en-US" altLang="en-US" sz="4800" b="1" dirty="0">
                  <a:latin typeface="+mn-lt"/>
                  <a:cs typeface="Times New Roman Bold Italic" charset="0"/>
                  <a:sym typeface="Times New Roman Bold Italic" charset="0"/>
                </a:rPr>
                <a:t>Instruction?</a:t>
              </a:r>
            </a:p>
          </p:txBody>
        </p:sp>
      </p:grpSp>
      <p:grpSp>
        <p:nvGrpSpPr>
          <p:cNvPr id="10247" name="Group 7"/>
          <p:cNvGrpSpPr>
            <a:grpSpLocks/>
          </p:cNvGrpSpPr>
          <p:nvPr/>
        </p:nvGrpSpPr>
        <p:grpSpPr bwMode="auto">
          <a:xfrm>
            <a:off x="4724401" y="2286000"/>
            <a:ext cx="4267200" cy="4495800"/>
            <a:chOff x="0" y="0"/>
            <a:chExt cx="2688" cy="2832"/>
          </a:xfrm>
        </p:grpSpPr>
        <p:sp>
          <p:nvSpPr>
            <p:cNvPr id="10245" name="Oval 5"/>
            <p:cNvSpPr>
              <a:spLocks/>
            </p:cNvSpPr>
            <p:nvPr/>
          </p:nvSpPr>
          <p:spPr bwMode="auto">
            <a:xfrm>
              <a:off x="0" y="0"/>
              <a:ext cx="2688" cy="2832"/>
            </a:xfrm>
            <a:prstGeom prst="ellipse">
              <a:avLst/>
            </a:prstGeom>
            <a:gradFill rotWithShape="0">
              <a:gsLst>
                <a:gs pos="0">
                  <a:srgbClr val="000000"/>
                </a:gs>
                <a:gs pos="100000">
                  <a:srgbClr val="000000"/>
                </a:gs>
              </a:gsLst>
              <a:path path="rect">
                <a:fillToRect l="50000" t="50000" r="50000" b="50000"/>
              </a:path>
            </a:gradFill>
            <a:ln>
              <a:noFill/>
            </a:ln>
            <a:extLst>
              <a:ext uri="{91240B29-F687-4F45-9708-019B960494DF}">
                <a14:hiddenLine xmlns:a14="http://schemas.microsoft.com/office/drawing/2010/main" w="9525" cap="flat">
                  <a:solidFill>
                    <a:srgbClr val="000000"/>
                  </a:solidFill>
                  <a:round/>
                  <a:headEnd type="none" w="med" len="med"/>
                  <a:tailEnd type="none" w="med" len="med"/>
                </a14:hiddenLine>
              </a:ext>
            </a:extLst>
          </p:spPr>
          <p:txBody>
            <a:bodyPr lIns="0" tIns="0" rIns="0" bIns="0"/>
            <a:lstStyle/>
            <a:p>
              <a:endParaRPr lang="en-US"/>
            </a:p>
          </p:txBody>
        </p:sp>
        <p:sp>
          <p:nvSpPr>
            <p:cNvPr id="10246" name="Rectangle 6"/>
            <p:cNvSpPr>
              <a:spLocks/>
            </p:cNvSpPr>
            <p:nvPr/>
          </p:nvSpPr>
          <p:spPr bwMode="auto">
            <a:xfrm>
              <a:off x="96" y="668"/>
              <a:ext cx="2493" cy="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38100" tIns="38100" rIns="38100" bIns="38100" anchor="ctr">
              <a:spAutoFit/>
            </a:bodyPr>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lgn="ctr"/>
              <a:r>
                <a:rPr lang="en-US" altLang="en-US" sz="4800" b="1" dirty="0" smtClean="0">
                  <a:solidFill>
                    <a:srgbClr val="FFFF99"/>
                  </a:solidFill>
                  <a:latin typeface="+mn-lt"/>
                  <a:cs typeface="Times New Roman Bold Italic" charset="0"/>
                  <a:sym typeface="Times New Roman Bold Italic" charset="0"/>
                </a:rPr>
                <a:t>Same </a:t>
              </a:r>
              <a:r>
                <a:rPr lang="en-US" altLang="en-US" sz="4800" b="1" dirty="0">
                  <a:solidFill>
                    <a:srgbClr val="FFFF99"/>
                  </a:solidFill>
                  <a:latin typeface="+mn-lt"/>
                  <a:cs typeface="Times New Roman Bold Italic" charset="0"/>
                  <a:sym typeface="Times New Roman Bold Italic" charset="0"/>
                </a:rPr>
                <a:t>Methods</a:t>
              </a:r>
              <a:endParaRPr lang="en-US" altLang="en-US" sz="4800" b="1" dirty="0">
                <a:solidFill>
                  <a:srgbClr val="FFFF99"/>
                </a:solidFill>
                <a:latin typeface="+mn-lt"/>
                <a:cs typeface="Times New Roman" charset="0"/>
                <a:sym typeface="Times New Roman" charset="0"/>
              </a:endParaRPr>
            </a:p>
            <a:p>
              <a:pPr algn="ctr"/>
              <a:r>
                <a:rPr lang="en-US" altLang="en-US" sz="4800" b="1" dirty="0">
                  <a:solidFill>
                    <a:srgbClr val="FFFF99"/>
                  </a:solidFill>
                  <a:latin typeface="+mn-lt"/>
                  <a:cs typeface="Times New Roman Bold Italic" charset="0"/>
                  <a:sym typeface="Times New Roman Bold Italic" charset="0"/>
                </a:rPr>
                <a:t>Used for All</a:t>
              </a:r>
              <a:endParaRPr lang="en-US" altLang="en-US" sz="4800" b="1" dirty="0">
                <a:solidFill>
                  <a:srgbClr val="FFFF99"/>
                </a:solidFill>
                <a:latin typeface="+mn-lt"/>
                <a:cs typeface="Times New Roman" charset="0"/>
                <a:sym typeface="Times New Roman" charset="0"/>
              </a:endParaRPr>
            </a:p>
            <a:p>
              <a:pPr algn="ctr"/>
              <a:r>
                <a:rPr lang="en-US" altLang="en-US" sz="4800" b="1" dirty="0">
                  <a:solidFill>
                    <a:srgbClr val="FFFF99"/>
                  </a:solidFill>
                  <a:latin typeface="+mn-lt"/>
                  <a:cs typeface="Times New Roman Bold Italic" charset="0"/>
                  <a:sym typeface="Times New Roman Bold Italic" charset="0"/>
                </a:rPr>
                <a:t>Instruction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fltVal val="0"/>
                                          </p:val>
                                        </p:tav>
                                        <p:tav tm="100000">
                                          <p:val>
                                            <p:strVal val="#ppt_w"/>
                                          </p:val>
                                        </p:tav>
                                      </p:tavLst>
                                    </p:anim>
                                    <p:anim calcmode="lin" valueType="num">
                                      <p:cBhvr>
                                        <p:cTn id="8" dur="1000" fill="hold"/>
                                        <p:tgtEl>
                                          <p:spTgt spid="10244"/>
                                        </p:tgtEl>
                                        <p:attrNameLst>
                                          <p:attrName>ppt_h</p:attrName>
                                        </p:attrNameLst>
                                      </p:cBhvr>
                                      <p:tavLst>
                                        <p:tav tm="0">
                                          <p:val>
                                            <p:fltVal val="0"/>
                                          </p:val>
                                        </p:tav>
                                        <p:tav tm="100000">
                                          <p:val>
                                            <p:strVal val="#ppt_h"/>
                                          </p:val>
                                        </p:tav>
                                      </p:tavLst>
                                    </p:anim>
                                    <p:anim calcmode="lin" valueType="num">
                                      <p:cBhvr>
                                        <p:cTn id="9" dur="1000" fill="hold"/>
                                        <p:tgtEl>
                                          <p:spTgt spid="102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247"/>
                                        </p:tgtEl>
                                        <p:attrNameLst>
                                          <p:attrName>style.visibility</p:attrName>
                                        </p:attrNameLst>
                                      </p:cBhvr>
                                      <p:to>
                                        <p:strVal val="visible"/>
                                      </p:to>
                                    </p:set>
                                    <p:anim calcmode="lin" valueType="num">
                                      <p:cBhvr>
                                        <p:cTn id="15" dur="1000" fill="hold"/>
                                        <p:tgtEl>
                                          <p:spTgt spid="10247"/>
                                        </p:tgtEl>
                                        <p:attrNameLst>
                                          <p:attrName>ppt_w</p:attrName>
                                        </p:attrNameLst>
                                      </p:cBhvr>
                                      <p:tavLst>
                                        <p:tav tm="0">
                                          <p:val>
                                            <p:fltVal val="0"/>
                                          </p:val>
                                        </p:tav>
                                        <p:tav tm="100000">
                                          <p:val>
                                            <p:strVal val="#ppt_w"/>
                                          </p:val>
                                        </p:tav>
                                      </p:tavLst>
                                    </p:anim>
                                    <p:anim calcmode="lin" valueType="num">
                                      <p:cBhvr>
                                        <p:cTn id="16" dur="1000" fill="hold"/>
                                        <p:tgtEl>
                                          <p:spTgt spid="10247"/>
                                        </p:tgtEl>
                                        <p:attrNameLst>
                                          <p:attrName>ppt_h</p:attrName>
                                        </p:attrNameLst>
                                      </p:cBhvr>
                                      <p:tavLst>
                                        <p:tav tm="0">
                                          <p:val>
                                            <p:fltVal val="0"/>
                                          </p:val>
                                        </p:tav>
                                        <p:tav tm="100000">
                                          <p:val>
                                            <p:strVal val="#ppt_h"/>
                                          </p:val>
                                        </p:tav>
                                      </p:tavLst>
                                    </p:anim>
                                    <p:anim calcmode="lin" valueType="num">
                                      <p:cBhvr>
                                        <p:cTn id="17" dur="1000" fill="hold"/>
                                        <p:tgtEl>
                                          <p:spTgt spid="10247"/>
                                        </p:tgtEl>
                                        <p:attrNameLst>
                                          <p:attrName>style.rotation</p:attrName>
                                        </p:attrNameLst>
                                      </p:cBhvr>
                                      <p:tavLst>
                                        <p:tav tm="0">
                                          <p:val>
                                            <p:fltVal val="90"/>
                                          </p:val>
                                        </p:tav>
                                        <p:tav tm="100000">
                                          <p:val>
                                            <p:fltVal val="0"/>
                                          </p:val>
                                        </p:tav>
                                      </p:tavLst>
                                    </p:anim>
                                    <p:animEffect transition="in" filter="fade">
                                      <p:cBhvr>
                                        <p:cTn id="18" dur="10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 Title Slide - No Graphics">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 Title Slide - No Graphics">
      <a:majorFont>
        <a:latin typeface="Times New Roman"/>
        <a:ea typeface="ヒラギノ明朝 ProN W3"/>
        <a:cs typeface="ヒラギノ明朝 ProN W3"/>
      </a:majorFont>
      <a:minorFont>
        <a:latin typeface="Times New Roman"/>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Title Only - No Graphics">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 Title Only - No Graphics">
      <a:majorFont>
        <a:latin typeface="Times New Roman"/>
        <a:ea typeface="ヒラギノ明朝 ProN W3"/>
        <a:cs typeface="ヒラギノ明朝 ProN W3"/>
      </a:majorFont>
      <a:minorFont>
        <a:latin typeface="Times New Roman"/>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Only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Title and Content - No Graphics">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 Title and Content - No Graphics">
      <a:majorFont>
        <a:latin typeface="Times New Roman"/>
        <a:ea typeface="ヒラギノ明朝 ProN W3"/>
        <a:cs typeface="ヒラギノ明朝 ProN W3"/>
      </a:majorFont>
      <a:minorFont>
        <a:latin typeface="Times New Roman"/>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282</TotalTime>
  <Pages>0</Pages>
  <Words>1339</Words>
  <Characters>0</Characters>
  <Application>Microsoft Office PowerPoint</Application>
  <PresentationFormat>On-screen Show (4:3)</PresentationFormat>
  <Lines>0</Lines>
  <Paragraphs>147</Paragraphs>
  <Slides>19</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19</vt:i4>
      </vt:variant>
    </vt:vector>
  </HeadingPairs>
  <TitlesOfParts>
    <vt:vector size="31" baseType="lpstr">
      <vt:lpstr>Gill Sans</vt:lpstr>
      <vt:lpstr>ヒラギノ角ゴ ProN W3</vt:lpstr>
      <vt:lpstr>Times New Roman</vt:lpstr>
      <vt:lpstr>ヒラギノ明朝 ProN W3</vt:lpstr>
      <vt:lpstr>Times New Roman Bold</vt:lpstr>
      <vt:lpstr>ヒラギノ明朝 ProN W6</vt:lpstr>
      <vt:lpstr>Times New Roman Bold Italic</vt:lpstr>
      <vt:lpstr>Wingdings</vt:lpstr>
      <vt:lpstr>Thonburi</vt:lpstr>
      <vt:lpstr>Default - Title Slide - No Graphics</vt:lpstr>
      <vt:lpstr>Default - Title Only - No Graphics</vt:lpstr>
      <vt:lpstr>Default - Title and Content - No Graphics</vt:lpstr>
      <vt:lpstr>By What Authority?</vt:lpstr>
      <vt:lpstr>Mark 11:27-30</vt:lpstr>
      <vt:lpstr>Mark 11:27-30</vt:lpstr>
      <vt:lpstr>Matthew 21:23-25</vt:lpstr>
      <vt:lpstr>By What Authority Are You Doing These Things?</vt:lpstr>
      <vt:lpstr>Instruction May Be Generic Or Specific</vt:lpstr>
      <vt:lpstr>Generic Instruction from God</vt:lpstr>
      <vt:lpstr>Specific Instruction from God</vt:lpstr>
      <vt:lpstr>Establishing Authority: How Law Expressed &amp; Understood</vt:lpstr>
      <vt:lpstr>Authority from Heaven May Be…</vt:lpstr>
      <vt:lpstr>Methods of Instruction in Practice Jesus Taught Using Those Methods</vt:lpstr>
      <vt:lpstr>Methods of Instruction in Practice Disciples Taught by Same Methods</vt:lpstr>
      <vt:lpstr>After Considering All Biblical Instruction, Do What Is Taught</vt:lpstr>
      <vt:lpstr>Modern Practices to Consider…</vt:lpstr>
      <vt:lpstr>Modern Practices to Consider…</vt:lpstr>
      <vt:lpstr>Modern Practices to Consider…</vt:lpstr>
      <vt:lpstr>Modern Practices to Consider…</vt:lpstr>
      <vt:lpstr>Modern Practices to Consider…</vt:lpstr>
      <vt:lpstr>Modern Practices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_Master</dc:title>
  <dc:creator>Harry Osborne</dc:creator>
  <cp:lastModifiedBy>Harry</cp:lastModifiedBy>
  <cp:revision>26</cp:revision>
  <dcterms:modified xsi:type="dcterms:W3CDTF">2013-09-29T03:04:54Z</dcterms:modified>
</cp:coreProperties>
</file>