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 id="2147483651"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582" y="11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13171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778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565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845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845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005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09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9536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04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641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8702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063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49300"/>
            <a:ext cx="2616200" cy="795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49300"/>
            <a:ext cx="7696200" cy="795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595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5556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676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92033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7256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689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130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928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0541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6204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207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828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
        <p:nvSpPr>
          <p:cNvPr id="2050" name="Rectangle 2"/>
          <p:cNvSpPr>
            <a:spLocks/>
          </p:cNvSpPr>
          <p:nvPr>
            <p:ph type="body" idx="1"/>
          </p:nvPr>
        </p:nvSpPr>
        <p:spPr bwMode="auto">
          <a:xfrm>
            <a:off x="1270000" y="29845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ph type="body" idx="1"/>
          </p:nvPr>
        </p:nvSpPr>
        <p:spPr>
          <a:xfrm>
            <a:off x="2387600" y="5761038"/>
            <a:ext cx="8229600" cy="2249487"/>
          </a:xfrm>
        </p:spPr>
        <p:txBody>
          <a:bodyPr anchor="ctr"/>
          <a:lstStyle/>
          <a:p>
            <a:pPr algn="ctr">
              <a:spcBef>
                <a:spcPct val="0"/>
              </a:spcBef>
            </a:pPr>
            <a:r>
              <a:rPr lang="en-US" altLang="en-US" sz="5000" b="1" dirty="0">
                <a:solidFill>
                  <a:srgbClr val="C8AF7B"/>
                </a:solidFill>
                <a:latin typeface="Times New Roman" pitchFamily="18" charset="0"/>
                <a:cs typeface="Times New Roman" pitchFamily="18" charset="0"/>
                <a:sym typeface="Times New Roman" pitchFamily="18" charset="0"/>
              </a:rPr>
              <a:t>A Formal Defense for the Doctrine of Salvation by Faith </a:t>
            </a:r>
            <a:endParaRPr lang="en-US" altLang="en-US" sz="5000" dirty="0"/>
          </a:p>
        </p:txBody>
      </p:sp>
      <p:pic>
        <p:nvPicPr>
          <p:cNvPr id="6146"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1:24-27</a:t>
            </a:r>
            <a:endParaRPr lang="en-US" altLang="en-US"/>
          </a:p>
        </p:txBody>
      </p:sp>
      <p:sp>
        <p:nvSpPr>
          <p:cNvPr id="15362" name="AutoShape 2"/>
          <p:cNvSpPr>
            <a:spLocks/>
          </p:cNvSpPr>
          <p:nvPr/>
        </p:nvSpPr>
        <p:spPr bwMode="auto">
          <a:xfrm>
            <a:off x="974725" y="3055938"/>
            <a:ext cx="11053763" cy="5595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24</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Therefore God also gave them up to uncleanness, in the lusts of their hearts, to dishonor their bodies among themselves,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25</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exchanged the truth of God for the lie, and worshiped and served the creature rather than the Creator, who is blessed forever. Amen.</a:t>
            </a:r>
          </a:p>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26</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this reason God gave them up to vile passions. For even their women exchanged the natural use for what is against nature.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27</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Likewise also the men, leaving the natural use of the woman, burned in their lust for one another, men with men committing what is shameful, and receiving in themselves the penalty of their error which was due.</a:t>
            </a:r>
            <a:endParaRPr lang="en-US" alt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1:28-32</a:t>
            </a:r>
            <a:endParaRPr lang="en-US" altLang="en-US"/>
          </a:p>
        </p:txBody>
      </p:sp>
      <p:sp>
        <p:nvSpPr>
          <p:cNvPr id="16386" name="AutoShape 2"/>
          <p:cNvSpPr>
            <a:spLocks/>
          </p:cNvSpPr>
          <p:nvPr/>
        </p:nvSpPr>
        <p:spPr bwMode="auto">
          <a:xfrm>
            <a:off x="847725" y="3214688"/>
            <a:ext cx="11307763" cy="525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28</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even as they did not like to retain God in </a:t>
            </a:r>
            <a:r>
              <a:rPr lang="en-US" altLang="en-US" sz="330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their</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knowledge, God gave them over to a debased mind, to do those things which are not fitting;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29</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being filled with all unrighteousness, sexual immorality, wickedness, covetousness, maliciousness; full of envy, murder, strife, deceit, evil-mindedness; </a:t>
            </a:r>
            <a:r>
              <a:rPr lang="en-US" altLang="en-US" sz="330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they are</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whisperers,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30</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backbiters, haters of God, violent, proud, boasters, inventors of evil things, disobedient to parents,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31</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undiscerning, untrustworthy, unloving, unforgiving, unmerciful;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32</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knowing the righteous judgment of God, that those who practice such things are deserving of death, not only do the same but also approve of those who practice them.</a:t>
            </a:r>
            <a:endParaRPr lang="en-US" alt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Rectangle 1"/>
          <p:cNvSpPr>
            <a:spLocks noChangeArrowheads="1"/>
          </p:cNvSpPr>
          <p:nvPr>
            <p:ph type="title"/>
          </p:nvPr>
        </p:nvSpPr>
        <p:spPr>
          <a:xfrm>
            <a:off x="1270000" y="1114425"/>
            <a:ext cx="10463213" cy="971550"/>
          </a:xfrm>
        </p:spPr>
        <p:txBody>
          <a:bodyPr/>
          <a:lstStyle/>
          <a:p>
            <a:r>
              <a:rPr lang="en-US" altLang="en-US" sz="5600" b="1" dirty="0">
                <a:solidFill>
                  <a:srgbClr val="010E66"/>
                </a:solidFill>
                <a:effectLst/>
                <a:latin typeface="Times New Roman" pitchFamily="18" charset="0"/>
                <a:cs typeface="Times New Roman" pitchFamily="18" charset="0"/>
                <a:sym typeface="Times New Roman" pitchFamily="18" charset="0"/>
              </a:rPr>
              <a:t>Introduction to Book of Romans</a:t>
            </a:r>
            <a:endParaRPr lang="en-US" altLang="en-US" dirty="0">
              <a:effectLst/>
            </a:endParaRPr>
          </a:p>
        </p:txBody>
      </p:sp>
      <p:sp>
        <p:nvSpPr>
          <p:cNvPr id="7170" name="Rectangle 2"/>
          <p:cNvSpPr>
            <a:spLocks noChangeArrowheads="1"/>
          </p:cNvSpPr>
          <p:nvPr>
            <p:ph type="body" idx="1"/>
          </p:nvPr>
        </p:nvSpPr>
        <p:spPr>
          <a:xfrm>
            <a:off x="1168400" y="2984500"/>
            <a:ext cx="10820400" cy="6007100"/>
          </a:xfrm>
        </p:spPr>
        <p:txBody>
          <a:bodyPr anchor="t"/>
          <a:lstStyle/>
          <a:p>
            <a:pPr marL="276225" indent="-276225" defTabSz="384175">
              <a:lnSpc>
                <a:spcPct val="100000"/>
              </a:lnSpc>
              <a:spcBef>
                <a:spcPts val="0"/>
              </a:spcBef>
              <a:spcAft>
                <a:spcPts val="600"/>
              </a:spcAft>
              <a:buSzPct val="50000"/>
              <a:buFontTx/>
              <a:buBlip>
                <a:blip r:embed="rId2"/>
              </a:buBlip>
            </a:pPr>
            <a:r>
              <a:rPr lang="en-US" altLang="en-US" sz="3200" b="1" i="0" dirty="0">
                <a:solidFill>
                  <a:srgbClr val="000000"/>
                </a:solidFill>
                <a:effectLst/>
                <a:latin typeface="Times New Roman" pitchFamily="18" charset="0"/>
                <a:cs typeface="Times New Roman" pitchFamily="18" charset="0"/>
                <a:sym typeface="Times New Roman" pitchFamily="18" charset="0"/>
              </a:rPr>
              <a:t>Authorship:</a:t>
            </a:r>
            <a:r>
              <a:rPr lang="en-US" altLang="en-US" sz="3200" i="0" dirty="0">
                <a:solidFill>
                  <a:srgbClr val="000000"/>
                </a:solidFill>
                <a:effectLst/>
                <a:latin typeface="Times New Roman" pitchFamily="18" charset="0"/>
                <a:cs typeface="Times New Roman" pitchFamily="18" charset="0"/>
                <a:sym typeface="Times New Roman" pitchFamily="18" charset="0"/>
              </a:rPr>
              <a:t> Paul the Apostle</a:t>
            </a:r>
          </a:p>
          <a:p>
            <a:pPr marL="276225" indent="-276225" defTabSz="384175">
              <a:lnSpc>
                <a:spcPct val="100000"/>
              </a:lnSpc>
              <a:spcBef>
                <a:spcPts val="0"/>
              </a:spcBef>
              <a:spcAft>
                <a:spcPts val="600"/>
              </a:spcAft>
              <a:buSzPct val="50000"/>
              <a:buFontTx/>
              <a:buBlip>
                <a:blip r:embed="rId2"/>
              </a:buBlip>
            </a:pPr>
            <a:r>
              <a:rPr lang="en-US" altLang="en-US" sz="3200" b="1" i="0" dirty="0">
                <a:solidFill>
                  <a:srgbClr val="000000"/>
                </a:solidFill>
                <a:effectLst/>
                <a:latin typeface="Times New Roman" pitchFamily="18" charset="0"/>
                <a:cs typeface="Times New Roman" pitchFamily="18" charset="0"/>
                <a:sym typeface="Times New Roman" pitchFamily="18" charset="0"/>
              </a:rPr>
              <a:t>Date: </a:t>
            </a:r>
            <a:r>
              <a:rPr lang="en-US" altLang="en-US" sz="3200" i="0" dirty="0">
                <a:solidFill>
                  <a:srgbClr val="000000"/>
                </a:solidFill>
                <a:effectLst/>
                <a:latin typeface="Times New Roman" pitchFamily="18" charset="0"/>
                <a:cs typeface="Times New Roman" pitchFamily="18" charset="0"/>
                <a:sym typeface="Times New Roman" pitchFamily="18" charset="0"/>
              </a:rPr>
              <a:t>A.D. 58 from Corinth (see </a:t>
            </a:r>
            <a:r>
              <a:rPr lang="en-US" altLang="en-US" sz="3200" b="1" dirty="0">
                <a:solidFill>
                  <a:srgbClr val="8F211F"/>
                </a:solidFill>
                <a:effectLst/>
                <a:latin typeface="Times New Roman" pitchFamily="18" charset="0"/>
                <a:cs typeface="Times New Roman" pitchFamily="18" charset="0"/>
                <a:sym typeface="Times New Roman" pitchFamily="18" charset="0"/>
              </a:rPr>
              <a:t>Acts 20:3</a:t>
            </a:r>
            <a:r>
              <a:rPr lang="en-US" altLang="en-US" sz="3200" i="0" dirty="0">
                <a:solidFill>
                  <a:srgbClr val="000000"/>
                </a:solidFill>
                <a:effectLst/>
                <a:latin typeface="Times New Roman" pitchFamily="18" charset="0"/>
                <a:cs typeface="Times New Roman" pitchFamily="18" charset="0"/>
                <a:sym typeface="Times New Roman" pitchFamily="18" charset="0"/>
              </a:rPr>
              <a:t>)</a:t>
            </a:r>
          </a:p>
          <a:p>
            <a:pPr marL="276225" indent="-276225" defTabSz="384175">
              <a:lnSpc>
                <a:spcPct val="100000"/>
              </a:lnSpc>
              <a:spcBef>
                <a:spcPts val="0"/>
              </a:spcBef>
              <a:spcAft>
                <a:spcPts val="600"/>
              </a:spcAft>
              <a:buSzPct val="50000"/>
              <a:buFontTx/>
              <a:buBlip>
                <a:blip r:embed="rId2"/>
              </a:buBlip>
            </a:pPr>
            <a:r>
              <a:rPr lang="en-US" altLang="en-US" sz="3200" i="0" dirty="0">
                <a:solidFill>
                  <a:srgbClr val="000000"/>
                </a:solidFill>
                <a:effectLst/>
                <a:latin typeface="Times New Roman" pitchFamily="18" charset="0"/>
                <a:cs typeface="Times New Roman" pitchFamily="18" charset="0"/>
                <a:sym typeface="Times New Roman" pitchFamily="18" charset="0"/>
              </a:rPr>
              <a:t>Last of a trilogy dealing with Judaizing teachers</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2 Corinthians</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Galatians</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Romans</a:t>
            </a:r>
          </a:p>
          <a:p>
            <a:pPr marL="276225" indent="-276225" defTabSz="384175">
              <a:lnSpc>
                <a:spcPct val="100000"/>
              </a:lnSpc>
              <a:spcBef>
                <a:spcPts val="0"/>
              </a:spcBef>
              <a:spcAft>
                <a:spcPts val="600"/>
              </a:spcAft>
              <a:buSzPct val="50000"/>
              <a:buFontTx/>
              <a:buBlip>
                <a:blip r:embed="rId2"/>
              </a:buBlip>
            </a:pPr>
            <a:r>
              <a:rPr lang="en-US" altLang="en-US" sz="3200" b="1" i="0" dirty="0">
                <a:solidFill>
                  <a:srgbClr val="000000"/>
                </a:solidFill>
                <a:effectLst/>
                <a:latin typeface="Times New Roman" pitchFamily="18" charset="0"/>
                <a:cs typeface="Times New Roman" pitchFamily="18" charset="0"/>
                <a:sym typeface="Times New Roman" pitchFamily="18" charset="0"/>
              </a:rPr>
              <a:t>Theme Statement:</a:t>
            </a:r>
            <a:r>
              <a:rPr lang="en-US" altLang="en-US" sz="3200" i="0" dirty="0">
                <a:solidFill>
                  <a:srgbClr val="000000"/>
                </a:solidFill>
                <a:effectLst/>
                <a:latin typeface="Times New Roman" pitchFamily="18" charset="0"/>
                <a:cs typeface="Times New Roman" pitchFamily="18" charset="0"/>
                <a:sym typeface="Times New Roman" pitchFamily="18" charset="0"/>
              </a:rPr>
              <a:t> </a:t>
            </a:r>
            <a:r>
              <a:rPr lang="en-US" altLang="en-US" sz="3200" b="1" i="0" dirty="0">
                <a:solidFill>
                  <a:srgbClr val="8F211F"/>
                </a:solidFill>
                <a:effectLst/>
                <a:latin typeface="Times New Roman" pitchFamily="18" charset="0"/>
                <a:cs typeface="Times New Roman" pitchFamily="18" charset="0"/>
                <a:sym typeface="Times New Roman" pitchFamily="18" charset="0"/>
              </a:rPr>
              <a:t>Romans 1:16-17</a:t>
            </a:r>
            <a:endParaRPr lang="en-US" altLang="en-US" sz="3200" i="0" dirty="0">
              <a:solidFill>
                <a:srgbClr val="000000"/>
              </a:solidFill>
              <a:effectLst/>
              <a:latin typeface="Times New Roman" pitchFamily="18" charset="0"/>
              <a:cs typeface="Times New Roman" pitchFamily="18" charset="0"/>
              <a:sym typeface="Times New Roman" pitchFamily="18" charset="0"/>
            </a:endParaRPr>
          </a:p>
          <a:p>
            <a:pPr marL="276225" indent="-276225" defTabSz="384175">
              <a:lnSpc>
                <a:spcPct val="100000"/>
              </a:lnSpc>
              <a:spcBef>
                <a:spcPts val="0"/>
              </a:spcBef>
              <a:spcAft>
                <a:spcPts val="600"/>
              </a:spcAft>
              <a:buSzPct val="50000"/>
              <a:buFontTx/>
              <a:buBlip>
                <a:blip r:embed="rId2"/>
              </a:buBlip>
            </a:pPr>
            <a:r>
              <a:rPr lang="en-US" altLang="en-US" sz="3200" i="0" dirty="0">
                <a:solidFill>
                  <a:srgbClr val="000000"/>
                </a:solidFill>
                <a:effectLst/>
                <a:latin typeface="Times New Roman" pitchFamily="18" charset="0"/>
                <a:cs typeface="Times New Roman" pitchFamily="18" charset="0"/>
                <a:sym typeface="Times New Roman" pitchFamily="18" charset="0"/>
              </a:rPr>
              <a:t>Most difficult book of </a:t>
            </a:r>
            <a:r>
              <a:rPr lang="en-US" altLang="en-US" sz="3200" i="0" dirty="0" smtClean="0">
                <a:solidFill>
                  <a:srgbClr val="000000"/>
                </a:solidFill>
                <a:effectLst/>
                <a:latin typeface="Times New Roman" pitchFamily="18" charset="0"/>
                <a:cs typeface="Times New Roman" pitchFamily="18" charset="0"/>
                <a:sym typeface="Times New Roman" pitchFamily="18" charset="0"/>
              </a:rPr>
              <a:t>N.T. </a:t>
            </a:r>
            <a:r>
              <a:rPr lang="en-US" altLang="en-US" sz="3200" i="0" dirty="0">
                <a:solidFill>
                  <a:srgbClr val="000000"/>
                </a:solidFill>
                <a:effectLst/>
                <a:latin typeface="Times New Roman" pitchFamily="18" charset="0"/>
                <a:cs typeface="Times New Roman" pitchFamily="18" charset="0"/>
                <a:sym typeface="Times New Roman" pitchFamily="18" charset="0"/>
              </a:rPr>
              <a:t>to fully understand (</a:t>
            </a:r>
            <a:r>
              <a:rPr lang="en-US" altLang="en-US" sz="3200" b="1" dirty="0">
                <a:solidFill>
                  <a:srgbClr val="8F211F"/>
                </a:solidFill>
                <a:effectLst/>
                <a:latin typeface="Times New Roman" pitchFamily="18" charset="0"/>
                <a:cs typeface="Times New Roman" pitchFamily="18" charset="0"/>
                <a:sym typeface="Times New Roman" pitchFamily="18" charset="0"/>
              </a:rPr>
              <a:t>2 Pet. 3:16-17</a:t>
            </a:r>
            <a:r>
              <a:rPr lang="en-US" altLang="en-US" sz="3200" i="0" dirty="0">
                <a:solidFill>
                  <a:srgbClr val="000000"/>
                </a:solidFill>
                <a:effectLst/>
                <a:latin typeface="Times New Roman" pitchFamily="18" charset="0"/>
                <a:cs typeface="Times New Roman" pitchFamily="18" charset="0"/>
                <a:sym typeface="Times New Roman" pitchFamily="18" charset="0"/>
              </a:rPr>
              <a:t>)</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Sequential arguments used to advance </a:t>
            </a:r>
            <a:r>
              <a:rPr lang="en-US" altLang="en-US" sz="3000" i="0" dirty="0" smtClean="0">
                <a:solidFill>
                  <a:srgbClr val="000000"/>
                </a:solidFill>
                <a:effectLst/>
                <a:latin typeface="Times New Roman" pitchFamily="18" charset="0"/>
                <a:cs typeface="Times New Roman" pitchFamily="18" charset="0"/>
                <a:sym typeface="Times New Roman" pitchFamily="18" charset="0"/>
              </a:rPr>
              <a:t>theme </a:t>
            </a:r>
            <a:r>
              <a:rPr lang="en-US" altLang="en-US" sz="3000" i="0" dirty="0">
                <a:solidFill>
                  <a:srgbClr val="000000"/>
                </a:solidFill>
                <a:effectLst/>
                <a:latin typeface="Times New Roman" pitchFamily="18" charset="0"/>
                <a:cs typeface="Times New Roman" pitchFamily="18" charset="0"/>
                <a:sym typeface="Times New Roman" pitchFamily="18" charset="0"/>
              </a:rPr>
              <a:t>of salvation by faith</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Assumes a good knowledge of the Old Testament both in text and chronology</a:t>
            </a:r>
            <a:endParaRPr lang="en-US" altLang="en-US" sz="3000" dirty="0">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left)">
                                      <p:cBhvr>
                                        <p:cTn id="12" dur="500"/>
                                        <p:tgtEl>
                                          <p:spTgt spid="71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left)">
                                      <p:cBhvr>
                                        <p:cTn id="17" dur="500"/>
                                        <p:tgtEl>
                                          <p:spTgt spid="71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wipe(left)">
                                      <p:cBhvr>
                                        <p:cTn id="22" dur="500"/>
                                        <p:tgtEl>
                                          <p:spTgt spid="717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wipe(left)">
                                      <p:cBhvr>
                                        <p:cTn id="27" dur="500"/>
                                        <p:tgtEl>
                                          <p:spTgt spid="717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0">
                                            <p:txEl>
                                              <p:pRg st="5" end="5"/>
                                            </p:txEl>
                                          </p:spTgt>
                                        </p:tgtEl>
                                        <p:attrNameLst>
                                          <p:attrName>style.visibility</p:attrName>
                                        </p:attrNameLst>
                                      </p:cBhvr>
                                      <p:to>
                                        <p:strVal val="visible"/>
                                      </p:to>
                                    </p:set>
                                    <p:animEffect transition="in" filter="wipe(left)">
                                      <p:cBhvr>
                                        <p:cTn id="32" dur="500"/>
                                        <p:tgtEl>
                                          <p:spTgt spid="717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Effect transition="in" filter="wipe(left)">
                                      <p:cBhvr>
                                        <p:cTn id="37" dur="500"/>
                                        <p:tgtEl>
                                          <p:spTgt spid="717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0">
                                            <p:txEl>
                                              <p:pRg st="7" end="7"/>
                                            </p:txEl>
                                          </p:spTgt>
                                        </p:tgtEl>
                                        <p:attrNameLst>
                                          <p:attrName>style.visibility</p:attrName>
                                        </p:attrNameLst>
                                      </p:cBhvr>
                                      <p:to>
                                        <p:strVal val="visible"/>
                                      </p:to>
                                    </p:set>
                                    <p:animEffect transition="in" filter="wipe(left)">
                                      <p:cBhvr>
                                        <p:cTn id="42" dur="500"/>
                                        <p:tgtEl>
                                          <p:spTgt spid="717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70">
                                            <p:txEl>
                                              <p:pRg st="8" end="8"/>
                                            </p:txEl>
                                          </p:spTgt>
                                        </p:tgtEl>
                                        <p:attrNameLst>
                                          <p:attrName>style.visibility</p:attrName>
                                        </p:attrNameLst>
                                      </p:cBhvr>
                                      <p:to>
                                        <p:strVal val="visible"/>
                                      </p:to>
                                    </p:set>
                                    <p:animEffect transition="in" filter="wipe(left)">
                                      <p:cBhvr>
                                        <p:cTn id="47" dur="500"/>
                                        <p:tgtEl>
                                          <p:spTgt spid="717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70">
                                            <p:txEl>
                                              <p:pRg st="9" end="9"/>
                                            </p:txEl>
                                          </p:spTgt>
                                        </p:tgtEl>
                                        <p:attrNameLst>
                                          <p:attrName>style.visibility</p:attrName>
                                        </p:attrNameLst>
                                      </p:cBhvr>
                                      <p:to>
                                        <p:strVal val="visible"/>
                                      </p:to>
                                    </p:set>
                                    <p:animEffect transition="in" filter="wipe(left)">
                                      <p:cBhvr>
                                        <p:cTn id="52" dur="500"/>
                                        <p:tgtEl>
                                          <p:spTgt spid="71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ph type="title"/>
          </p:nvPr>
        </p:nvSpPr>
        <p:spPr/>
        <p:txBody>
          <a:bodyPr/>
          <a:lstStyle/>
          <a:p>
            <a:pPr defTabSz="547688"/>
            <a:r>
              <a:rPr lang="en-US" altLang="en-US" sz="4800" b="1">
                <a:solidFill>
                  <a:srgbClr val="135375"/>
                </a:solidFill>
                <a:latin typeface="Times New Roman" pitchFamily="18" charset="0"/>
                <a:cs typeface="Times New Roman" pitchFamily="18" charset="0"/>
                <a:sym typeface="Times New Roman" pitchFamily="18" charset="0"/>
              </a:rPr>
              <a:t>Outline for Book of</a:t>
            </a:r>
            <a:br>
              <a:rPr lang="en-US" altLang="en-US" sz="4800" b="1">
                <a:solidFill>
                  <a:srgbClr val="135375"/>
                </a:solidFill>
                <a:latin typeface="Times New Roman" pitchFamily="18" charset="0"/>
                <a:cs typeface="Times New Roman" pitchFamily="18" charset="0"/>
                <a:sym typeface="Times New Roman" pitchFamily="18" charset="0"/>
              </a:rPr>
            </a:br>
            <a:r>
              <a:rPr lang="en-US" altLang="en-US" sz="5800" b="1">
                <a:solidFill>
                  <a:srgbClr val="135375"/>
                </a:solidFill>
                <a:latin typeface="Times New Roman" pitchFamily="18" charset="0"/>
                <a:cs typeface="Times New Roman" pitchFamily="18" charset="0"/>
                <a:sym typeface="Times New Roman" pitchFamily="18" charset="0"/>
              </a:rPr>
              <a:t>ROMANS</a:t>
            </a:r>
            <a:endParaRPr lang="en-US" altLang="en-US"/>
          </a:p>
        </p:txBody>
      </p:sp>
      <p:sp>
        <p:nvSpPr>
          <p:cNvPr id="8194" name="AutoShape 2"/>
          <p:cNvSpPr>
            <a:spLocks/>
          </p:cNvSpPr>
          <p:nvPr/>
        </p:nvSpPr>
        <p:spPr bwMode="auto">
          <a:xfrm>
            <a:off x="915988" y="2762250"/>
            <a:ext cx="11171237" cy="6208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Introduction </a:t>
            </a:r>
            <a:r>
              <a:rPr lang="en-US" altLang="en-US" sz="2400" i="0" dirty="0">
                <a:solidFill>
                  <a:srgbClr val="000000"/>
                </a:solidFill>
                <a:effectLst/>
                <a:latin typeface="Times New Roman" pitchFamily="18" charset="0"/>
                <a:cs typeface="Times New Roman" pitchFamily="18" charset="0"/>
                <a:sym typeface="Times New Roman" pitchFamily="18" charset="0"/>
              </a:rPr>
              <a:t>(</a:t>
            </a:r>
            <a:r>
              <a:rPr lang="en-US" altLang="en-US" sz="2400" b="1" dirty="0">
                <a:solidFill>
                  <a:srgbClr val="C00000"/>
                </a:solidFill>
                <a:effectLst/>
                <a:latin typeface="Times New Roman" pitchFamily="18" charset="0"/>
                <a:cs typeface="Times New Roman" pitchFamily="18" charset="0"/>
                <a:sym typeface="Times New Roman" pitchFamily="18" charset="0"/>
              </a:rPr>
              <a:t>Rom. 1:1-17</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endParaRPr lang="en-US" altLang="en-US" sz="200" i="0" dirty="0">
              <a:solidFill>
                <a:srgbClr val="000000"/>
              </a:solidFill>
              <a:effectLst/>
              <a:latin typeface="Times New Roman" pitchFamily="18" charset="0"/>
              <a:cs typeface="Times New Roman" pitchFamily="18" charset="0"/>
              <a:sym typeface="Times New Roman" pitchFamily="18" charset="0"/>
            </a:endParaRPr>
          </a:p>
          <a:p>
            <a:pPr algn="l">
              <a:lnSpc>
                <a:spcPct val="95000"/>
              </a:lnSpc>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 All Have Sinned: Jews and Gentiles</a:t>
            </a:r>
            <a:r>
              <a:rPr lang="en-US" altLang="en-US" sz="2400" i="0" dirty="0">
                <a:solidFill>
                  <a:srgbClr val="000000"/>
                </a:solidFill>
                <a:effectLst/>
                <a:latin typeface="Times New Roman" pitchFamily="18" charset="0"/>
                <a:cs typeface="Times New Roman" pitchFamily="18" charset="0"/>
                <a:sym typeface="Times New Roman" pitchFamily="18" charset="0"/>
              </a:rPr>
              <a:t> (</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1:18 - 3:20</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A. Gentiles Guilty of Sin (</a:t>
            </a:r>
            <a:r>
              <a:rPr lang="en-US" altLang="en-US" sz="2400" b="1" dirty="0">
                <a:solidFill>
                  <a:srgbClr val="C00000"/>
                </a:solidFill>
                <a:effectLst/>
                <a:latin typeface="Times New Roman" pitchFamily="18" charset="0"/>
                <a:cs typeface="Times New Roman" pitchFamily="18" charset="0"/>
                <a:sym typeface="Times New Roman" pitchFamily="18" charset="0"/>
              </a:rPr>
              <a:t>Rom. 1:18-32</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B. Jews also Guilty of Sin (</a:t>
            </a:r>
            <a:r>
              <a:rPr lang="en-US" altLang="en-US" sz="2400" b="1" dirty="0">
                <a:solidFill>
                  <a:srgbClr val="C00000"/>
                </a:solidFill>
                <a:effectLst/>
                <a:latin typeface="Times New Roman" pitchFamily="18" charset="0"/>
                <a:cs typeface="Times New Roman" pitchFamily="18" charset="0"/>
                <a:sym typeface="Times New Roman" pitchFamily="18" charset="0"/>
              </a:rPr>
              <a:t>Rom. 2:1-3:8</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C. Universal Sinfulness of All Affirmed (</a:t>
            </a:r>
            <a:r>
              <a:rPr lang="en-US" altLang="en-US" sz="2400" b="1" dirty="0">
                <a:solidFill>
                  <a:srgbClr val="C00000"/>
                </a:solidFill>
                <a:effectLst/>
                <a:latin typeface="Times New Roman" pitchFamily="18" charset="0"/>
                <a:cs typeface="Times New Roman" pitchFamily="18" charset="0"/>
                <a:sym typeface="Times New Roman" pitchFamily="18" charset="0"/>
              </a:rPr>
              <a:t>Rom. 3:9-20</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II. Salvation by Faith for Jews and Gentiles </a:t>
            </a:r>
            <a:r>
              <a:rPr lang="en-US" altLang="en-US" sz="2400" i="0" dirty="0">
                <a:solidFill>
                  <a:srgbClr val="000000"/>
                </a:solidFill>
                <a:effectLst/>
                <a:latin typeface="Times New Roman" pitchFamily="18" charset="0"/>
                <a:cs typeface="Times New Roman" pitchFamily="18" charset="0"/>
                <a:sym typeface="Times New Roman" pitchFamily="18" charset="0"/>
              </a:rPr>
              <a:t>(</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3:21 - 8:39</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A. Justification by Christ Alone (</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3:21 - 5:21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1. Justification by Faith (</a:t>
            </a:r>
            <a:r>
              <a:rPr lang="en-US" altLang="en-US" sz="2400" b="1" dirty="0">
                <a:solidFill>
                  <a:srgbClr val="C00000"/>
                </a:solidFill>
                <a:effectLst/>
                <a:latin typeface="Times New Roman" pitchFamily="18" charset="0"/>
                <a:cs typeface="Times New Roman" pitchFamily="18" charset="0"/>
                <a:sym typeface="Times New Roman" pitchFamily="18" charset="0"/>
              </a:rPr>
              <a:t>Rom. 3:21-31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2. Example of Abraham in Justification by Faith (</a:t>
            </a:r>
            <a:r>
              <a:rPr lang="en-US" altLang="en-US" sz="2400" b="1" dirty="0">
                <a:solidFill>
                  <a:srgbClr val="C00000"/>
                </a:solidFill>
                <a:effectLst/>
                <a:latin typeface="Times New Roman" pitchFamily="18" charset="0"/>
                <a:cs typeface="Times New Roman" pitchFamily="18" charset="0"/>
                <a:sym typeface="Times New Roman" pitchFamily="18" charset="0"/>
              </a:rPr>
              <a:t>Rom. 4:1-25</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3. Grace of God Seen in Reconciliation &amp; Justification in Christ (</a:t>
            </a:r>
            <a:r>
              <a:rPr lang="en-US" altLang="en-US" sz="2400" b="1" dirty="0">
                <a:solidFill>
                  <a:srgbClr val="C00000"/>
                </a:solidFill>
                <a:effectLst/>
                <a:latin typeface="Times New Roman" pitchFamily="18" charset="0"/>
                <a:cs typeface="Times New Roman" pitchFamily="18" charset="0"/>
                <a:sym typeface="Times New Roman" pitchFamily="18" charset="0"/>
              </a:rPr>
              <a:t>Rom. 5:1-11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4. Contrast of Christ and Adam (</a:t>
            </a:r>
            <a:r>
              <a:rPr lang="en-US" altLang="en-US" sz="2400" b="1" dirty="0">
                <a:solidFill>
                  <a:srgbClr val="C00000"/>
                </a:solidFill>
                <a:effectLst/>
                <a:latin typeface="Times New Roman" pitchFamily="18" charset="0"/>
                <a:cs typeface="Times New Roman" pitchFamily="18" charset="0"/>
                <a:sym typeface="Times New Roman" pitchFamily="18" charset="0"/>
              </a:rPr>
              <a:t>Rom. 5:12-21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B. Sin and Its Dominion Overcome in Christ (</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6:1 - 8:39</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1. Sin Put Away in Christian &amp; Must Deny It Further Dominion (</a:t>
            </a:r>
            <a:r>
              <a:rPr lang="en-US" altLang="en-US" sz="2400" b="1" dirty="0">
                <a:solidFill>
                  <a:srgbClr val="C00000"/>
                </a:solidFill>
                <a:effectLst/>
                <a:latin typeface="Times New Roman" pitchFamily="18" charset="0"/>
                <a:cs typeface="Times New Roman" pitchFamily="18" charset="0"/>
                <a:sym typeface="Times New Roman" pitchFamily="18" charset="0"/>
              </a:rPr>
              <a:t>Rom. 6:1-23</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2. Sin Had Full Dominion over the Old Man (</a:t>
            </a:r>
            <a:r>
              <a:rPr lang="en-US" altLang="en-US" sz="2400" b="1" dirty="0">
                <a:solidFill>
                  <a:srgbClr val="C00000"/>
                </a:solidFill>
                <a:effectLst/>
                <a:latin typeface="Times New Roman" pitchFamily="18" charset="0"/>
                <a:cs typeface="Times New Roman" pitchFamily="18" charset="0"/>
                <a:sym typeface="Times New Roman" pitchFamily="18" charset="0"/>
              </a:rPr>
              <a:t>Rom. 7:1-25</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3. In Christ, We Are Free from Sin &amp; Have Power to Final Victory (</a:t>
            </a:r>
            <a:r>
              <a:rPr lang="en-US" altLang="en-US" sz="2400" b="1" dirty="0">
                <a:solidFill>
                  <a:srgbClr val="C00000"/>
                </a:solidFill>
                <a:effectLst/>
                <a:latin typeface="Times New Roman" pitchFamily="18" charset="0"/>
                <a:cs typeface="Times New Roman" pitchFamily="18" charset="0"/>
                <a:sym typeface="Times New Roman" pitchFamily="18" charset="0"/>
              </a:rPr>
              <a:t>Rom. 8:1-39</a:t>
            </a:r>
            <a:r>
              <a:rPr lang="en-US" altLang="en-US" sz="2400" i="0" dirty="0">
                <a:solidFill>
                  <a:srgbClr val="000000"/>
                </a:solidFill>
                <a:effectLst/>
                <a:latin typeface="Times New Roman" pitchFamily="18" charset="0"/>
                <a:cs typeface="Times New Roman" pitchFamily="18" charset="0"/>
                <a:sym typeface="Times New Roman" pitchFamily="18" charset="0"/>
              </a:rPr>
              <a:t>)</a:t>
            </a:r>
            <a:endParaRPr lang="en-US" altLang="en-US" dirty="0">
              <a:effectLs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823913" y="1054100"/>
            <a:ext cx="11355387" cy="764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500"/>
              </a:spcBef>
            </a:pPr>
            <a:r>
              <a:rPr lang="en-US" altLang="en-US" sz="2600" b="1" i="0" dirty="0">
                <a:solidFill>
                  <a:srgbClr val="000000"/>
                </a:solidFill>
                <a:effectLst/>
                <a:latin typeface="Times New Roman" pitchFamily="18" charset="0"/>
                <a:cs typeface="Times New Roman" pitchFamily="18" charset="0"/>
                <a:sym typeface="Times New Roman" pitchFamily="18" charset="0"/>
              </a:rPr>
              <a:t>III. God's Plan of Redemption Seen in History</a:t>
            </a:r>
            <a:r>
              <a:rPr lang="en-US" altLang="en-US" sz="2600" i="0" dirty="0">
                <a:solidFill>
                  <a:srgbClr val="000000"/>
                </a:solidFill>
                <a:effectLst/>
                <a:latin typeface="Times New Roman" pitchFamily="18" charset="0"/>
                <a:cs typeface="Times New Roman" pitchFamily="18" charset="0"/>
                <a:sym typeface="Times New Roman" pitchFamily="18" charset="0"/>
              </a:rPr>
              <a:t> (</a:t>
            </a:r>
            <a:r>
              <a:rPr lang="en-US" altLang="en-US" sz="2600" b="1" dirty="0">
                <a:solidFill>
                  <a:srgbClr val="C00000"/>
                </a:solidFill>
                <a:effectLst/>
                <a:latin typeface="Times New Roman" pitchFamily="18" charset="0"/>
                <a:cs typeface="Times New Roman" pitchFamily="18" charset="0"/>
                <a:sym typeface="Times New Roman" pitchFamily="18" charset="0"/>
              </a:rPr>
              <a:t>Rom. 9:1-11:36</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A. Right of God to Act in Election (</a:t>
            </a:r>
            <a:r>
              <a:rPr lang="en-US" altLang="en-US" sz="2600" b="1" dirty="0">
                <a:solidFill>
                  <a:srgbClr val="C00000"/>
                </a:solidFill>
                <a:effectLst/>
                <a:latin typeface="Times New Roman" pitchFamily="18" charset="0"/>
                <a:cs typeface="Times New Roman" pitchFamily="18" charset="0"/>
                <a:sym typeface="Times New Roman" pitchFamily="18" charset="0"/>
              </a:rPr>
              <a:t>Rom. 9:1-29</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B. Israel Rejected for Unbelief, Gentiles Accepted in Faith (</a:t>
            </a:r>
            <a:r>
              <a:rPr lang="en-US" altLang="en-US" sz="2600" b="1" dirty="0">
                <a:solidFill>
                  <a:srgbClr val="C00000"/>
                </a:solidFill>
                <a:effectLst/>
                <a:latin typeface="Times New Roman" pitchFamily="18" charset="0"/>
                <a:cs typeface="Times New Roman" pitchFamily="18" charset="0"/>
                <a:sym typeface="Times New Roman" pitchFamily="18" charset="0"/>
              </a:rPr>
              <a:t>Rom. 9:30-11:10</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C. Warnings and Encouragements (</a:t>
            </a:r>
            <a:r>
              <a:rPr lang="en-US" altLang="en-US" sz="2600" b="1" dirty="0">
                <a:solidFill>
                  <a:srgbClr val="C00000"/>
                </a:solidFill>
                <a:effectLst/>
                <a:latin typeface="Times New Roman" pitchFamily="18" charset="0"/>
                <a:cs typeface="Times New Roman" pitchFamily="18" charset="0"/>
                <a:sym typeface="Times New Roman" pitchFamily="18" charset="0"/>
              </a:rPr>
              <a:t>Rom. 11:11-36</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endParaRPr lang="en-US" altLang="en-US" sz="1200" i="0" dirty="0">
              <a:solidFill>
                <a:srgbClr val="000000"/>
              </a:solidFill>
              <a:effectLst/>
              <a:latin typeface="Times New Roman" pitchFamily="18" charset="0"/>
              <a:cs typeface="Times New Roman" pitchFamily="18" charset="0"/>
              <a:sym typeface="Times New Roman" pitchFamily="18" charset="0"/>
            </a:endParaRPr>
          </a:p>
          <a:p>
            <a:pPr algn="l">
              <a:spcBef>
                <a:spcPts val="500"/>
              </a:spcBef>
            </a:pPr>
            <a:r>
              <a:rPr lang="en-US" altLang="en-US" sz="2600" b="1" i="0" dirty="0">
                <a:solidFill>
                  <a:srgbClr val="000000"/>
                </a:solidFill>
                <a:effectLst/>
                <a:latin typeface="Times New Roman" pitchFamily="18" charset="0"/>
                <a:cs typeface="Times New Roman" pitchFamily="18" charset="0"/>
                <a:sym typeface="Times New Roman" pitchFamily="18" charset="0"/>
              </a:rPr>
              <a:t>IV. Instructions in Living as Christians</a:t>
            </a:r>
            <a:r>
              <a:rPr lang="en-US" altLang="en-US" sz="2600" i="0" dirty="0">
                <a:solidFill>
                  <a:srgbClr val="000000"/>
                </a:solidFill>
                <a:effectLst/>
                <a:latin typeface="Times New Roman" pitchFamily="18" charset="0"/>
                <a:cs typeface="Times New Roman" pitchFamily="18" charset="0"/>
                <a:sym typeface="Times New Roman" pitchFamily="18" charset="0"/>
              </a:rPr>
              <a:t> (</a:t>
            </a:r>
            <a:r>
              <a:rPr lang="en-US" altLang="en-US" sz="2600" b="1" dirty="0">
                <a:solidFill>
                  <a:srgbClr val="C00000"/>
                </a:solidFill>
                <a:effectLst/>
                <a:latin typeface="Times New Roman" pitchFamily="18" charset="0"/>
                <a:cs typeface="Times New Roman" pitchFamily="18" charset="0"/>
                <a:sym typeface="Times New Roman" pitchFamily="18" charset="0"/>
              </a:rPr>
              <a:t>Rom. 12:1-15:13</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A. Full Consecration of Living Sacrifice (</a:t>
            </a:r>
            <a:r>
              <a:rPr lang="en-US" altLang="en-US" sz="2600" b="1" dirty="0">
                <a:solidFill>
                  <a:srgbClr val="C00000"/>
                </a:solidFill>
                <a:effectLst/>
                <a:latin typeface="Times New Roman" pitchFamily="18" charset="0"/>
                <a:cs typeface="Times New Roman" pitchFamily="18" charset="0"/>
                <a:sym typeface="Times New Roman" pitchFamily="18" charset="0"/>
              </a:rPr>
              <a:t>Rom. 12:1-2</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B. Responsibility of Serving Others (</a:t>
            </a:r>
            <a:r>
              <a:rPr lang="en-US" altLang="en-US" sz="2600" b="1" dirty="0">
                <a:solidFill>
                  <a:srgbClr val="C00000"/>
                </a:solidFill>
                <a:effectLst/>
                <a:latin typeface="Times New Roman" pitchFamily="18" charset="0"/>
                <a:cs typeface="Times New Roman" pitchFamily="18" charset="0"/>
                <a:sym typeface="Times New Roman" pitchFamily="18" charset="0"/>
              </a:rPr>
              <a:t>Rom. 12:3-21</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C. Responsibility in Political and Social Life (</a:t>
            </a:r>
            <a:r>
              <a:rPr lang="en-US" altLang="en-US" sz="2600" b="1" dirty="0">
                <a:solidFill>
                  <a:srgbClr val="C00000"/>
                </a:solidFill>
                <a:effectLst/>
                <a:latin typeface="Times New Roman" pitchFamily="18" charset="0"/>
                <a:cs typeface="Times New Roman" pitchFamily="18" charset="0"/>
                <a:sym typeface="Times New Roman" pitchFamily="18" charset="0"/>
              </a:rPr>
              <a:t>Rom. 13:1-14</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D. Responsibility of Weak and Strong Brethren (</a:t>
            </a:r>
            <a:r>
              <a:rPr lang="en-US" altLang="en-US" sz="2600" b="1" dirty="0">
                <a:solidFill>
                  <a:srgbClr val="C00000"/>
                </a:solidFill>
                <a:effectLst/>
                <a:latin typeface="Times New Roman" pitchFamily="18" charset="0"/>
                <a:cs typeface="Times New Roman" pitchFamily="18" charset="0"/>
                <a:sym typeface="Times New Roman" pitchFamily="18" charset="0"/>
              </a:rPr>
              <a:t>Rom. 14:1-15:13</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endParaRPr lang="en-US" altLang="en-US" sz="1200" i="0" dirty="0">
              <a:solidFill>
                <a:srgbClr val="000000"/>
              </a:solidFill>
              <a:effectLst/>
              <a:latin typeface="Times New Roman" pitchFamily="18" charset="0"/>
              <a:cs typeface="Times New Roman" pitchFamily="18" charset="0"/>
              <a:sym typeface="Times New Roman" pitchFamily="18" charset="0"/>
            </a:endParaRPr>
          </a:p>
          <a:p>
            <a:pPr algn="l">
              <a:spcBef>
                <a:spcPts val="500"/>
              </a:spcBef>
            </a:pPr>
            <a:r>
              <a:rPr lang="en-US" altLang="en-US" sz="2600" b="1" i="0" dirty="0">
                <a:solidFill>
                  <a:srgbClr val="000000"/>
                </a:solidFill>
                <a:effectLst/>
                <a:latin typeface="Times New Roman" pitchFamily="18" charset="0"/>
                <a:cs typeface="Times New Roman" pitchFamily="18" charset="0"/>
                <a:sym typeface="Times New Roman" pitchFamily="18" charset="0"/>
              </a:rPr>
              <a:t>V. Final Greetings</a:t>
            </a:r>
            <a:r>
              <a:rPr lang="en-US" altLang="en-US" sz="2600" i="0" dirty="0">
                <a:solidFill>
                  <a:srgbClr val="000000"/>
                </a:solidFill>
                <a:effectLst/>
                <a:latin typeface="Times New Roman" pitchFamily="18" charset="0"/>
                <a:cs typeface="Times New Roman" pitchFamily="18" charset="0"/>
                <a:sym typeface="Times New Roman" pitchFamily="18" charset="0"/>
              </a:rPr>
              <a:t> (</a:t>
            </a:r>
            <a:r>
              <a:rPr lang="en-US" altLang="en-US" sz="2600" b="1" dirty="0">
                <a:solidFill>
                  <a:srgbClr val="C00000"/>
                </a:solidFill>
                <a:effectLst/>
                <a:latin typeface="Times New Roman" pitchFamily="18" charset="0"/>
                <a:cs typeface="Times New Roman" pitchFamily="18" charset="0"/>
                <a:sym typeface="Times New Roman" pitchFamily="18" charset="0"/>
              </a:rPr>
              <a:t>Rom. 15:14-16:27</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A. Ministry of Paul Summarized (</a:t>
            </a:r>
            <a:r>
              <a:rPr lang="en-US" altLang="en-US" sz="2600" b="1" dirty="0">
                <a:solidFill>
                  <a:srgbClr val="C00000"/>
                </a:solidFill>
                <a:effectLst/>
                <a:latin typeface="Times New Roman" pitchFamily="18" charset="0"/>
                <a:cs typeface="Times New Roman" pitchFamily="18" charset="0"/>
                <a:sym typeface="Times New Roman" pitchFamily="18" charset="0"/>
              </a:rPr>
              <a:t>Rom. 15:14-21</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B. Paul’s Plan to Visit Rome &amp; Present Benevolent Effort (</a:t>
            </a:r>
            <a:r>
              <a:rPr lang="en-US" altLang="en-US" sz="2600" b="1" dirty="0">
                <a:solidFill>
                  <a:srgbClr val="C00000"/>
                </a:solidFill>
                <a:effectLst/>
                <a:latin typeface="Times New Roman" pitchFamily="18" charset="0"/>
                <a:cs typeface="Times New Roman" pitchFamily="18" charset="0"/>
                <a:sym typeface="Times New Roman" pitchFamily="18" charset="0"/>
              </a:rPr>
              <a:t>Rom. 15:22-33</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C. Paul’s Greetings to Christians in Rome (</a:t>
            </a:r>
            <a:r>
              <a:rPr lang="en-US" altLang="en-US" sz="2600" b="1" dirty="0">
                <a:solidFill>
                  <a:srgbClr val="C00000"/>
                </a:solidFill>
                <a:effectLst/>
                <a:latin typeface="Times New Roman" pitchFamily="18" charset="0"/>
                <a:cs typeface="Times New Roman" pitchFamily="18" charset="0"/>
                <a:sym typeface="Times New Roman" pitchFamily="18" charset="0"/>
              </a:rPr>
              <a:t>Rom. 16:1-16</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D. Paul’s Warning Against Enemies (</a:t>
            </a:r>
            <a:r>
              <a:rPr lang="en-US" altLang="en-US" sz="2600" b="1" dirty="0">
                <a:solidFill>
                  <a:srgbClr val="C00000"/>
                </a:solidFill>
                <a:effectLst/>
                <a:latin typeface="Times New Roman" pitchFamily="18" charset="0"/>
                <a:cs typeface="Times New Roman" pitchFamily="18" charset="0"/>
                <a:sym typeface="Times New Roman" pitchFamily="18" charset="0"/>
              </a:rPr>
              <a:t>Rom. 16:17-20</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E. Paul's Companions Send Greetings (</a:t>
            </a:r>
            <a:r>
              <a:rPr lang="en-US" altLang="en-US" sz="2600" b="1" dirty="0">
                <a:solidFill>
                  <a:srgbClr val="C00000"/>
                </a:solidFill>
                <a:effectLst/>
                <a:latin typeface="Times New Roman" pitchFamily="18" charset="0"/>
                <a:cs typeface="Times New Roman" pitchFamily="18" charset="0"/>
                <a:sym typeface="Times New Roman" pitchFamily="18" charset="0"/>
              </a:rPr>
              <a:t>Rom. 16:21-24</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F. Paul’s Benediction (</a:t>
            </a:r>
            <a:r>
              <a:rPr lang="en-US" altLang="en-US" sz="2600" b="1" dirty="0">
                <a:solidFill>
                  <a:srgbClr val="C00000"/>
                </a:solidFill>
                <a:effectLst/>
                <a:latin typeface="Times New Roman" pitchFamily="18" charset="0"/>
                <a:cs typeface="Times New Roman" pitchFamily="18" charset="0"/>
                <a:sym typeface="Times New Roman" pitchFamily="18" charset="0"/>
              </a:rPr>
              <a:t>Rom. 16:25-27</a:t>
            </a:r>
            <a:r>
              <a:rPr lang="en-US" altLang="en-US" sz="2600" i="0" dirty="0">
                <a:solidFill>
                  <a:srgbClr val="000000"/>
                </a:solidFill>
                <a:effectLst/>
                <a:latin typeface="Times New Roman" pitchFamily="18" charset="0"/>
                <a:cs typeface="Times New Roman" pitchFamily="18" charset="0"/>
                <a:sym typeface="Times New Roman" pitchFamily="18" charset="0"/>
              </a:rPr>
              <a:t>)</a:t>
            </a:r>
            <a:endParaRPr lang="en-US" altLang="en-US" dirty="0">
              <a:effectLs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ph type="body" idx="1"/>
          </p:nvPr>
        </p:nvSpPr>
        <p:spPr>
          <a:xfrm>
            <a:off x="2616200" y="5748338"/>
            <a:ext cx="7770813" cy="2249487"/>
          </a:xfrm>
        </p:spPr>
        <p:txBody>
          <a:bodyPr anchor="ctr"/>
          <a:lstStyle/>
          <a:p>
            <a:pPr algn="ctr">
              <a:spcBef>
                <a:spcPct val="0"/>
              </a:spcBef>
            </a:pPr>
            <a:r>
              <a:rPr lang="en-US" altLang="en-US" sz="6600" b="1">
                <a:solidFill>
                  <a:srgbClr val="C8AF7B"/>
                </a:solidFill>
                <a:latin typeface="Times New Roman" pitchFamily="18" charset="0"/>
                <a:cs typeface="Times New Roman" pitchFamily="18" charset="0"/>
                <a:sym typeface="Times New Roman" pitchFamily="18" charset="0"/>
              </a:rPr>
              <a:t>Romans 1</a:t>
            </a:r>
            <a:endParaRPr lang="en-US" altLang="en-US"/>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1:1-7</a:t>
            </a:r>
            <a:endParaRPr lang="en-US" altLang="en-US" dirty="0"/>
          </a:p>
        </p:txBody>
      </p:sp>
      <p:sp>
        <p:nvSpPr>
          <p:cNvPr id="11266" name="AutoShape 2"/>
          <p:cNvSpPr>
            <a:spLocks/>
          </p:cNvSpPr>
          <p:nvPr/>
        </p:nvSpPr>
        <p:spPr bwMode="auto">
          <a:xfrm>
            <a:off x="819150" y="2763838"/>
            <a:ext cx="11364913" cy="6180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7000"/>
              </a:lnSpc>
              <a:spcBef>
                <a:spcPts val="0"/>
              </a:spcBef>
              <a:spcAft>
                <a:spcPts val="600"/>
              </a:spcAft>
            </a:pP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Paul, a bondservant of Jesus Christ, called </a:t>
            </a:r>
            <a:r>
              <a:rPr lang="en-US" altLang="en-US" sz="35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to be</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an apostle, separated to the gospel of God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which He promised before through His prophets in the Holy Scriptures,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concerning His Son Jesus Christ our Lord, who was born of the seed of David according to the flesh,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4</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declared </a:t>
            </a:r>
            <a:r>
              <a:rPr lang="en-US" altLang="en-US" sz="35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to be</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the Son of God with power according to the Spirit of holiness, by the resurrection from the dead.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5</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Through Him we have received grace and apostleship for obedience to the faith among all nations for His name,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6</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among whom you also are the called of Jesus Christ;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7</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To all who are in Rome, beloved of God, called </a:t>
            </a:r>
            <a:r>
              <a:rPr lang="en-US" altLang="en-US" sz="35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to be</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saints: Grace to you and peace from God our Father and the Lord Jesus Christ.</a:t>
            </a:r>
            <a:endParaRPr lang="en-US" alt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1:8-15</a:t>
            </a:r>
            <a:endParaRPr lang="en-US" altLang="en-US"/>
          </a:p>
        </p:txBody>
      </p:sp>
      <p:sp>
        <p:nvSpPr>
          <p:cNvPr id="12290" name="AutoShape 2"/>
          <p:cNvSpPr>
            <a:spLocks/>
          </p:cNvSpPr>
          <p:nvPr/>
        </p:nvSpPr>
        <p:spPr bwMode="auto">
          <a:xfrm>
            <a:off x="819150" y="2611438"/>
            <a:ext cx="11364913" cy="648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spcBef>
                <a:spcPts val="0"/>
              </a:spcBef>
              <a:spcAft>
                <a:spcPts val="600"/>
              </a:spcAft>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8</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First, I thank my God through Jesus Christ for you all, that your faith is spoken of throughout the whole world.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9</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God is my witness, whom I serve with my spirit in the gospel of His Son, that without ceasing I make mention of you always in my prayers,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10</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making request if, by some means, now at last I may find a way in the will of God to come to you.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11</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 long to see you, that I may impart to you some spiritual gift, so that you may be established —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12</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that is, that I may be encouraged together with you by the mutual faith both of you and me.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13</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Now I do not want you to be unaware, brethren, that I often planned to come to you (but was hindered until now), that I might have some fruit among you also, just as among the other Gentiles.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14</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 am a debtor both to Greeks and to barbarians, both to wise and to unwise.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15</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So, as much as is in me, </a:t>
            </a:r>
            <a:r>
              <a:rPr lang="en-US" altLang="en-US" sz="31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 am</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ready to preach the gospel to you who are in Rome also.</a:t>
            </a:r>
            <a:endParaRPr lang="en-US" alt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1:16-17</a:t>
            </a:r>
            <a:endParaRPr lang="en-US" altLang="en-US"/>
          </a:p>
        </p:txBody>
      </p:sp>
      <p:sp>
        <p:nvSpPr>
          <p:cNvPr id="13314" name="AutoShape 2"/>
          <p:cNvSpPr>
            <a:spLocks/>
          </p:cNvSpPr>
          <p:nvPr/>
        </p:nvSpPr>
        <p:spPr bwMode="auto">
          <a:xfrm>
            <a:off x="819150" y="2994025"/>
            <a:ext cx="11364913" cy="2874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6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16</a:t>
            </a:r>
            <a:r>
              <a:rPr lang="en-US" altLang="en-US" sz="38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8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 am not ashamed of the gospel of Christ, for it is the power of God to salvation for everyone who believes, for the Jew first and also for the Greek. </a:t>
            </a:r>
            <a:r>
              <a:rPr lang="en-US" altLang="en-US" sz="26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17</a:t>
            </a:r>
            <a:r>
              <a:rPr lang="en-US" altLang="en-US" sz="38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8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in it the righteousness of God is revealed from faith to faith; as it is written, “The just shall live by faith.”</a:t>
            </a:r>
            <a:endParaRPr lang="en-US" alt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1:18-23</a:t>
            </a:r>
            <a:endParaRPr lang="en-US" altLang="en-US"/>
          </a:p>
        </p:txBody>
      </p:sp>
      <p:sp>
        <p:nvSpPr>
          <p:cNvPr id="14338" name="AutoShape 2"/>
          <p:cNvSpPr>
            <a:spLocks/>
          </p:cNvSpPr>
          <p:nvPr/>
        </p:nvSpPr>
        <p:spPr bwMode="auto">
          <a:xfrm>
            <a:off x="939801" y="2757488"/>
            <a:ext cx="11277599" cy="6192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spcBef>
                <a:spcPts val="0"/>
              </a:spcBef>
              <a:spcAft>
                <a:spcPts val="600"/>
              </a:spcAft>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18</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the wrath of God is revealed from heaven against all ungodliness and unrighteousness of men, who suppress the truth in unrighteousness,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19</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what may be known of God is manifest in them, for God has shown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it</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to them.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20</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since the creation of the world His invisible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attributes</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are clearly seen, being understood by the things that are made,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even</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His eternal power and Godhead, so that they are without excuse,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21</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although they knew God, they did not glorify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Him</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as God, nor were thankful, but became futile in their thoughts, and their foolish hearts were darkened.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22</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Professing to be wise, they became fools,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23</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changed the glory of the incorruptible God into an image made like corruptible man—and birds and four-footed animals and creeping things.</a:t>
            </a:r>
            <a:endParaRPr lang="en-US" altLang="en-US"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4.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147</Words>
  <Application>Microsoft Office PowerPoint</Application>
  <PresentationFormat>Custom</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Hoefler Text</vt:lpstr>
      <vt:lpstr>Avenir</vt:lpstr>
      <vt:lpstr>Times New Roman</vt:lpstr>
      <vt:lpstr>Office Theme</vt:lpstr>
      <vt:lpstr>Office Theme</vt:lpstr>
      <vt:lpstr>Office Theme</vt:lpstr>
      <vt:lpstr>Office Theme</vt:lpstr>
      <vt:lpstr>PowerPoint Presentation</vt:lpstr>
      <vt:lpstr>Introduction to Book of Romans</vt:lpstr>
      <vt:lpstr>Outline for Book of ROMANS</vt:lpstr>
      <vt:lpstr>PowerPoint Presentation</vt:lpstr>
      <vt:lpstr>PowerPoint Presentation</vt:lpstr>
      <vt:lpstr>Romans 1:1-7</vt:lpstr>
      <vt:lpstr>Romans 1:8-15</vt:lpstr>
      <vt:lpstr>Romans 1:16-17</vt:lpstr>
      <vt:lpstr>Romans 1:18-23</vt:lpstr>
      <vt:lpstr>Romans 1:24-27</vt:lpstr>
      <vt:lpstr>Romans 1:28-32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4</cp:revision>
  <dcterms:modified xsi:type="dcterms:W3CDTF">2013-12-01T03:00:52Z</dcterms:modified>
</cp:coreProperties>
</file>