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10"/>
  </p:notesMasterIdLst>
  <p:sldIdLst>
    <p:sldId id="256" r:id="rId3"/>
    <p:sldId id="258" r:id="rId4"/>
    <p:sldId id="260" r:id="rId5"/>
    <p:sldId id="263" r:id="rId6"/>
    <p:sldId id="264" r:id="rId7"/>
    <p:sldId id="265" r:id="rId8"/>
    <p:sldId id="266" r:id="rId9"/>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128" y="-5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a:xfrm>
            <a:off x="2387600" y="5761038"/>
            <a:ext cx="8229600" cy="2249487"/>
          </a:xfrm>
        </p:spPr>
        <p:txBody>
          <a:bodyPr anchor="ctr"/>
          <a:lstStyle/>
          <a:p>
            <a:pPr algn="ctr">
              <a:spcBef>
                <a:spcPct val="0"/>
              </a:spcBef>
            </a:pPr>
            <a:r>
              <a:rPr lang="en-US" altLang="en-US" sz="5000" b="1" dirty="0">
                <a:solidFill>
                  <a:srgbClr val="C8AF7B"/>
                </a:solidFill>
                <a:latin typeface="Times New Roman" pitchFamily="18" charset="0"/>
                <a:cs typeface="Times New Roman" pitchFamily="18" charset="0"/>
                <a:sym typeface="Times New Roman" pitchFamily="18" charset="0"/>
              </a:rPr>
              <a:t>A Formal Defense for the Doctrine of Salvation by Faith </a:t>
            </a:r>
            <a:endParaRPr lang="en-US" altLang="en-US" sz="5000" dirty="0"/>
          </a:p>
        </p:txBody>
      </p:sp>
      <p:pic>
        <p:nvPicPr>
          <p:cNvPr id="6146"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pPr defTabSz="547688"/>
            <a:r>
              <a:rPr lang="en-US" altLang="en-US" sz="4800" b="1">
                <a:solidFill>
                  <a:srgbClr val="135375"/>
                </a:solidFill>
                <a:latin typeface="Times New Roman" pitchFamily="18" charset="0"/>
                <a:cs typeface="Times New Roman" pitchFamily="18" charset="0"/>
                <a:sym typeface="Times New Roman" pitchFamily="18" charset="0"/>
              </a:rPr>
              <a:t>Outline for Book of</a:t>
            </a:r>
            <a:br>
              <a:rPr lang="en-US" altLang="en-US" sz="4800" b="1">
                <a:solidFill>
                  <a:srgbClr val="135375"/>
                </a:solidFill>
                <a:latin typeface="Times New Roman" pitchFamily="18" charset="0"/>
                <a:cs typeface="Times New Roman" pitchFamily="18" charset="0"/>
                <a:sym typeface="Times New Roman" pitchFamily="18" charset="0"/>
              </a:rPr>
            </a:br>
            <a:r>
              <a:rPr lang="en-US" altLang="en-US" sz="5800" b="1">
                <a:solidFill>
                  <a:srgbClr val="135375"/>
                </a:solidFill>
                <a:latin typeface="Times New Roman" pitchFamily="18" charset="0"/>
                <a:cs typeface="Times New Roman" pitchFamily="18" charset="0"/>
                <a:sym typeface="Times New Roman" pitchFamily="18" charset="0"/>
              </a:rPr>
              <a:t>ROMANS</a:t>
            </a:r>
            <a:endParaRPr lang="en-US" altLang="en-US"/>
          </a:p>
        </p:txBody>
      </p:sp>
      <p:sp>
        <p:nvSpPr>
          <p:cNvPr id="8194" name="AutoShape 2"/>
          <p:cNvSpPr>
            <a:spLocks/>
          </p:cNvSpPr>
          <p:nvPr/>
        </p:nvSpPr>
        <p:spPr bwMode="auto">
          <a:xfrm>
            <a:off x="915988" y="2762250"/>
            <a:ext cx="11171237" cy="6208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500"/>
              </a:spcBef>
            </a:pPr>
            <a:r>
              <a:rPr lang="en-US" altLang="en-US" sz="2400" b="1" i="0" dirty="0">
                <a:solidFill>
                  <a:srgbClr val="000000"/>
                </a:solidFill>
                <a:effectLst/>
                <a:latin typeface="Times New Roman" pitchFamily="18" charset="0"/>
                <a:cs typeface="Times New Roman" pitchFamily="18" charset="0"/>
                <a:sym typeface="Times New Roman" pitchFamily="18" charset="0"/>
              </a:rPr>
              <a:t>Introduction </a:t>
            </a:r>
            <a:r>
              <a:rPr lang="en-US" altLang="en-US" sz="2400" i="0" dirty="0">
                <a:solidFill>
                  <a:srgbClr val="000000"/>
                </a:solidFill>
                <a:effectLst/>
                <a:latin typeface="Times New Roman" pitchFamily="18" charset="0"/>
                <a:cs typeface="Times New Roman" pitchFamily="18" charset="0"/>
                <a:sym typeface="Times New Roman" pitchFamily="18" charset="0"/>
              </a:rPr>
              <a:t>(</a:t>
            </a:r>
            <a:r>
              <a:rPr lang="en-US" altLang="en-US" sz="2400" b="1" dirty="0">
                <a:solidFill>
                  <a:srgbClr val="C00000"/>
                </a:solidFill>
                <a:effectLst/>
                <a:latin typeface="Times New Roman" pitchFamily="18" charset="0"/>
                <a:cs typeface="Times New Roman" pitchFamily="18" charset="0"/>
                <a:sym typeface="Times New Roman" pitchFamily="18" charset="0"/>
              </a:rPr>
              <a:t>Rom. 1:1-17</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endParaRPr lang="en-US" altLang="en-US" sz="200" i="0" dirty="0">
              <a:solidFill>
                <a:srgbClr val="000000"/>
              </a:solidFill>
              <a:effectLst/>
              <a:latin typeface="Times New Roman" pitchFamily="18" charset="0"/>
              <a:cs typeface="Times New Roman" pitchFamily="18" charset="0"/>
              <a:sym typeface="Times New Roman" pitchFamily="18" charset="0"/>
            </a:endParaRPr>
          </a:p>
          <a:p>
            <a:pPr algn="l">
              <a:lnSpc>
                <a:spcPct val="95000"/>
              </a:lnSpc>
              <a:spcBef>
                <a:spcPts val="500"/>
              </a:spcBef>
            </a:pPr>
            <a:r>
              <a:rPr lang="en-US" altLang="en-US" sz="2400" b="1" i="0" dirty="0">
                <a:solidFill>
                  <a:srgbClr val="000000"/>
                </a:solidFill>
                <a:effectLst/>
                <a:latin typeface="Times New Roman" pitchFamily="18" charset="0"/>
                <a:cs typeface="Times New Roman" pitchFamily="18" charset="0"/>
                <a:sym typeface="Times New Roman" pitchFamily="18" charset="0"/>
              </a:rPr>
              <a:t>I. All Have Sinned: Jews and Gentiles</a:t>
            </a:r>
            <a:r>
              <a:rPr lang="en-US" altLang="en-US" sz="2400" i="0" dirty="0">
                <a:solidFill>
                  <a:srgbClr val="000000"/>
                </a:solidFill>
                <a:effectLst/>
                <a:latin typeface="Times New Roman" pitchFamily="18" charset="0"/>
                <a:cs typeface="Times New Roman" pitchFamily="18" charset="0"/>
                <a:sym typeface="Times New Roman" pitchFamily="18" charset="0"/>
              </a:rPr>
              <a:t> (</a:t>
            </a:r>
            <a:r>
              <a:rPr lang="en-US" altLang="en-US" sz="2400" b="1" dirty="0">
                <a:solidFill>
                  <a:srgbClr val="C00000"/>
                </a:solidFill>
                <a:effectLst/>
                <a:latin typeface="Times New Roman" pitchFamily="18" charset="0"/>
                <a:cs typeface="Times New Roman" pitchFamily="18" charset="0"/>
                <a:sym typeface="Times New Roman" pitchFamily="18" charset="0"/>
              </a:rPr>
              <a:t>Rom. </a:t>
            </a:r>
            <a:r>
              <a:rPr lang="en-US" altLang="en-US" sz="2400" b="1" dirty="0" smtClean="0">
                <a:solidFill>
                  <a:srgbClr val="C00000"/>
                </a:solidFill>
                <a:effectLst/>
                <a:latin typeface="Times New Roman" pitchFamily="18" charset="0"/>
                <a:cs typeface="Times New Roman" pitchFamily="18" charset="0"/>
                <a:sym typeface="Times New Roman" pitchFamily="18" charset="0"/>
              </a:rPr>
              <a:t>1:18 - 3:20</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A. Gentiles Guilty of Sin (</a:t>
            </a:r>
            <a:r>
              <a:rPr lang="en-US" altLang="en-US" sz="2400" b="1" dirty="0">
                <a:solidFill>
                  <a:srgbClr val="C00000"/>
                </a:solidFill>
                <a:effectLst/>
                <a:latin typeface="Times New Roman" pitchFamily="18" charset="0"/>
                <a:cs typeface="Times New Roman" pitchFamily="18" charset="0"/>
                <a:sym typeface="Times New Roman" pitchFamily="18" charset="0"/>
              </a:rPr>
              <a:t>Rom. 1:18-32</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B. Jews also Guilty of Sin (</a:t>
            </a:r>
            <a:r>
              <a:rPr lang="en-US" altLang="en-US" sz="2400" b="1" dirty="0">
                <a:solidFill>
                  <a:srgbClr val="C00000"/>
                </a:solidFill>
                <a:effectLst/>
                <a:latin typeface="Times New Roman" pitchFamily="18" charset="0"/>
                <a:cs typeface="Times New Roman" pitchFamily="18" charset="0"/>
                <a:sym typeface="Times New Roman" pitchFamily="18" charset="0"/>
              </a:rPr>
              <a:t>Rom. 2:1-3:8</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C. Universal Sinfulness of All Affirmed (</a:t>
            </a:r>
            <a:r>
              <a:rPr lang="en-US" altLang="en-US" sz="2400" b="1" dirty="0">
                <a:solidFill>
                  <a:srgbClr val="C00000"/>
                </a:solidFill>
                <a:effectLst/>
                <a:latin typeface="Times New Roman" pitchFamily="18" charset="0"/>
                <a:cs typeface="Times New Roman" pitchFamily="18" charset="0"/>
                <a:sym typeface="Times New Roman" pitchFamily="18" charset="0"/>
              </a:rPr>
              <a:t>Rom. 3:9-20</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pPr>
            <a:r>
              <a:rPr lang="en-US" altLang="en-US" sz="2400" b="1" i="0" dirty="0">
                <a:solidFill>
                  <a:srgbClr val="000000"/>
                </a:solidFill>
                <a:effectLst/>
                <a:latin typeface="Times New Roman" pitchFamily="18" charset="0"/>
                <a:cs typeface="Times New Roman" pitchFamily="18" charset="0"/>
                <a:sym typeface="Times New Roman" pitchFamily="18" charset="0"/>
              </a:rPr>
              <a:t>II. Salvation by Faith for Jews and Gentiles </a:t>
            </a:r>
            <a:r>
              <a:rPr lang="en-US" altLang="en-US" sz="2400" i="0" dirty="0">
                <a:solidFill>
                  <a:srgbClr val="000000"/>
                </a:solidFill>
                <a:effectLst/>
                <a:latin typeface="Times New Roman" pitchFamily="18" charset="0"/>
                <a:cs typeface="Times New Roman" pitchFamily="18" charset="0"/>
                <a:sym typeface="Times New Roman" pitchFamily="18" charset="0"/>
              </a:rPr>
              <a:t>(</a:t>
            </a:r>
            <a:r>
              <a:rPr lang="en-US" altLang="en-US" sz="2400" b="1" dirty="0">
                <a:solidFill>
                  <a:srgbClr val="C00000"/>
                </a:solidFill>
                <a:effectLst/>
                <a:latin typeface="Times New Roman" pitchFamily="18" charset="0"/>
                <a:cs typeface="Times New Roman" pitchFamily="18" charset="0"/>
                <a:sym typeface="Times New Roman" pitchFamily="18" charset="0"/>
              </a:rPr>
              <a:t>Rom. </a:t>
            </a:r>
            <a:r>
              <a:rPr lang="en-US" altLang="en-US" sz="2400" b="1" dirty="0" smtClean="0">
                <a:solidFill>
                  <a:srgbClr val="C00000"/>
                </a:solidFill>
                <a:effectLst/>
                <a:latin typeface="Times New Roman" pitchFamily="18" charset="0"/>
                <a:cs typeface="Times New Roman" pitchFamily="18" charset="0"/>
                <a:sym typeface="Times New Roman" pitchFamily="18" charset="0"/>
              </a:rPr>
              <a:t>3:21 - 8:39</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A. Justification by Christ </a:t>
            </a:r>
            <a:r>
              <a:rPr lang="en-US" altLang="en-US" sz="2400" i="0" dirty="0" smtClean="0">
                <a:solidFill>
                  <a:srgbClr val="000000"/>
                </a:solidFill>
                <a:effectLst/>
                <a:latin typeface="Times New Roman" pitchFamily="18" charset="0"/>
                <a:cs typeface="Times New Roman" pitchFamily="18" charset="0"/>
                <a:sym typeface="Times New Roman" pitchFamily="18" charset="0"/>
              </a:rPr>
              <a:t>(</a:t>
            </a:r>
            <a:r>
              <a:rPr lang="en-US" altLang="en-US" sz="2400" b="1" dirty="0" smtClean="0">
                <a:solidFill>
                  <a:srgbClr val="C00000"/>
                </a:solidFill>
                <a:effectLst/>
                <a:latin typeface="Times New Roman" pitchFamily="18" charset="0"/>
                <a:cs typeface="Times New Roman" pitchFamily="18" charset="0"/>
                <a:sym typeface="Times New Roman" pitchFamily="18" charset="0"/>
              </a:rPr>
              <a:t>Rom</a:t>
            </a:r>
            <a:r>
              <a:rPr lang="en-US" altLang="en-US" sz="2400" b="1" dirty="0">
                <a:solidFill>
                  <a:srgbClr val="C00000"/>
                </a:solidFill>
                <a:effectLst/>
                <a:latin typeface="Times New Roman" pitchFamily="18" charset="0"/>
                <a:cs typeface="Times New Roman" pitchFamily="18" charset="0"/>
                <a:sym typeface="Times New Roman" pitchFamily="18" charset="0"/>
              </a:rPr>
              <a:t>. </a:t>
            </a:r>
            <a:r>
              <a:rPr lang="en-US" altLang="en-US" sz="2400" b="1" dirty="0" smtClean="0">
                <a:solidFill>
                  <a:srgbClr val="C00000"/>
                </a:solidFill>
                <a:effectLst/>
                <a:latin typeface="Times New Roman" pitchFamily="18" charset="0"/>
                <a:cs typeface="Times New Roman" pitchFamily="18" charset="0"/>
                <a:sym typeface="Times New Roman" pitchFamily="18" charset="0"/>
              </a:rPr>
              <a:t>3:21 - 5:21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1. Justification by Faith (</a:t>
            </a:r>
            <a:r>
              <a:rPr lang="en-US" altLang="en-US" sz="2400" b="1" dirty="0">
                <a:solidFill>
                  <a:srgbClr val="C00000"/>
                </a:solidFill>
                <a:effectLst/>
                <a:latin typeface="Times New Roman" pitchFamily="18" charset="0"/>
                <a:cs typeface="Times New Roman" pitchFamily="18" charset="0"/>
                <a:sym typeface="Times New Roman" pitchFamily="18" charset="0"/>
              </a:rPr>
              <a:t>Rom. 3:21-31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2. Example of Abraham in Justification by Faith (</a:t>
            </a:r>
            <a:r>
              <a:rPr lang="en-US" altLang="en-US" sz="2400" b="1" dirty="0">
                <a:solidFill>
                  <a:srgbClr val="C00000"/>
                </a:solidFill>
                <a:effectLst/>
                <a:latin typeface="Times New Roman" pitchFamily="18" charset="0"/>
                <a:cs typeface="Times New Roman" pitchFamily="18" charset="0"/>
                <a:sym typeface="Times New Roman" pitchFamily="18" charset="0"/>
              </a:rPr>
              <a:t>Rom. 4:1-25</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3. Grace of God Seen in Reconciliation &amp; Justification in Christ (</a:t>
            </a:r>
            <a:r>
              <a:rPr lang="en-US" altLang="en-US" sz="2400" b="1" dirty="0">
                <a:solidFill>
                  <a:srgbClr val="C00000"/>
                </a:solidFill>
                <a:effectLst/>
                <a:latin typeface="Times New Roman" pitchFamily="18" charset="0"/>
                <a:cs typeface="Times New Roman" pitchFamily="18" charset="0"/>
                <a:sym typeface="Times New Roman" pitchFamily="18" charset="0"/>
              </a:rPr>
              <a:t>Rom. 5:1-11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4. Contrast of Christ and Adam (</a:t>
            </a:r>
            <a:r>
              <a:rPr lang="en-US" altLang="en-US" sz="2400" b="1" dirty="0">
                <a:solidFill>
                  <a:srgbClr val="C00000"/>
                </a:solidFill>
                <a:effectLst/>
                <a:latin typeface="Times New Roman" pitchFamily="18" charset="0"/>
                <a:cs typeface="Times New Roman" pitchFamily="18" charset="0"/>
                <a:sym typeface="Times New Roman" pitchFamily="18" charset="0"/>
              </a:rPr>
              <a:t>Rom. 5:12-21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B. Sin and Its Dominion Overcome in Christ (</a:t>
            </a:r>
            <a:r>
              <a:rPr lang="en-US" altLang="en-US" sz="2400" b="1" dirty="0">
                <a:solidFill>
                  <a:srgbClr val="C00000"/>
                </a:solidFill>
                <a:effectLst/>
                <a:latin typeface="Times New Roman" pitchFamily="18" charset="0"/>
                <a:cs typeface="Times New Roman" pitchFamily="18" charset="0"/>
                <a:sym typeface="Times New Roman" pitchFamily="18" charset="0"/>
              </a:rPr>
              <a:t>Rom. </a:t>
            </a:r>
            <a:r>
              <a:rPr lang="en-US" altLang="en-US" sz="2400" b="1" dirty="0" smtClean="0">
                <a:solidFill>
                  <a:srgbClr val="C00000"/>
                </a:solidFill>
                <a:effectLst/>
                <a:latin typeface="Times New Roman" pitchFamily="18" charset="0"/>
                <a:cs typeface="Times New Roman" pitchFamily="18" charset="0"/>
                <a:sym typeface="Times New Roman" pitchFamily="18" charset="0"/>
              </a:rPr>
              <a:t>6:1 - 8:39</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1. Sin Put Away in Christian &amp; Must Deny It Further Dominion (</a:t>
            </a:r>
            <a:r>
              <a:rPr lang="en-US" altLang="en-US" sz="2400" b="1" dirty="0">
                <a:solidFill>
                  <a:srgbClr val="C00000"/>
                </a:solidFill>
                <a:effectLst/>
                <a:latin typeface="Times New Roman" pitchFamily="18" charset="0"/>
                <a:cs typeface="Times New Roman" pitchFamily="18" charset="0"/>
                <a:sym typeface="Times New Roman" pitchFamily="18" charset="0"/>
              </a:rPr>
              <a:t>Rom. 6:1-23</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2. Sin Had Full Dominion over the Old Man (</a:t>
            </a:r>
            <a:r>
              <a:rPr lang="en-US" altLang="en-US" sz="2400" b="1" dirty="0">
                <a:solidFill>
                  <a:srgbClr val="C00000"/>
                </a:solidFill>
                <a:effectLst/>
                <a:latin typeface="Times New Roman" pitchFamily="18" charset="0"/>
                <a:cs typeface="Times New Roman" pitchFamily="18" charset="0"/>
                <a:sym typeface="Times New Roman" pitchFamily="18" charset="0"/>
              </a:rPr>
              <a:t>Rom. 7:1-25</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3. In Christ, We Are Free from Sin &amp; Have Power to Final Victory (</a:t>
            </a:r>
            <a:r>
              <a:rPr lang="en-US" altLang="en-US" sz="2400" b="1" dirty="0">
                <a:solidFill>
                  <a:srgbClr val="C00000"/>
                </a:solidFill>
                <a:effectLst/>
                <a:latin typeface="Times New Roman" pitchFamily="18" charset="0"/>
                <a:cs typeface="Times New Roman" pitchFamily="18" charset="0"/>
                <a:sym typeface="Times New Roman" pitchFamily="18" charset="0"/>
              </a:rPr>
              <a:t>Rom. 8:1-39</a:t>
            </a:r>
            <a:r>
              <a:rPr lang="en-US" altLang="en-US" sz="2400" i="0" dirty="0">
                <a:solidFill>
                  <a:srgbClr val="000000"/>
                </a:solidFill>
                <a:effectLst/>
                <a:latin typeface="Times New Roman" pitchFamily="18" charset="0"/>
                <a:cs typeface="Times New Roman" pitchFamily="18" charset="0"/>
                <a:sym typeface="Times New Roman" pitchFamily="18" charset="0"/>
              </a:rPr>
              <a:t>)</a:t>
            </a:r>
            <a:endParaRPr lang="en-US" altLang="en-US" dirty="0">
              <a:effectLs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a:solidFill>
                  <a:srgbClr val="C8AF7B"/>
                </a:solidFill>
                <a:latin typeface="Times New Roman" pitchFamily="18" charset="0"/>
                <a:cs typeface="Times New Roman" pitchFamily="18" charset="0"/>
                <a:sym typeface="Times New Roman" pitchFamily="18" charset="0"/>
              </a:rPr>
              <a:t>Romans 1</a:t>
            </a:r>
            <a:endParaRPr lang="en-US" altLang="en-US"/>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1:16-17</a:t>
            </a:r>
            <a:endParaRPr lang="en-US" altLang="en-US"/>
          </a:p>
        </p:txBody>
      </p:sp>
      <p:sp>
        <p:nvSpPr>
          <p:cNvPr id="13314" name="AutoShape 2"/>
          <p:cNvSpPr>
            <a:spLocks/>
          </p:cNvSpPr>
          <p:nvPr/>
        </p:nvSpPr>
        <p:spPr bwMode="auto">
          <a:xfrm>
            <a:off x="819150" y="2994025"/>
            <a:ext cx="11364913" cy="2874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6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16</a:t>
            </a:r>
            <a:r>
              <a:rPr lang="en-US" altLang="en-US" sz="38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8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I am not ashamed of the gospel of Christ, for it is the power of God to salvation for everyone who believes, for the Jew first and also for the Greek. </a:t>
            </a:r>
            <a:r>
              <a:rPr lang="en-US" altLang="en-US" sz="26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17</a:t>
            </a:r>
            <a:r>
              <a:rPr lang="en-US" altLang="en-US" sz="38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8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in it the righteousness of God is revealed from faith to faith; as it is written, “The just shall live by faith.”</a:t>
            </a:r>
            <a:endParaRPr lang="en-US" altLang="en-US"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1:18-23</a:t>
            </a:r>
            <a:endParaRPr lang="en-US" altLang="en-US"/>
          </a:p>
        </p:txBody>
      </p:sp>
      <p:sp>
        <p:nvSpPr>
          <p:cNvPr id="14338" name="AutoShape 2"/>
          <p:cNvSpPr>
            <a:spLocks/>
          </p:cNvSpPr>
          <p:nvPr/>
        </p:nvSpPr>
        <p:spPr bwMode="auto">
          <a:xfrm>
            <a:off x="939801" y="2757488"/>
            <a:ext cx="11277599" cy="6192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5000"/>
              </a:lnSpc>
              <a:spcBef>
                <a:spcPts val="0"/>
              </a:spcBef>
              <a:spcAft>
                <a:spcPts val="600"/>
              </a:spcAft>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18</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the wrath of God is revealed from heaven against all ungodliness and unrighteousness of men, who suppress the truth in unrighteousness,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19</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because what may be known of God is manifest in them, for God has shown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it</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to them.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20</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since the creation of the world His invisible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attributes</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are clearly seen, being understood by the things that are made,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even</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His eternal power and Godhead, so that they are without excuse,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21</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because, although they knew God, they did not glorify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Him</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as God, nor were thankful, but became futile in their thoughts, and their foolish hearts were darkened.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22</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Professing to be wise, they became fools,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23</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 changed the glory of the incorruptible God into an image made like corruptible man—and birds and four-footed animals and creeping things.</a:t>
            </a:r>
            <a:endParaRPr lang="en-US" alt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1:24-27</a:t>
            </a:r>
            <a:endParaRPr lang="en-US" altLang="en-US"/>
          </a:p>
        </p:txBody>
      </p:sp>
      <p:sp>
        <p:nvSpPr>
          <p:cNvPr id="15362" name="AutoShape 2"/>
          <p:cNvSpPr>
            <a:spLocks/>
          </p:cNvSpPr>
          <p:nvPr/>
        </p:nvSpPr>
        <p:spPr bwMode="auto">
          <a:xfrm>
            <a:off x="974725" y="3055938"/>
            <a:ext cx="11053763" cy="5595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24</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Therefore God also gave them up to uncleanness, in the lusts of their hearts, to dishonor their bodies among themselves,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25</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who exchanged the truth of God for the lie, and worshiped and served the creature rather than the Creator, who is blessed forever. Amen.</a:t>
            </a:r>
          </a:p>
          <a:p>
            <a:pPr algn="l">
              <a:spcBef>
                <a:spcPts val="1600"/>
              </a:spcBef>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26</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this reason God gave them up to vile passions. For even their women exchanged the natural use for what is against nature.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27</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Likewise also the men, leaving the natural use of the woman, burned in their lust for one another, men with men committing what is shameful, and receiving in themselves the penalty of their error which was due.</a:t>
            </a:r>
            <a:endParaRPr lang="en-US" altLang="en-U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1:28-32</a:t>
            </a:r>
            <a:endParaRPr lang="en-US" altLang="en-US"/>
          </a:p>
        </p:txBody>
      </p:sp>
      <p:sp>
        <p:nvSpPr>
          <p:cNvPr id="16386" name="AutoShape 2"/>
          <p:cNvSpPr>
            <a:spLocks/>
          </p:cNvSpPr>
          <p:nvPr/>
        </p:nvSpPr>
        <p:spPr bwMode="auto">
          <a:xfrm>
            <a:off x="847725" y="3214688"/>
            <a:ext cx="11307763" cy="525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28</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 even as they did not like to retain God in </a:t>
            </a:r>
            <a:r>
              <a:rPr lang="en-US" altLang="en-US" sz="330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their</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knowledge, God gave them over to a debased mind, to do those things which are not fitting;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29</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being filled with all unrighteousness, sexual immorality, wickedness, covetousness, maliciousness; full of envy, murder, strife, deceit, evil-mindedness; </a:t>
            </a:r>
            <a:r>
              <a:rPr lang="en-US" altLang="en-US" sz="330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they are</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whisperers,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30</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backbiters, haters of God, violent, proud, boasters, inventors of evil things, disobedient to parents,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31</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undiscerning, untrustworthy, unloving, unforgiving, unmerciful;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32</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who, knowing the righteous judgment of God, that those who practice such things are deserving of death, not only do the same but also approve of those who practice them.</a:t>
            </a:r>
            <a:endParaRPr lang="en-US" altLang="en-US"/>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50</Words>
  <Application>Microsoft Office PowerPoint</Application>
  <PresentationFormat>Custom</PresentationFormat>
  <Paragraphs>28</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PowerPoint Presentation</vt:lpstr>
      <vt:lpstr>Outline for Book of ROMANS</vt:lpstr>
      <vt:lpstr>PowerPoint Presentation</vt:lpstr>
      <vt:lpstr>Romans 1:16-17</vt:lpstr>
      <vt:lpstr>Romans 1:18-23</vt:lpstr>
      <vt:lpstr>Romans 1:24-27</vt:lpstr>
      <vt:lpstr>Romans 1:28-32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8</cp:revision>
  <dcterms:modified xsi:type="dcterms:W3CDTF">2013-12-22T13:52:00Z</dcterms:modified>
</cp:coreProperties>
</file>