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3F1F"/>
    <a:srgbClr val="996633"/>
    <a:srgbClr val="FFFF99"/>
    <a:srgbClr val="800000"/>
    <a:srgbClr val="A50021"/>
    <a:srgbClr val="000000"/>
    <a:srgbClr val="FFFF66"/>
    <a:srgbClr val="FFFFFF"/>
    <a:srgbClr val="003366"/>
    <a:srgbClr val="0024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3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6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3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4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6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7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0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6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0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2FA-52F2-4016-BB42-1F99F8F28128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F365-D2D6-4158-91AD-588385D5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2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000000"/>
            </a:gs>
            <a:gs pos="78000">
              <a:srgbClr val="5F3F1F"/>
            </a:gs>
            <a:gs pos="100000">
              <a:srgbClr val="99663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155D32FA-52F2-4016-BB42-1F99F8F28128}" type="datetimeFigureOut">
              <a:rPr lang="en-US" smtClean="0"/>
              <a:pPr/>
              <a:t>12/28/2013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4B54F365-D2D6-4158-91AD-588385D5C1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2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1"/>
            <a:ext cx="9144000" cy="22098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</a:t>
            </a:r>
            <a:b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8000" b="1" i="1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ound</a:t>
            </a:r>
            <a:r>
              <a:rPr lang="en-US" sz="8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</a:t>
            </a:r>
            <a:r>
              <a:rPr lang="en-US" sz="8000" b="1" i="1" cap="sm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octrine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7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99060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4800" b="1" i="1" dirty="0" smtClean="0">
                <a:solidFill>
                  <a:srgbClr val="FFFFFF"/>
                </a:solidFill>
              </a:rPr>
              <a:t>Titus 2:1-2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267200"/>
            <a:ext cx="6400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800" b="1" i="1" dirty="0" smtClean="0">
                <a:solidFill>
                  <a:srgbClr val="FFFFFF"/>
                </a:solidFill>
              </a:rPr>
              <a:t>Titus 1:7-9</a:t>
            </a:r>
            <a:endParaRPr lang="en-US" sz="4800" b="1" i="1" dirty="0">
              <a:solidFill>
                <a:srgbClr val="FFFFFF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5029200"/>
            <a:ext cx="6400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800" b="1" i="1" dirty="0" smtClean="0">
                <a:solidFill>
                  <a:srgbClr val="FFFFFF"/>
                </a:solidFill>
              </a:rPr>
              <a:t>2</a:t>
            </a:r>
            <a:r>
              <a:rPr lang="en-US" sz="4800" b="1" i="1" baseline="30000" dirty="0" smtClean="0">
                <a:solidFill>
                  <a:srgbClr val="FFFFFF"/>
                </a:solidFill>
              </a:rPr>
              <a:t>nd</a:t>
            </a:r>
            <a:r>
              <a:rPr lang="en-US" sz="4800" b="1" i="1" dirty="0">
                <a:solidFill>
                  <a:srgbClr val="FFFFFF"/>
                </a:solidFill>
              </a:rPr>
              <a:t> </a:t>
            </a:r>
            <a:r>
              <a:rPr lang="en-US" sz="4800" b="1" i="1" dirty="0" smtClean="0">
                <a:solidFill>
                  <a:srgbClr val="FFFFFF"/>
                </a:solidFill>
              </a:rPr>
              <a:t>Timothy 1:13</a:t>
            </a:r>
            <a:endParaRPr lang="en-US" sz="48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6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“Sound Doctrine”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6400800" cy="99060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4400" b="1" i="1" dirty="0" smtClean="0">
                <a:solidFill>
                  <a:srgbClr val="FFFFFF"/>
                </a:solidFill>
              </a:rPr>
              <a:t>Titus 2:1-2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" y="1828800"/>
            <a:ext cx="8991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400" i="1" dirty="0">
                <a:solidFill>
                  <a:srgbClr val="FFFF99"/>
                </a:solidFill>
              </a:rPr>
              <a:t>But speak thou the things which </a:t>
            </a:r>
            <a:r>
              <a:rPr lang="en-US" sz="2400" i="1" dirty="0" smtClean="0">
                <a:solidFill>
                  <a:srgbClr val="FFFF99"/>
                </a:solidFill>
              </a:rPr>
              <a:t>befit the sound doctrine</a:t>
            </a:r>
            <a:r>
              <a:rPr lang="en-US" sz="2400" i="1" dirty="0">
                <a:solidFill>
                  <a:srgbClr val="FFFF99"/>
                </a:solidFill>
              </a:rPr>
              <a:t>: that aged men be temperate, grave, </a:t>
            </a:r>
            <a:r>
              <a:rPr lang="en-US" sz="2400" i="1" dirty="0" smtClean="0">
                <a:solidFill>
                  <a:srgbClr val="FFFF99"/>
                </a:solidFill>
              </a:rPr>
              <a:t>sober-minded, sound in faith</a:t>
            </a:r>
            <a:r>
              <a:rPr lang="en-US" sz="2400" i="1" dirty="0">
                <a:solidFill>
                  <a:srgbClr val="FFFF99"/>
                </a:solidFill>
              </a:rPr>
              <a:t>, in love, in </a:t>
            </a:r>
            <a:r>
              <a:rPr lang="en-US" sz="2400" i="1" dirty="0" smtClean="0">
                <a:solidFill>
                  <a:srgbClr val="FFFF99"/>
                </a:solidFill>
              </a:rPr>
              <a:t>patience</a:t>
            </a:r>
            <a:endParaRPr lang="en-US" sz="2400" i="1" dirty="0">
              <a:solidFill>
                <a:srgbClr val="FFFF99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2743200"/>
            <a:ext cx="6400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400" b="1" i="1" dirty="0" smtClean="0">
                <a:solidFill>
                  <a:srgbClr val="FFFFFF"/>
                </a:solidFill>
              </a:rPr>
              <a:t>Titus 1:7-9</a:t>
            </a:r>
            <a:endParaRPr lang="en-US" sz="4400" b="1" i="1" dirty="0" smtClean="0">
              <a:solidFill>
                <a:srgbClr val="FFFFFF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3581400"/>
            <a:ext cx="9144000" cy="14702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i="1" dirty="0" smtClean="0">
                <a:solidFill>
                  <a:srgbClr val="FFFF66"/>
                </a:solidFill>
              </a:rPr>
              <a:t>For </a:t>
            </a:r>
            <a:r>
              <a:rPr lang="en-US" sz="2400" i="1" dirty="0">
                <a:solidFill>
                  <a:srgbClr val="FFFF66"/>
                </a:solidFill>
              </a:rPr>
              <a:t>the bishop must be </a:t>
            </a:r>
            <a:r>
              <a:rPr lang="en-US" sz="2400" i="1" dirty="0" smtClean="0">
                <a:solidFill>
                  <a:srgbClr val="FFFF66"/>
                </a:solidFill>
              </a:rPr>
              <a:t>blameless… holding </a:t>
            </a:r>
            <a:r>
              <a:rPr lang="en-US" sz="2400" i="1" dirty="0">
                <a:solidFill>
                  <a:srgbClr val="FFFF66"/>
                </a:solidFill>
              </a:rPr>
              <a:t>to the faithful word which is according to the teaching, that he may be able to exhort in the sound doctrine, and to convict the gainsayers</a:t>
            </a:r>
            <a:r>
              <a:rPr lang="en-US" sz="2400" i="1" dirty="0" smtClean="0">
                <a:solidFill>
                  <a:srgbClr val="FFFF66"/>
                </a:solidFill>
              </a:rPr>
              <a:t>.</a:t>
            </a:r>
            <a:endParaRPr lang="en-US" sz="2400" i="1" dirty="0">
              <a:solidFill>
                <a:srgbClr val="FFFF66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4953000"/>
            <a:ext cx="6400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400" b="1" i="1" dirty="0" smtClean="0">
                <a:solidFill>
                  <a:srgbClr val="FFFFFF"/>
                </a:solidFill>
              </a:rPr>
              <a:t>2</a:t>
            </a:r>
            <a:r>
              <a:rPr lang="en-US" sz="4400" b="1" i="1" baseline="30000" dirty="0" smtClean="0">
                <a:solidFill>
                  <a:srgbClr val="FFFFFF"/>
                </a:solidFill>
              </a:rPr>
              <a:t>nd</a:t>
            </a:r>
            <a:r>
              <a:rPr lang="en-US" sz="4400" b="1" i="1" dirty="0" smtClean="0">
                <a:solidFill>
                  <a:srgbClr val="FFFFFF"/>
                </a:solidFill>
              </a:rPr>
              <a:t> Timothy 1:13</a:t>
            </a:r>
            <a:endParaRPr lang="en-US" sz="4400" b="1" i="1" dirty="0" smtClean="0">
              <a:solidFill>
                <a:srgbClr val="FFFFFF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5638800"/>
            <a:ext cx="8153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800" i="1" dirty="0">
                <a:solidFill>
                  <a:srgbClr val="FFFF66"/>
                </a:solidFill>
              </a:rPr>
              <a:t>Hold the pattern of sound words which thou hast heard from me, in faith and love which is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98880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Defining the Word “Sound”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sz="3300" dirty="0" smtClean="0">
                <a:solidFill>
                  <a:srgbClr val="FFFFFF"/>
                </a:solidFill>
              </a:rPr>
              <a:t>From the Greek word </a:t>
            </a:r>
            <a:r>
              <a:rPr lang="en-US" sz="3300" b="1" i="1" dirty="0" err="1" smtClean="0">
                <a:solidFill>
                  <a:srgbClr val="66FFFF"/>
                </a:solidFill>
              </a:rPr>
              <a:t>hugiaino</a:t>
            </a:r>
            <a:r>
              <a:rPr lang="en-US" sz="3300" b="1" i="1" dirty="0" smtClean="0">
                <a:solidFill>
                  <a:srgbClr val="FFFFFF"/>
                </a:solidFill>
              </a:rPr>
              <a:t> </a:t>
            </a:r>
            <a:r>
              <a:rPr lang="en-US" sz="3300" dirty="0" smtClean="0">
                <a:solidFill>
                  <a:srgbClr val="FFFFFF"/>
                </a:solidFill>
              </a:rPr>
              <a:t>from which we get the English word “hygiene”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900" dirty="0" smtClean="0">
                <a:solidFill>
                  <a:srgbClr val="FFFFFF"/>
                </a:solidFill>
              </a:rPr>
              <a:t>“To be in good health” (Arndt &amp; </a:t>
            </a:r>
            <a:r>
              <a:rPr lang="en-US" sz="2900" dirty="0" err="1" smtClean="0">
                <a:solidFill>
                  <a:srgbClr val="FFFFFF"/>
                </a:solidFill>
              </a:rPr>
              <a:t>Gingrinch</a:t>
            </a:r>
            <a:r>
              <a:rPr lang="en-US" sz="2900" dirty="0" smtClean="0">
                <a:solidFill>
                  <a:srgbClr val="FFFFFF"/>
                </a:solidFill>
              </a:rPr>
              <a:t>)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900" dirty="0" smtClean="0">
                <a:solidFill>
                  <a:srgbClr val="FFFFFF"/>
                </a:solidFill>
              </a:rPr>
              <a:t>“To be healthy; sound in health” (W.E. Vine)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900" dirty="0" smtClean="0">
                <a:solidFill>
                  <a:srgbClr val="FFFFFF"/>
                </a:solidFill>
              </a:rPr>
              <a:t>Literal sense seen in </a:t>
            </a:r>
            <a:r>
              <a:rPr lang="en-US" sz="2900" dirty="0" smtClean="0">
                <a:solidFill>
                  <a:srgbClr val="FFFF00"/>
                </a:solidFill>
              </a:rPr>
              <a:t>Matt. 8:13 </a:t>
            </a:r>
            <a:r>
              <a:rPr lang="en-US" sz="2900" dirty="0" smtClean="0">
                <a:solidFill>
                  <a:srgbClr val="FFFFFF"/>
                </a:solidFill>
              </a:rPr>
              <a:t>&amp; </a:t>
            </a:r>
            <a:r>
              <a:rPr lang="en-US" sz="2900" dirty="0" smtClean="0">
                <a:solidFill>
                  <a:srgbClr val="FFFF00"/>
                </a:solidFill>
              </a:rPr>
              <a:t>Luke 5:31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900" dirty="0">
                <a:solidFill>
                  <a:srgbClr val="FFFFFF"/>
                </a:solidFill>
              </a:rPr>
              <a:t>I</a:t>
            </a:r>
            <a:r>
              <a:rPr lang="en-US" sz="2900" dirty="0" smtClean="0">
                <a:solidFill>
                  <a:srgbClr val="FFFFFF"/>
                </a:solidFill>
              </a:rPr>
              <a:t>n Greek world, Hippocrates and others gave their rules for health or ordinances for the body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900" dirty="0" smtClean="0">
                <a:solidFill>
                  <a:srgbClr val="FFFFFF"/>
                </a:solidFill>
              </a:rPr>
              <a:t>The word carried a connotation of a state of health that comes from abiding with boundaries of healthful living</a:t>
            </a:r>
          </a:p>
          <a:p>
            <a:pPr lvl="1">
              <a:buClr>
                <a:srgbClr val="92D050"/>
              </a:buClr>
              <a:buFont typeface="Wingdings" pitchFamily="2" charset="2"/>
              <a:buChar char="§"/>
            </a:pPr>
            <a:r>
              <a:rPr lang="en-US" sz="2900" dirty="0" smtClean="0">
                <a:solidFill>
                  <a:srgbClr val="FFFFFF"/>
                </a:solidFill>
              </a:rPr>
              <a:t>Normal use in </a:t>
            </a:r>
            <a:r>
              <a:rPr lang="en-US" sz="2900" dirty="0" smtClean="0">
                <a:solidFill>
                  <a:srgbClr val="FFFFFF"/>
                </a:solidFill>
              </a:rPr>
              <a:t>N.T. </a:t>
            </a:r>
            <a:r>
              <a:rPr lang="en-US" sz="2900" dirty="0" smtClean="0">
                <a:solidFill>
                  <a:srgbClr val="FFFFFF"/>
                </a:solidFill>
              </a:rPr>
              <a:t>refers to spiritual or mental health as connected with true &amp; correct teaching or behavior</a:t>
            </a:r>
          </a:p>
        </p:txBody>
      </p:sp>
    </p:spTree>
    <p:extLst>
      <p:ext uri="{BB962C8B-B14F-4D97-AF65-F5344CB8AC3E}">
        <p14:creationId xmlns:p14="http://schemas.microsoft.com/office/powerpoint/2010/main" val="200929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Soundness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486400"/>
          </a:xfrm>
        </p:spPr>
        <p:txBody>
          <a:bodyPr/>
          <a:lstStyle/>
          <a:p>
            <a:pPr>
              <a:buClr>
                <a:srgbClr val="66FFFF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1 Tim. 6:3</a:t>
            </a:r>
            <a:r>
              <a:rPr lang="en-US" dirty="0" smtClean="0">
                <a:solidFill>
                  <a:srgbClr val="FFFFFF"/>
                </a:solidFill>
              </a:rPr>
              <a:t>	Teaching originating from Christ</a:t>
            </a:r>
          </a:p>
          <a:p>
            <a:pPr>
              <a:buClr>
                <a:srgbClr val="66FFFF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2 Tim. 1:13</a:t>
            </a:r>
            <a:r>
              <a:rPr lang="en-US" dirty="0" smtClean="0">
                <a:solidFill>
                  <a:srgbClr val="FFFFFF"/>
                </a:solidFill>
              </a:rPr>
              <a:t>	Words of inspiration provide pattern</a:t>
            </a:r>
          </a:p>
          <a:p>
            <a:pPr>
              <a:buClr>
                <a:srgbClr val="66FFFF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2 Tim. 4:3</a:t>
            </a:r>
            <a:r>
              <a:rPr lang="en-US" dirty="0" smtClean="0">
                <a:solidFill>
                  <a:srgbClr val="FFFFFF"/>
                </a:solidFill>
              </a:rPr>
              <a:t>	Rejection of teaching yields to lust</a:t>
            </a:r>
          </a:p>
          <a:p>
            <a:pPr>
              <a:buClr>
                <a:srgbClr val="66FFFF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1 Tim. 1:10</a:t>
            </a:r>
            <a:r>
              <a:rPr lang="en-US" dirty="0" smtClean="0">
                <a:solidFill>
                  <a:srgbClr val="FFFFFF"/>
                </a:solidFill>
              </a:rPr>
              <a:t>	Actions of lust contrary to teaching</a:t>
            </a:r>
          </a:p>
          <a:p>
            <a:pPr>
              <a:buClr>
                <a:srgbClr val="66FFFF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Titus 1:13</a:t>
            </a:r>
            <a:r>
              <a:rPr lang="en-US" dirty="0" smtClean="0">
                <a:solidFill>
                  <a:srgbClr val="FFFFFF"/>
                </a:solidFill>
              </a:rPr>
              <a:t>	Error must be rebuked to be “sound”</a:t>
            </a:r>
          </a:p>
          <a:p>
            <a:pPr>
              <a:buClr>
                <a:srgbClr val="66FFFF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Titus 1:9</a:t>
            </a:r>
            <a:r>
              <a:rPr lang="en-US" dirty="0" smtClean="0">
                <a:solidFill>
                  <a:srgbClr val="FFFFFF"/>
                </a:solidFill>
              </a:rPr>
              <a:t>		“Sound” abides in boundaries of truth</a:t>
            </a:r>
          </a:p>
          <a:p>
            <a:pPr>
              <a:buClr>
                <a:srgbClr val="66FFFF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Titus 2:1-2</a:t>
            </a:r>
            <a:r>
              <a:rPr lang="en-US" dirty="0" smtClean="0">
                <a:solidFill>
                  <a:srgbClr val="FFFFFF"/>
                </a:solidFill>
              </a:rPr>
              <a:t>	Sound doctrine breeds sound in faith</a:t>
            </a:r>
          </a:p>
          <a:p>
            <a:pPr>
              <a:buClr>
                <a:srgbClr val="66FFFF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Titus 2:8</a:t>
            </a: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	Soundness evident in speech &amp; action</a:t>
            </a:r>
          </a:p>
          <a:p>
            <a:pPr>
              <a:buClr>
                <a:srgbClr val="66FFFF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1 Pet. 4:7</a:t>
            </a:r>
            <a:r>
              <a:rPr lang="en-US" dirty="0" smtClean="0">
                <a:solidFill>
                  <a:srgbClr val="FFFFFF"/>
                </a:solidFill>
              </a:rPr>
              <a:t>	Remembering end of world urges it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12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Sound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Unhealthy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Added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Only takes a little arsenic to make healthy corn meal into</a:t>
            </a:r>
            <a:r>
              <a:rPr lang="en-US" dirty="0" smtClean="0">
                <a:solidFill>
                  <a:srgbClr val="FFFFFF"/>
                </a:solidFill>
              </a:rPr>
              <a:t> deadly rat poison</a:t>
            </a:r>
            <a:endParaRPr lang="en-US" dirty="0" smtClean="0">
              <a:solidFill>
                <a:srgbClr val="FFFFFF"/>
              </a:solidFill>
            </a:endParaRP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S</a:t>
            </a:r>
            <a:r>
              <a:rPr lang="en-US" dirty="0" smtClean="0">
                <a:solidFill>
                  <a:srgbClr val="FFFFFF"/>
                </a:solidFill>
              </a:rPr>
              <a:t>ame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principle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applies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to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spiritual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health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or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soundness (</a:t>
            </a:r>
            <a:r>
              <a:rPr lang="en-US" b="1" i="1" dirty="0" smtClean="0">
                <a:solidFill>
                  <a:srgbClr val="FFFF00"/>
                </a:solidFill>
              </a:rPr>
              <a:t>2</a:t>
            </a:r>
            <a:r>
              <a:rPr lang="en-US" b="1" i="1" baseline="30000" dirty="0" smtClean="0">
                <a:solidFill>
                  <a:srgbClr val="FFFF00"/>
                </a:solidFill>
              </a:rPr>
              <a:t>nd</a:t>
            </a:r>
            <a:r>
              <a:rPr lang="en-US" b="1" i="1" dirty="0" smtClean="0">
                <a:solidFill>
                  <a:srgbClr val="FFFF00"/>
                </a:solidFill>
              </a:rPr>
              <a:t> Jn. 9-11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Any </a:t>
            </a:r>
            <a:r>
              <a:rPr lang="en-US" dirty="0" smtClean="0">
                <a:solidFill>
                  <a:srgbClr val="FFFFFF"/>
                </a:solidFill>
              </a:rPr>
              <a:t>sinful practice or </a:t>
            </a:r>
            <a:r>
              <a:rPr lang="en-US" dirty="0" smtClean="0">
                <a:solidFill>
                  <a:srgbClr val="FFFFFF"/>
                </a:solidFill>
              </a:rPr>
              <a:t>false</a:t>
            </a:r>
            <a:r>
              <a:rPr lang="en-US" dirty="0" smtClean="0">
                <a:solidFill>
                  <a:srgbClr val="FFFFFF"/>
                </a:solidFill>
              </a:rPr>
              <a:t> doctrine justifying sin is </a:t>
            </a:r>
            <a:r>
              <a:rPr lang="en-US" dirty="0" smtClean="0">
                <a:solidFill>
                  <a:srgbClr val="FFFFFF"/>
                </a:solidFill>
              </a:rPr>
              <a:t>deadly (</a:t>
            </a:r>
            <a:r>
              <a:rPr lang="en-US" b="1" i="1" dirty="0" smtClean="0">
                <a:solidFill>
                  <a:srgbClr val="FFFF00"/>
                </a:solidFill>
              </a:rPr>
              <a:t>Rom. 6:23</a:t>
            </a:r>
            <a:r>
              <a:rPr lang="en-US" dirty="0" smtClean="0">
                <a:solidFill>
                  <a:srgbClr val="FFFFFF"/>
                </a:solidFill>
              </a:rPr>
              <a:t>; </a:t>
            </a:r>
            <a:r>
              <a:rPr lang="en-US" b="1" i="1" dirty="0" smtClean="0">
                <a:solidFill>
                  <a:srgbClr val="FFFF00"/>
                </a:solidFill>
              </a:rPr>
              <a:t>16:17-18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  <a:endParaRPr lang="en-US" dirty="0" smtClean="0">
              <a:solidFill>
                <a:srgbClr val="FFFFFF"/>
              </a:solidFill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No such thing as a “safe” error – adding to God’s word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Recent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doctrinal </a:t>
            </a:r>
            <a:r>
              <a:rPr lang="en-US" dirty="0" smtClean="0">
                <a:solidFill>
                  <a:srgbClr val="FFFFFF"/>
                </a:solidFill>
              </a:rPr>
              <a:t>errors said to be </a:t>
            </a:r>
            <a:r>
              <a:rPr lang="en-US" dirty="0" smtClean="0">
                <a:solidFill>
                  <a:srgbClr val="FFFFFF"/>
                </a:solidFill>
              </a:rPr>
              <a:t>“no big deal</a:t>
            </a:r>
            <a:r>
              <a:rPr lang="en-US" dirty="0" smtClean="0">
                <a:solidFill>
                  <a:srgbClr val="FFFFFF"/>
                </a:solidFill>
              </a:rPr>
              <a:t>” – not true</a:t>
            </a:r>
            <a:endParaRPr lang="en-US" dirty="0" smtClean="0">
              <a:solidFill>
                <a:srgbClr val="FFFFFF"/>
              </a:solidFill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Must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cease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behavior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or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action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outside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bounds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of authority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When our terminology is beyond gospel, it is </a:t>
            </a:r>
            <a:r>
              <a:rPr lang="en-US" dirty="0" smtClean="0">
                <a:solidFill>
                  <a:srgbClr val="FFFFFF"/>
                </a:solidFill>
              </a:rPr>
              <a:t>deadl</a:t>
            </a:r>
            <a:r>
              <a:rPr lang="en-US" dirty="0" smtClean="0">
                <a:solidFill>
                  <a:srgbClr val="FFFFFF"/>
                </a:solidFill>
              </a:rPr>
              <a:t>y</a:t>
            </a:r>
            <a:endParaRPr lang="en-US" dirty="0" smtClean="0">
              <a:solidFill>
                <a:srgbClr val="FFFFFF"/>
              </a:solidFill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If a church or individual Christian adopt teaching, action or speech not authorized by God, they are not “sound”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48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Sound If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Healthful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Missing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If </a:t>
            </a:r>
            <a:r>
              <a:rPr lang="en-US" dirty="0" smtClean="0">
                <a:solidFill>
                  <a:srgbClr val="FFFFFF"/>
                </a:solidFill>
              </a:rPr>
              <a:t>we eat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nothing but sweets, </a:t>
            </a:r>
            <a:r>
              <a:rPr lang="en-US" dirty="0" smtClean="0">
                <a:solidFill>
                  <a:srgbClr val="FFFFFF"/>
                </a:solidFill>
              </a:rPr>
              <a:t>we will</a:t>
            </a:r>
            <a:r>
              <a:rPr lang="en-US" dirty="0" smtClean="0">
                <a:solidFill>
                  <a:srgbClr val="FFFFFF"/>
                </a:solidFill>
              </a:rPr>
              <a:t> not be </a:t>
            </a:r>
            <a:r>
              <a:rPr lang="en-US" dirty="0" smtClean="0">
                <a:solidFill>
                  <a:srgbClr val="FFFFFF"/>
                </a:solidFill>
              </a:rPr>
              <a:t>healthy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The same principle applies to spiritual soundness (</a:t>
            </a:r>
            <a:r>
              <a:rPr lang="en-US" b="1" i="1" dirty="0" smtClean="0">
                <a:solidFill>
                  <a:srgbClr val="FFFF00"/>
                </a:solidFill>
              </a:rPr>
              <a:t>Jas. 4:17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Sins of omission are also deadly (</a:t>
            </a:r>
            <a:r>
              <a:rPr lang="en-US" b="1" i="1" dirty="0" smtClean="0">
                <a:solidFill>
                  <a:srgbClr val="FFFF00"/>
                </a:solidFill>
              </a:rPr>
              <a:t>Matt. 25:41-46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Some think they are “safe” if they just avoid list of sins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Facts is that God’s will is not </a:t>
            </a:r>
            <a:r>
              <a:rPr lang="en-US" u="sng" dirty="0" smtClean="0">
                <a:solidFill>
                  <a:srgbClr val="FFFFFF"/>
                </a:solidFill>
              </a:rPr>
              <a:t>just</a:t>
            </a:r>
            <a:r>
              <a:rPr lang="en-US" dirty="0" smtClean="0">
                <a:solidFill>
                  <a:srgbClr val="FFFFFF"/>
                </a:solidFill>
              </a:rPr>
              <a:t> a list of “thou shalt not’s” </a:t>
            </a:r>
            <a:r>
              <a:rPr lang="en-US" dirty="0" smtClean="0">
                <a:solidFill>
                  <a:srgbClr val="FFFFFF"/>
                </a:solidFill>
              </a:rPr>
              <a:t>- but </a:t>
            </a:r>
            <a:r>
              <a:rPr lang="en-US" dirty="0" smtClean="0">
                <a:solidFill>
                  <a:srgbClr val="FFFFFF"/>
                </a:solidFill>
              </a:rPr>
              <a:t>focuses on what we </a:t>
            </a:r>
            <a:r>
              <a:rPr lang="en-US" b="1" dirty="0" smtClean="0">
                <a:solidFill>
                  <a:srgbClr val="FFFFFF"/>
                </a:solidFill>
              </a:rPr>
              <a:t>must be &amp; grow in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FFFFFF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ndividual </a:t>
            </a:r>
            <a:r>
              <a:rPr lang="en-US" dirty="0" smtClean="0">
                <a:solidFill>
                  <a:srgbClr val="FFFFFF"/>
                </a:solidFill>
              </a:rPr>
              <a:t>Christian </a:t>
            </a:r>
            <a:r>
              <a:rPr lang="en-US" dirty="0" smtClean="0">
                <a:solidFill>
                  <a:srgbClr val="FFFFFF"/>
                </a:solidFill>
              </a:rPr>
              <a:t>can </a:t>
            </a:r>
            <a:r>
              <a:rPr lang="en-US" dirty="0" smtClean="0">
                <a:solidFill>
                  <a:srgbClr val="FFFFFF"/>
                </a:solidFill>
              </a:rPr>
              <a:t>only </a:t>
            </a:r>
            <a:r>
              <a:rPr lang="en-US" dirty="0" smtClean="0">
                <a:solidFill>
                  <a:srgbClr val="FFFFFF"/>
                </a:solidFill>
              </a:rPr>
              <a:t>be </a:t>
            </a:r>
            <a:r>
              <a:rPr lang="en-US" dirty="0" smtClean="0">
                <a:solidFill>
                  <a:srgbClr val="FFFFFF"/>
                </a:solidFill>
              </a:rPr>
              <a:t>“sound” if will of God lives &amp; grows within (</a:t>
            </a:r>
            <a:r>
              <a:rPr lang="en-US" b="1" i="1" dirty="0" smtClean="0">
                <a:solidFill>
                  <a:srgbClr val="FFFF00"/>
                </a:solidFill>
              </a:rPr>
              <a:t>Col. 1:9-11</a:t>
            </a:r>
            <a:r>
              <a:rPr lang="en-US" dirty="0" smtClean="0">
                <a:solidFill>
                  <a:srgbClr val="FFFFFF"/>
                </a:solidFill>
              </a:rPr>
              <a:t>; </a:t>
            </a:r>
            <a:r>
              <a:rPr lang="en-US" b="1" i="1" dirty="0" smtClean="0">
                <a:solidFill>
                  <a:srgbClr val="FFFF00"/>
                </a:solidFill>
              </a:rPr>
              <a:t>2 Pet. 3:18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Congregations are not “sound” just because of what they don’t do, but also what they do (evangelize, edify, </a:t>
            </a:r>
            <a:r>
              <a:rPr lang="en-US" dirty="0" err="1" smtClean="0">
                <a:solidFill>
                  <a:srgbClr val="FFFFFF"/>
                </a:solidFill>
              </a:rPr>
              <a:t>bene</a:t>
            </a:r>
            <a:r>
              <a:rPr lang="en-US" dirty="0" smtClean="0">
                <a:solidFill>
                  <a:srgbClr val="FFFFFF"/>
                </a:solidFill>
              </a:rPr>
              <a:t>.)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Growing problem of little to no Scripture in lessons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06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295400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Soundness Not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Solely by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Concerning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 Faced 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Limited view of “soundness” brings more apostasy by defining who is “sound” based on last apostasy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</a:rPr>
              <a:t>Missionary Society &amp; Instrumental </a:t>
            </a:r>
            <a:r>
              <a:rPr lang="en-US" dirty="0" smtClean="0">
                <a:solidFill>
                  <a:srgbClr val="FFFF66"/>
                </a:solidFill>
              </a:rPr>
              <a:t>Music </a:t>
            </a:r>
            <a:r>
              <a:rPr lang="en-US" dirty="0" smtClean="0">
                <a:solidFill>
                  <a:srgbClr val="FFFF66"/>
                </a:solidFill>
              </a:rPr>
              <a:t>in </a:t>
            </a:r>
            <a:r>
              <a:rPr lang="en-US" dirty="0" smtClean="0">
                <a:solidFill>
                  <a:srgbClr val="FFFF66"/>
                </a:solidFill>
              </a:rPr>
              <a:t>Worship</a:t>
            </a:r>
            <a:endParaRPr lang="en-US" dirty="0" smtClean="0">
              <a:solidFill>
                <a:srgbClr val="FFFF66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FFFF66"/>
                </a:solidFill>
              </a:rPr>
              <a:t>Premillennialism</a:t>
            </a:r>
            <a:endParaRPr lang="en-US" dirty="0" smtClean="0">
              <a:solidFill>
                <a:srgbClr val="FFFF66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</a:rPr>
              <a:t>Institutionalism, </a:t>
            </a:r>
            <a:r>
              <a:rPr lang="en-US" dirty="0" smtClean="0">
                <a:solidFill>
                  <a:srgbClr val="FFFF66"/>
                </a:solidFill>
              </a:rPr>
              <a:t>Sponsoring </a:t>
            </a:r>
            <a:r>
              <a:rPr lang="en-US" dirty="0" smtClean="0">
                <a:solidFill>
                  <a:srgbClr val="FFFF66"/>
                </a:solidFill>
              </a:rPr>
              <a:t>Churches </a:t>
            </a:r>
            <a:r>
              <a:rPr lang="en-US" dirty="0" smtClean="0">
                <a:solidFill>
                  <a:srgbClr val="FFFF66"/>
                </a:solidFill>
              </a:rPr>
              <a:t>&amp; Social </a:t>
            </a:r>
            <a:r>
              <a:rPr lang="en-US" dirty="0" smtClean="0">
                <a:solidFill>
                  <a:srgbClr val="FFFF66"/>
                </a:solidFill>
              </a:rPr>
              <a:t>Gospel</a:t>
            </a:r>
            <a:endParaRPr lang="en-US" dirty="0" smtClean="0">
              <a:solidFill>
                <a:srgbClr val="FFFF66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</a:rPr>
              <a:t>Gospel / Doctrine distinction</a:t>
            </a:r>
            <a:endParaRPr lang="en-US" dirty="0" smtClean="0">
              <a:solidFill>
                <a:srgbClr val="FFFF66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</a:rPr>
              <a:t>Divorce &amp; </a:t>
            </a:r>
            <a:r>
              <a:rPr lang="en-US" dirty="0" smtClean="0">
                <a:solidFill>
                  <a:srgbClr val="FFFF66"/>
                </a:solidFill>
              </a:rPr>
              <a:t>Remarriage</a:t>
            </a:r>
            <a:endParaRPr lang="en-US" dirty="0" smtClean="0">
              <a:solidFill>
                <a:srgbClr val="FFFF66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</a:rPr>
              <a:t>Fellowship errors </a:t>
            </a:r>
            <a:r>
              <a:rPr lang="en-US" dirty="0" smtClean="0">
                <a:solidFill>
                  <a:srgbClr val="FFFF66"/>
                </a:solidFill>
              </a:rPr>
              <a:t>(N.U.M., misuse </a:t>
            </a:r>
            <a:r>
              <a:rPr lang="en-US" dirty="0" smtClean="0">
                <a:solidFill>
                  <a:srgbClr val="FFFF66"/>
                </a:solidFill>
              </a:rPr>
              <a:t>Rom. 14, </a:t>
            </a:r>
            <a:r>
              <a:rPr lang="en-US" dirty="0" smtClean="0">
                <a:solidFill>
                  <a:srgbClr val="FFFF66"/>
                </a:solidFill>
                <a:sym typeface="Wingdings" pitchFamily="2" charset="2"/>
              </a:rPr>
              <a:t>“reaching </a:t>
            </a:r>
            <a:r>
              <a:rPr lang="en-US" dirty="0" smtClean="0">
                <a:solidFill>
                  <a:srgbClr val="FFFF66"/>
                </a:solidFill>
                <a:sym typeface="Wingdings" pitchFamily="2" charset="2"/>
              </a:rPr>
              <a:t>out”</a:t>
            </a:r>
            <a:r>
              <a:rPr lang="en-US" dirty="0" smtClean="0">
                <a:solidFill>
                  <a:srgbClr val="FFFF66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</a:rPr>
              <a:t>Errors m</a:t>
            </a:r>
            <a:r>
              <a:rPr lang="en-US" dirty="0" smtClean="0">
                <a:solidFill>
                  <a:srgbClr val="FFFF66"/>
                </a:solidFill>
              </a:rPr>
              <a:t>ay </a:t>
            </a:r>
            <a:r>
              <a:rPr lang="en-US" dirty="0" smtClean="0">
                <a:solidFill>
                  <a:srgbClr val="FFFF66"/>
                </a:solidFill>
              </a:rPr>
              <a:t>be in organization, doctrine, worship, morals…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If we </a:t>
            </a:r>
            <a:r>
              <a:rPr lang="en-US" dirty="0" smtClean="0">
                <a:solidFill>
                  <a:srgbClr val="FFFFFF"/>
                </a:solidFill>
              </a:rPr>
              <a:t>fail to look fully, </a:t>
            </a:r>
            <a:r>
              <a:rPr lang="en-US" dirty="0" smtClean="0">
                <a:solidFill>
                  <a:srgbClr val="FFFFFF"/>
                </a:solidFill>
              </a:rPr>
              <a:t>we open way for next apostasy by narrowing examination &amp; minimizing </a:t>
            </a:r>
            <a:r>
              <a:rPr lang="en-US" dirty="0">
                <a:solidFill>
                  <a:srgbClr val="FFFFFF"/>
                </a:solidFill>
              </a:rPr>
              <a:t>preparation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</a:rPr>
              <a:t>Each of the above issues have come back in “different dress”</a:t>
            </a:r>
            <a:endParaRPr lang="en-US" sz="2750" dirty="0">
              <a:solidFill>
                <a:srgbClr val="FFFF66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Aided by “party spirit” of </a:t>
            </a:r>
            <a:r>
              <a:rPr lang="en-US" dirty="0" smtClean="0">
                <a:solidFill>
                  <a:srgbClr val="FFFFFF"/>
                </a:solidFill>
              </a:rPr>
              <a:t>school, </a:t>
            </a:r>
            <a:r>
              <a:rPr lang="en-US" dirty="0" smtClean="0">
                <a:solidFill>
                  <a:srgbClr val="FFFFFF"/>
                </a:solidFill>
              </a:rPr>
              <a:t>paper or institution</a:t>
            </a:r>
            <a:endParaRPr lang="en-US" dirty="0">
              <a:solidFill>
                <a:srgbClr val="FFFFFF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</a:rPr>
              <a:t>Decid</a:t>
            </a:r>
            <a:r>
              <a:rPr lang="en-US" dirty="0" smtClean="0">
                <a:solidFill>
                  <a:srgbClr val="FFFF66"/>
                </a:solidFill>
              </a:rPr>
              <a:t>ing soundness by party means assures </a:t>
            </a:r>
            <a:r>
              <a:rPr lang="en-US" dirty="0" smtClean="0">
                <a:solidFill>
                  <a:srgbClr val="FFFF66"/>
                </a:solidFill>
              </a:rPr>
              <a:t>further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smtClean="0">
                <a:solidFill>
                  <a:srgbClr val="FFFF66"/>
                </a:solidFill>
              </a:rPr>
              <a:t>apostasy</a:t>
            </a:r>
            <a:endParaRPr lang="en-US" sz="275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46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12425</TotalTime>
  <Words>606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Is Sound Doctrine?</vt:lpstr>
      <vt:lpstr>“Sound Doctrine”</vt:lpstr>
      <vt:lpstr>Defining the Word “Sound”</vt:lpstr>
      <vt:lpstr>Characteristics of Soundness</vt:lpstr>
      <vt:lpstr>Not Sound If the Unhealthy Is Added</vt:lpstr>
      <vt:lpstr>Not Sound If Healthful Is Missing</vt:lpstr>
      <vt:lpstr>Soundness Not Determined Solely by Actions Concerning Last Issue Faced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Osborne</dc:creator>
  <cp:lastModifiedBy>Harry</cp:lastModifiedBy>
  <cp:revision>46</cp:revision>
  <dcterms:created xsi:type="dcterms:W3CDTF">2011-06-04T16:53:07Z</dcterms:created>
  <dcterms:modified xsi:type="dcterms:W3CDTF">2014-01-05T14:11:35Z</dcterms:modified>
</cp:coreProperties>
</file>