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58" r:id="rId2"/>
    <p:sldId id="268" r:id="rId3"/>
    <p:sldId id="262" r:id="rId4"/>
    <p:sldId id="259" r:id="rId5"/>
    <p:sldId id="260" r:id="rId6"/>
    <p:sldId id="261" r:id="rId7"/>
    <p:sldId id="269" r:id="rId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66FFFF"/>
    <a:srgbClr val="001D3A"/>
    <a:srgbClr val="00336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29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8" name="Group 2"/>
          <p:cNvGrpSpPr>
            <a:grpSpLocks/>
          </p:cNvGrpSpPr>
          <p:nvPr/>
        </p:nvGrpSpPr>
        <p:grpSpPr bwMode="auto">
          <a:xfrm>
            <a:off x="0" y="3902075"/>
            <a:ext cx="3400425" cy="2949575"/>
            <a:chOff x="0" y="2458"/>
            <a:chExt cx="2142" cy="1858"/>
          </a:xfrm>
        </p:grpSpPr>
        <p:sp>
          <p:nvSpPr>
            <p:cNvPr id="4099"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0"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1"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2"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103"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4"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4105"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4106"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altLang="en-US" noProof="0" smtClean="0"/>
              <a:t>Click to edit Master title style</a:t>
            </a:r>
          </a:p>
        </p:txBody>
      </p:sp>
      <p:sp>
        <p:nvSpPr>
          <p:cNvPr id="4107"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4108" name="Rectangle 12"/>
          <p:cNvSpPr>
            <a:spLocks noGrp="1" noChangeArrowheads="1"/>
          </p:cNvSpPr>
          <p:nvPr>
            <p:ph type="dt" sz="quarter" idx="2"/>
          </p:nvPr>
        </p:nvSpPr>
        <p:spPr/>
        <p:txBody>
          <a:bodyPr/>
          <a:lstStyle>
            <a:lvl1pPr>
              <a:defRPr/>
            </a:lvl1pPr>
          </a:lstStyle>
          <a:p>
            <a:endParaRPr lang="en-US" altLang="en-US"/>
          </a:p>
        </p:txBody>
      </p:sp>
      <p:sp>
        <p:nvSpPr>
          <p:cNvPr id="4109" name="Rectangle 13"/>
          <p:cNvSpPr>
            <a:spLocks noGrp="1" noChangeArrowheads="1"/>
          </p:cNvSpPr>
          <p:nvPr>
            <p:ph type="ftr" sz="quarter" idx="3"/>
          </p:nvPr>
        </p:nvSpPr>
        <p:spPr/>
        <p:txBody>
          <a:bodyPr/>
          <a:lstStyle>
            <a:lvl1pPr>
              <a:defRPr/>
            </a:lvl1pPr>
          </a:lstStyle>
          <a:p>
            <a:endParaRPr lang="en-US" altLang="en-US"/>
          </a:p>
        </p:txBody>
      </p:sp>
      <p:sp>
        <p:nvSpPr>
          <p:cNvPr id="4110" name="Rectangle 14"/>
          <p:cNvSpPr>
            <a:spLocks noGrp="1" noChangeArrowheads="1"/>
          </p:cNvSpPr>
          <p:nvPr>
            <p:ph type="sldNum" sz="quarter" idx="4"/>
          </p:nvPr>
        </p:nvSpPr>
        <p:spPr/>
        <p:txBody>
          <a:bodyPr/>
          <a:lstStyle>
            <a:lvl1pPr>
              <a:defRPr/>
            </a:lvl1pPr>
          </a:lstStyle>
          <a:p>
            <a:fld id="{D56A878D-561E-4CCC-BEAF-5BC50B5E36B0}"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FD17900-51AF-45D2-95A1-5B53B2BDFA50}" type="slidenum">
              <a:rPr lang="en-US" altLang="en-US"/>
              <a:pPr/>
              <a:t>‹#›</a:t>
            </a:fld>
            <a:endParaRPr lang="en-US" altLang="en-US"/>
          </a:p>
        </p:txBody>
      </p:sp>
    </p:spTree>
    <p:extLst>
      <p:ext uri="{BB962C8B-B14F-4D97-AF65-F5344CB8AC3E}">
        <p14:creationId xmlns:p14="http://schemas.microsoft.com/office/powerpoint/2010/main" val="953023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EE89745-4B36-46E7-9674-0F4B288D3BA0}" type="slidenum">
              <a:rPr lang="en-US" altLang="en-US"/>
              <a:pPr/>
              <a:t>‹#›</a:t>
            </a:fld>
            <a:endParaRPr lang="en-US" altLang="en-US"/>
          </a:p>
        </p:txBody>
      </p:sp>
    </p:spTree>
    <p:extLst>
      <p:ext uri="{BB962C8B-B14F-4D97-AF65-F5344CB8AC3E}">
        <p14:creationId xmlns:p14="http://schemas.microsoft.com/office/powerpoint/2010/main" val="2529210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B968F50-1925-448B-BBBA-54CB21EB59AF}" type="slidenum">
              <a:rPr lang="en-US" altLang="en-US"/>
              <a:pPr/>
              <a:t>‹#›</a:t>
            </a:fld>
            <a:endParaRPr lang="en-US" altLang="en-US"/>
          </a:p>
        </p:txBody>
      </p:sp>
    </p:spTree>
    <p:extLst>
      <p:ext uri="{BB962C8B-B14F-4D97-AF65-F5344CB8AC3E}">
        <p14:creationId xmlns:p14="http://schemas.microsoft.com/office/powerpoint/2010/main" val="62320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94C2163-6492-48F2-ADC8-5650B93AD7DA}" type="slidenum">
              <a:rPr lang="en-US" altLang="en-US"/>
              <a:pPr/>
              <a:t>‹#›</a:t>
            </a:fld>
            <a:endParaRPr lang="en-US" altLang="en-US"/>
          </a:p>
        </p:txBody>
      </p:sp>
    </p:spTree>
    <p:extLst>
      <p:ext uri="{BB962C8B-B14F-4D97-AF65-F5344CB8AC3E}">
        <p14:creationId xmlns:p14="http://schemas.microsoft.com/office/powerpoint/2010/main" val="3797576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7FAF42F-9FDC-4E39-ACE7-D2B94B564DDE}" type="slidenum">
              <a:rPr lang="en-US" altLang="en-US"/>
              <a:pPr/>
              <a:t>‹#›</a:t>
            </a:fld>
            <a:endParaRPr lang="en-US" altLang="en-US"/>
          </a:p>
        </p:txBody>
      </p:sp>
    </p:spTree>
    <p:extLst>
      <p:ext uri="{BB962C8B-B14F-4D97-AF65-F5344CB8AC3E}">
        <p14:creationId xmlns:p14="http://schemas.microsoft.com/office/powerpoint/2010/main" val="2351988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6F794F3F-39E9-454D-B97C-BC94E89F5F46}" type="slidenum">
              <a:rPr lang="en-US" altLang="en-US"/>
              <a:pPr/>
              <a:t>‹#›</a:t>
            </a:fld>
            <a:endParaRPr lang="en-US" altLang="en-US"/>
          </a:p>
        </p:txBody>
      </p:sp>
    </p:spTree>
    <p:extLst>
      <p:ext uri="{BB962C8B-B14F-4D97-AF65-F5344CB8AC3E}">
        <p14:creationId xmlns:p14="http://schemas.microsoft.com/office/powerpoint/2010/main" val="340648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0ABA48D-096A-4D2E-9BA0-4D5495A57335}" type="slidenum">
              <a:rPr lang="en-US" altLang="en-US"/>
              <a:pPr/>
              <a:t>‹#›</a:t>
            </a:fld>
            <a:endParaRPr lang="en-US" altLang="en-US"/>
          </a:p>
        </p:txBody>
      </p:sp>
    </p:spTree>
    <p:extLst>
      <p:ext uri="{BB962C8B-B14F-4D97-AF65-F5344CB8AC3E}">
        <p14:creationId xmlns:p14="http://schemas.microsoft.com/office/powerpoint/2010/main" val="825301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91129734-E70B-428B-80C5-EA21E28F0A22}" type="slidenum">
              <a:rPr lang="en-US" altLang="en-US"/>
              <a:pPr/>
              <a:t>‹#›</a:t>
            </a:fld>
            <a:endParaRPr lang="en-US" altLang="en-US"/>
          </a:p>
        </p:txBody>
      </p:sp>
    </p:spTree>
    <p:extLst>
      <p:ext uri="{BB962C8B-B14F-4D97-AF65-F5344CB8AC3E}">
        <p14:creationId xmlns:p14="http://schemas.microsoft.com/office/powerpoint/2010/main" val="366343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070F3E2-DB96-4272-8515-C663CE9CA1F2}" type="slidenum">
              <a:rPr lang="en-US" altLang="en-US"/>
              <a:pPr/>
              <a:t>‹#›</a:t>
            </a:fld>
            <a:endParaRPr lang="en-US" altLang="en-US"/>
          </a:p>
        </p:txBody>
      </p:sp>
    </p:spTree>
    <p:extLst>
      <p:ext uri="{BB962C8B-B14F-4D97-AF65-F5344CB8AC3E}">
        <p14:creationId xmlns:p14="http://schemas.microsoft.com/office/powerpoint/2010/main" val="2841156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E766CDC-8F02-4EA5-A146-855E541AD7FF}" type="slidenum">
              <a:rPr lang="en-US" altLang="en-US"/>
              <a:pPr/>
              <a:t>‹#›</a:t>
            </a:fld>
            <a:endParaRPr lang="en-US" altLang="en-US"/>
          </a:p>
        </p:txBody>
      </p:sp>
    </p:spTree>
    <p:extLst>
      <p:ext uri="{BB962C8B-B14F-4D97-AF65-F5344CB8AC3E}">
        <p14:creationId xmlns:p14="http://schemas.microsoft.com/office/powerpoint/2010/main" val="686841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3366"/>
            </a:gs>
            <a:gs pos="40000">
              <a:srgbClr val="001D3A"/>
            </a:gs>
            <a:gs pos="100000">
              <a:srgbClr val="000000"/>
            </a:gs>
          </a:gsLst>
          <a:lin ang="5400000" scaled="0"/>
          <a:tileRect/>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3902075"/>
            <a:ext cx="3400425" cy="2949575"/>
            <a:chOff x="0" y="2458"/>
            <a:chExt cx="2142" cy="1858"/>
          </a:xfrm>
        </p:grpSpPr>
        <p:sp>
          <p:nvSpPr>
            <p:cNvPr id="3075"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7"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8"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9"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0"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3081"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3082"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3083"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84"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800000"/>
                  </a:outerShdw>
                </a:effectLst>
              </a:defRPr>
            </a:lvl1pPr>
          </a:lstStyle>
          <a:p>
            <a:endParaRPr lang="en-US" altLang="en-US"/>
          </a:p>
        </p:txBody>
      </p:sp>
      <p:sp>
        <p:nvSpPr>
          <p:cNvPr id="3085"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800000"/>
                  </a:outerShdw>
                </a:effectLst>
              </a:defRPr>
            </a:lvl1pPr>
          </a:lstStyle>
          <a:p>
            <a:endParaRPr lang="en-US" altLang="en-US"/>
          </a:p>
        </p:txBody>
      </p:sp>
      <p:sp>
        <p:nvSpPr>
          <p:cNvPr id="3086"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800000"/>
                  </a:outerShdw>
                </a:effectLst>
              </a:defRPr>
            </a:lvl1pPr>
          </a:lstStyle>
          <a:p>
            <a:fld id="{41BBCA5C-E6A1-4177-A55D-7165E3E61A0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800000"/>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800000"/>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800000"/>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800000"/>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533400"/>
            <a:ext cx="9144000" cy="2362200"/>
          </a:xfrm>
          <a:effectLst/>
        </p:spPr>
        <p:txBody>
          <a:bodyPr/>
          <a:lstStyle/>
          <a:p>
            <a:r>
              <a:rPr lang="en-US" altLang="en-US" sz="7200" b="1" dirty="0" smtClean="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Threat from the Error of the Wicked</a:t>
            </a:r>
            <a:endParaRPr lang="en-US" altLang="en-US" sz="6600" b="1" dirty="0">
              <a:solidFill>
                <a:srgbClr val="FFFF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Rectangle 3"/>
          <p:cNvSpPr txBox="1">
            <a:spLocks noChangeArrowheads="1"/>
          </p:cNvSpPr>
          <p:nvPr/>
        </p:nvSpPr>
        <p:spPr>
          <a:xfrm>
            <a:off x="0" y="2895600"/>
            <a:ext cx="9144000" cy="1447800"/>
          </a:xfrm>
          <a:prstGeom prst="rect">
            <a:avLst/>
          </a:prstGeom>
        </p:spPr>
        <p:txBody>
          <a:bodyPr anchor="ctr"/>
          <a:lst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800000"/>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800000"/>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800000"/>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800000"/>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9pPr>
          </a:lstStyle>
          <a:p>
            <a:pPr marL="0" indent="0" algn="ctr" eaLnBrk="1" hangingPunct="1">
              <a:buNone/>
            </a:pPr>
            <a:r>
              <a:rPr lang="en-US" altLang="en-US" sz="5400" b="1" i="1" kern="0" dirty="0" smtClean="0">
                <a:effectLst/>
              </a:rPr>
              <a:t>2 Peter 3:14-17</a:t>
            </a:r>
            <a:endParaRPr lang="en-US" altLang="en-US" sz="5400" b="1" i="1" kern="0" dirty="0">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39825"/>
          </a:xfrm>
        </p:spPr>
        <p:txBody>
          <a:bodyPr/>
          <a:lstStyle/>
          <a:p>
            <a:r>
              <a:rPr lang="en-US" sz="4800" b="1" dirty="0" smtClean="0">
                <a:solidFill>
                  <a:srgbClr val="FFFF00"/>
                </a:solidFill>
                <a:effectLst/>
              </a:rPr>
              <a:t>2</a:t>
            </a:r>
            <a:r>
              <a:rPr lang="en-US" sz="4800" b="1" baseline="30000" dirty="0" smtClean="0">
                <a:solidFill>
                  <a:srgbClr val="FFFF00"/>
                </a:solidFill>
                <a:effectLst/>
              </a:rPr>
              <a:t>nd</a:t>
            </a:r>
            <a:r>
              <a:rPr lang="en-US" sz="4800" b="1" dirty="0" smtClean="0">
                <a:solidFill>
                  <a:srgbClr val="FFFF00"/>
                </a:solidFill>
                <a:effectLst/>
              </a:rPr>
              <a:t> Peter 3:14-17</a:t>
            </a:r>
            <a:endParaRPr lang="en-US" sz="4800" b="1" dirty="0">
              <a:solidFill>
                <a:srgbClr val="FFFF00"/>
              </a:solidFill>
              <a:effectLst/>
            </a:endParaRPr>
          </a:p>
        </p:txBody>
      </p:sp>
      <p:sp>
        <p:nvSpPr>
          <p:cNvPr id="4" name="TextBox 3"/>
          <p:cNvSpPr txBox="1"/>
          <p:nvPr/>
        </p:nvSpPr>
        <p:spPr>
          <a:xfrm>
            <a:off x="76200" y="1066800"/>
            <a:ext cx="9067800" cy="5632311"/>
          </a:xfrm>
          <a:prstGeom prst="rect">
            <a:avLst/>
          </a:prstGeom>
          <a:noFill/>
        </p:spPr>
        <p:txBody>
          <a:bodyPr wrap="square" rtlCol="0">
            <a:spAutoFit/>
          </a:bodyPr>
          <a:lstStyle/>
          <a:p>
            <a:r>
              <a:rPr lang="en-US" sz="3000" b="1" baseline="30000" dirty="0"/>
              <a:t>14 </a:t>
            </a:r>
            <a:r>
              <a:rPr lang="en-US" sz="3000" dirty="0"/>
              <a:t>Therefore, beloved, looking forward to </a:t>
            </a:r>
            <a:r>
              <a:rPr lang="en-US" sz="3000" dirty="0" smtClean="0"/>
              <a:t>these things, be </a:t>
            </a:r>
            <a:r>
              <a:rPr lang="en-US" sz="3000" dirty="0"/>
              <a:t>diligent to be found by Him in peace, without spot and blameless; </a:t>
            </a:r>
            <a:r>
              <a:rPr lang="en-US" sz="3000" b="1" baseline="30000" dirty="0"/>
              <a:t>15 </a:t>
            </a:r>
            <a:r>
              <a:rPr lang="en-US" sz="3000" dirty="0"/>
              <a:t>and consider that the longsuffering of our Lord is </a:t>
            </a:r>
            <a:r>
              <a:rPr lang="en-US" sz="3000" dirty="0" smtClean="0"/>
              <a:t>salvation — as </a:t>
            </a:r>
            <a:r>
              <a:rPr lang="en-US" sz="3000" dirty="0"/>
              <a:t>also our beloved brother Paul, according to the wisdom given to him, has written </a:t>
            </a:r>
            <a:r>
              <a:rPr lang="en-US" sz="3000" dirty="0" smtClean="0"/>
              <a:t>to you, </a:t>
            </a:r>
            <a:r>
              <a:rPr lang="en-US" sz="3000" b="1" baseline="30000" dirty="0" smtClean="0"/>
              <a:t>16</a:t>
            </a:r>
            <a:r>
              <a:rPr lang="en-US" sz="3000" b="1" baseline="30000" dirty="0"/>
              <a:t> </a:t>
            </a:r>
            <a:r>
              <a:rPr lang="en-US" sz="3000" dirty="0"/>
              <a:t>as also in all his epistles, speaking in them of these things, in which are some things hard to understand, which untaught and unstable people twist to their own destruction, as they do also the rest of the Scriptures</a:t>
            </a:r>
            <a:r>
              <a:rPr lang="en-US" sz="3000" dirty="0" smtClean="0"/>
              <a:t>. </a:t>
            </a:r>
            <a:r>
              <a:rPr lang="en-US" sz="3000" b="1" baseline="30000" dirty="0" smtClean="0"/>
              <a:t>17</a:t>
            </a:r>
            <a:r>
              <a:rPr lang="en-US" sz="3000" b="1" baseline="30000" dirty="0"/>
              <a:t> </a:t>
            </a:r>
            <a:r>
              <a:rPr lang="en-US" sz="3000" dirty="0"/>
              <a:t>You therefore,</a:t>
            </a:r>
            <a:r>
              <a:rPr lang="en-US" dirty="0"/>
              <a:t> </a:t>
            </a:r>
            <a:r>
              <a:rPr lang="en-US" sz="3000" dirty="0"/>
              <a:t>beloved,</a:t>
            </a:r>
            <a:r>
              <a:rPr lang="en-US" sz="2000" dirty="0"/>
              <a:t> </a:t>
            </a:r>
            <a:r>
              <a:rPr lang="en-US" sz="3000" dirty="0"/>
              <a:t>since</a:t>
            </a:r>
            <a:r>
              <a:rPr lang="en-US" dirty="0"/>
              <a:t> </a:t>
            </a:r>
            <a:r>
              <a:rPr lang="en-US" sz="3000" dirty="0" smtClean="0"/>
              <a:t>you</a:t>
            </a:r>
            <a:r>
              <a:rPr lang="en-US" dirty="0" smtClean="0"/>
              <a:t> </a:t>
            </a:r>
            <a:r>
              <a:rPr lang="en-US" sz="3000" dirty="0" smtClean="0"/>
              <a:t>know</a:t>
            </a:r>
            <a:r>
              <a:rPr lang="en-US" dirty="0" smtClean="0"/>
              <a:t> </a:t>
            </a:r>
            <a:r>
              <a:rPr lang="en-US" sz="3000" dirty="0" smtClean="0"/>
              <a:t>this</a:t>
            </a:r>
            <a:r>
              <a:rPr lang="en-US" dirty="0" smtClean="0"/>
              <a:t> </a:t>
            </a:r>
            <a:r>
              <a:rPr lang="en-US" sz="3000" dirty="0" smtClean="0"/>
              <a:t>beforehand, beware </a:t>
            </a:r>
            <a:r>
              <a:rPr lang="en-US" sz="3000" dirty="0"/>
              <a:t>lest you also fall from your own steadfastness, being led away with the error of the </a:t>
            </a:r>
            <a:r>
              <a:rPr lang="en-US" sz="3000" dirty="0" smtClean="0"/>
              <a:t>wicked</a:t>
            </a:r>
            <a:r>
              <a:rPr lang="en-US" sz="3000" dirty="0"/>
              <a:t>.</a:t>
            </a:r>
          </a:p>
        </p:txBody>
      </p:sp>
    </p:spTree>
    <p:extLst>
      <p:ext uri="{BB962C8B-B14F-4D97-AF65-F5344CB8AC3E}">
        <p14:creationId xmlns:p14="http://schemas.microsoft.com/office/powerpoint/2010/main" val="1614122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52400"/>
            <a:ext cx="8229600" cy="1139825"/>
          </a:xfrm>
          <a:effectLst/>
        </p:spPr>
        <p:txBody>
          <a:bodyPr/>
          <a:lstStyle/>
          <a:p>
            <a:r>
              <a:rPr lang="en-US" altLang="en-US" sz="4800" b="1" dirty="0">
                <a:solidFill>
                  <a:srgbClr val="FFFF00"/>
                </a:solidFill>
                <a:effectLst>
                  <a:outerShdw blurRad="38100" dist="38100" dir="2700000" algn="tl">
                    <a:srgbClr val="000000">
                      <a:alpha val="43137"/>
                    </a:srgbClr>
                  </a:outerShdw>
                </a:effectLst>
              </a:rPr>
              <a:t>Error Is Lethal</a:t>
            </a:r>
          </a:p>
        </p:txBody>
      </p:sp>
      <p:sp>
        <p:nvSpPr>
          <p:cNvPr id="10243" name="Rectangle 3"/>
          <p:cNvSpPr>
            <a:spLocks noGrp="1" noChangeArrowheads="1"/>
          </p:cNvSpPr>
          <p:nvPr>
            <p:ph type="body" idx="1"/>
          </p:nvPr>
        </p:nvSpPr>
        <p:spPr>
          <a:xfrm>
            <a:off x="304800" y="1143000"/>
            <a:ext cx="8763000" cy="4530725"/>
          </a:xfrm>
        </p:spPr>
        <p:txBody>
          <a:bodyPr/>
          <a:lstStyle/>
          <a:p>
            <a:pPr>
              <a:buClr>
                <a:schemeClr val="tx2"/>
              </a:buClr>
            </a:pPr>
            <a:r>
              <a:rPr lang="en-US" altLang="en-US" sz="3600" dirty="0">
                <a:effectLst/>
              </a:rPr>
              <a:t>Error is always destructive &amp; deadly</a:t>
            </a:r>
          </a:p>
          <a:p>
            <a:pPr>
              <a:buClr>
                <a:schemeClr val="tx2"/>
              </a:buClr>
            </a:pPr>
            <a:r>
              <a:rPr lang="en-US" altLang="en-US" sz="3600" dirty="0">
                <a:effectLst/>
              </a:rPr>
              <a:t>Focus of warning against false teachers</a:t>
            </a:r>
          </a:p>
          <a:p>
            <a:pPr lvl="1">
              <a:lnSpc>
                <a:spcPct val="90000"/>
              </a:lnSpc>
              <a:buClr>
                <a:schemeClr val="tx1"/>
              </a:buClr>
              <a:buFont typeface="Wingdings" pitchFamily="2" charset="2"/>
              <a:buChar char="w"/>
            </a:pPr>
            <a:r>
              <a:rPr lang="en-US" altLang="en-US" sz="3200" dirty="0">
                <a:solidFill>
                  <a:srgbClr val="66FFFF"/>
                </a:solidFill>
                <a:effectLst/>
              </a:rPr>
              <a:t>Destructive heresies (</a:t>
            </a:r>
            <a:r>
              <a:rPr lang="en-US" altLang="en-US" sz="3200" b="1" i="1" dirty="0">
                <a:solidFill>
                  <a:srgbClr val="FFFF99"/>
                </a:solidFill>
                <a:effectLst/>
              </a:rPr>
              <a:t>2 Pet. 2:1</a:t>
            </a:r>
            <a:r>
              <a:rPr lang="en-US" altLang="en-US" sz="3200" dirty="0">
                <a:solidFill>
                  <a:srgbClr val="66FFFF"/>
                </a:solidFill>
                <a:effectLst/>
              </a:rPr>
              <a:t>)</a:t>
            </a:r>
          </a:p>
          <a:p>
            <a:pPr lvl="1">
              <a:lnSpc>
                <a:spcPct val="90000"/>
              </a:lnSpc>
              <a:buClr>
                <a:schemeClr val="tx1"/>
              </a:buClr>
              <a:buFont typeface="Wingdings" pitchFamily="2" charset="2"/>
              <a:buChar char="w"/>
            </a:pPr>
            <a:r>
              <a:rPr lang="en-US" altLang="en-US" sz="3200" dirty="0">
                <a:solidFill>
                  <a:srgbClr val="66FFFF"/>
                </a:solidFill>
                <a:effectLst/>
              </a:rPr>
              <a:t>Destructive to others &amp; truth (</a:t>
            </a:r>
            <a:r>
              <a:rPr lang="en-US" altLang="en-US" sz="3200" b="1" i="1" dirty="0">
                <a:solidFill>
                  <a:srgbClr val="FFFF99"/>
                </a:solidFill>
                <a:effectLst/>
              </a:rPr>
              <a:t>2 Pet. 2:2</a:t>
            </a:r>
            <a:r>
              <a:rPr lang="en-US" altLang="en-US" sz="3200" dirty="0">
                <a:solidFill>
                  <a:srgbClr val="66FFFF"/>
                </a:solidFill>
                <a:effectLst/>
              </a:rPr>
              <a:t>)</a:t>
            </a:r>
          </a:p>
          <a:p>
            <a:pPr lvl="1">
              <a:lnSpc>
                <a:spcPct val="90000"/>
              </a:lnSpc>
              <a:buClr>
                <a:schemeClr val="tx1"/>
              </a:buClr>
              <a:buFont typeface="Wingdings" pitchFamily="2" charset="2"/>
              <a:buChar char="w"/>
            </a:pPr>
            <a:r>
              <a:rPr lang="en-US" altLang="en-US" sz="3200" dirty="0">
                <a:solidFill>
                  <a:srgbClr val="66FFFF"/>
                </a:solidFill>
                <a:effectLst/>
              </a:rPr>
              <a:t>Destructive to teacher (</a:t>
            </a:r>
            <a:r>
              <a:rPr lang="en-US" altLang="en-US" sz="3200" b="1" i="1" dirty="0">
                <a:solidFill>
                  <a:srgbClr val="FFFF99"/>
                </a:solidFill>
                <a:effectLst/>
              </a:rPr>
              <a:t>2 Pet. 2:1, 3</a:t>
            </a:r>
            <a:r>
              <a:rPr lang="en-US" altLang="en-US" sz="3200" dirty="0">
                <a:solidFill>
                  <a:srgbClr val="66FFFF"/>
                </a:solidFill>
                <a:effectLst/>
              </a:rPr>
              <a:t>)</a:t>
            </a:r>
          </a:p>
          <a:p>
            <a:pPr>
              <a:buClr>
                <a:schemeClr val="tx2"/>
              </a:buClr>
            </a:pPr>
            <a:r>
              <a:rPr lang="en-US" altLang="en-US" sz="3600" dirty="0">
                <a:effectLst/>
              </a:rPr>
              <a:t>Effect of error is like a deadly cancer or gangrene (</a:t>
            </a:r>
            <a:r>
              <a:rPr lang="en-US" altLang="en-US" sz="3600" b="1" i="1" dirty="0">
                <a:solidFill>
                  <a:schemeClr val="tx2"/>
                </a:solidFill>
                <a:effectLst/>
              </a:rPr>
              <a:t>2 Tim. 2:18</a:t>
            </a:r>
            <a:r>
              <a:rPr lang="en-US" altLang="en-US" sz="3600" dirty="0">
                <a:effectLst/>
              </a:rPr>
              <a:t>)</a:t>
            </a:r>
          </a:p>
          <a:p>
            <a:pPr>
              <a:buClr>
                <a:schemeClr val="tx2"/>
              </a:buClr>
            </a:pPr>
            <a:r>
              <a:rPr lang="en-US" altLang="en-US" sz="3600" dirty="0">
                <a:effectLst/>
              </a:rPr>
              <a:t>Have not God outside true doctrine (</a:t>
            </a:r>
            <a:r>
              <a:rPr lang="en-US" altLang="en-US" sz="3600" b="1" i="1" dirty="0">
                <a:solidFill>
                  <a:schemeClr val="tx2"/>
                </a:solidFill>
                <a:effectLst/>
              </a:rPr>
              <a:t>2 Jn. 9</a:t>
            </a:r>
            <a:r>
              <a:rPr lang="en-US" altLang="en-US" sz="3600" dirty="0">
                <a:effectLst/>
              </a:rPr>
              <a:t>)</a:t>
            </a:r>
          </a:p>
          <a:p>
            <a:pPr>
              <a:buClr>
                <a:schemeClr val="tx2"/>
              </a:buClr>
            </a:pPr>
            <a:r>
              <a:rPr lang="en-US" altLang="en-US" sz="3600" b="1" i="1" dirty="0">
                <a:solidFill>
                  <a:srgbClr val="66FFFF"/>
                </a:solidFill>
                <a:effectLst/>
              </a:rPr>
              <a:t>No such thing as safe doctrinal error</a:t>
            </a:r>
            <a:endParaRPr lang="en-US" altLang="en-US" sz="36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500" fill="hold"/>
                                        <p:tgtEl>
                                          <p:spTgt spid="102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24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p:cTn id="13"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024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p:cTn id="19"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024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p:cTn id="25" dur="5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1024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p:cTn id="31" dur="5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1024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p:cTn id="37" dur="500" fill="hold"/>
                                        <p:tgtEl>
                                          <p:spTgt spid="1024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1024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p:cTn id="43" dur="500" fill="hold"/>
                                        <p:tgtEl>
                                          <p:spTgt spid="1024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1024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p:cTn id="49" dur="500" fill="hold"/>
                                        <p:tgtEl>
                                          <p:spTgt spid="1024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1024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3"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381000"/>
            <a:ext cx="9144000" cy="1139825"/>
          </a:xfrm>
          <a:effectLst/>
        </p:spPr>
        <p:txBody>
          <a:bodyPr/>
          <a:lstStyle/>
          <a:p>
            <a:r>
              <a:rPr lang="en-US" altLang="en-US" sz="4800" b="1" dirty="0">
                <a:solidFill>
                  <a:srgbClr val="FFFF00"/>
                </a:solidFill>
                <a:effectLst>
                  <a:outerShdw blurRad="38100" dist="38100" dir="2700000" algn="tl">
                    <a:srgbClr val="000000">
                      <a:alpha val="43137"/>
                    </a:srgbClr>
                  </a:outerShdw>
                </a:effectLst>
              </a:rPr>
              <a:t>Error Beguiles by Appeal to Lust</a:t>
            </a:r>
          </a:p>
        </p:txBody>
      </p:sp>
      <p:sp>
        <p:nvSpPr>
          <p:cNvPr id="7171" name="Rectangle 3"/>
          <p:cNvSpPr>
            <a:spLocks noGrp="1" noChangeArrowheads="1"/>
          </p:cNvSpPr>
          <p:nvPr>
            <p:ph type="body" idx="1"/>
          </p:nvPr>
        </p:nvSpPr>
        <p:spPr>
          <a:xfrm>
            <a:off x="228600" y="1524000"/>
            <a:ext cx="8915400" cy="4530725"/>
          </a:xfrm>
        </p:spPr>
        <p:txBody>
          <a:bodyPr/>
          <a:lstStyle/>
          <a:p>
            <a:pPr>
              <a:buClr>
                <a:schemeClr val="tx2"/>
              </a:buClr>
            </a:pPr>
            <a:r>
              <a:rPr lang="en-US" altLang="en-US" sz="3600" dirty="0">
                <a:effectLst/>
              </a:rPr>
              <a:t>No power to error unless it appeals to our own desires</a:t>
            </a:r>
          </a:p>
          <a:p>
            <a:pPr>
              <a:buClr>
                <a:schemeClr val="tx2"/>
              </a:buClr>
            </a:pPr>
            <a:r>
              <a:rPr lang="en-US" altLang="en-US" sz="3600" dirty="0">
                <a:effectLst/>
              </a:rPr>
              <a:t>Serpent so beguiled Eve (</a:t>
            </a:r>
            <a:r>
              <a:rPr lang="en-US" altLang="en-US" sz="3600" b="1" i="1" dirty="0">
                <a:solidFill>
                  <a:schemeClr val="tx2"/>
                </a:solidFill>
                <a:effectLst/>
              </a:rPr>
              <a:t>2 Cor. 11:</a:t>
            </a:r>
            <a:r>
              <a:rPr lang="en-US" altLang="en-US" sz="3600" b="1" i="1" dirty="0">
                <a:solidFill>
                  <a:srgbClr val="FFFF66"/>
                </a:solidFill>
                <a:effectLst/>
              </a:rPr>
              <a:t>3</a:t>
            </a:r>
            <a:r>
              <a:rPr lang="en-US" altLang="en-US" sz="3600" dirty="0">
                <a:effectLst/>
              </a:rPr>
              <a:t>)</a:t>
            </a:r>
          </a:p>
          <a:p>
            <a:pPr>
              <a:buClr>
                <a:schemeClr val="tx2"/>
              </a:buClr>
            </a:pPr>
            <a:r>
              <a:rPr lang="en-US" altLang="en-US" sz="3600" dirty="0">
                <a:effectLst/>
              </a:rPr>
              <a:t>Persuasion of speech used (</a:t>
            </a:r>
            <a:r>
              <a:rPr lang="en-US" altLang="en-US" sz="3600" b="1" i="1" dirty="0">
                <a:solidFill>
                  <a:schemeClr val="tx2"/>
                </a:solidFill>
                <a:effectLst/>
              </a:rPr>
              <a:t>Col. 2:4</a:t>
            </a:r>
            <a:r>
              <a:rPr lang="en-US" altLang="en-US" sz="3600" dirty="0">
                <a:effectLst/>
              </a:rPr>
              <a:t>)</a:t>
            </a:r>
          </a:p>
          <a:p>
            <a:pPr>
              <a:buClr>
                <a:schemeClr val="tx2"/>
              </a:buClr>
            </a:pPr>
            <a:r>
              <a:rPr lang="en-US" altLang="en-US" sz="3600" dirty="0">
                <a:effectLst/>
              </a:rPr>
              <a:t>Often appeals to pride (</a:t>
            </a:r>
            <a:r>
              <a:rPr lang="en-US" altLang="en-US" sz="3600" b="1" i="1" dirty="0">
                <a:solidFill>
                  <a:schemeClr val="tx2"/>
                </a:solidFill>
                <a:effectLst/>
              </a:rPr>
              <a:t>Col. 2:18, 23</a:t>
            </a:r>
            <a:r>
              <a:rPr lang="en-US" altLang="en-US" sz="3600" dirty="0">
                <a:effectLst/>
              </a:rPr>
              <a:t>)</a:t>
            </a:r>
          </a:p>
          <a:p>
            <a:pPr>
              <a:buClr>
                <a:schemeClr val="tx2"/>
              </a:buClr>
            </a:pPr>
            <a:r>
              <a:rPr lang="en-US" altLang="en-US" sz="3600" dirty="0">
                <a:effectLst/>
              </a:rPr>
              <a:t>Itching ears desire to be tickled (</a:t>
            </a:r>
            <a:r>
              <a:rPr lang="en-US" altLang="en-US" sz="3600" b="1" i="1" dirty="0">
                <a:solidFill>
                  <a:schemeClr val="tx2"/>
                </a:solidFill>
                <a:effectLst/>
              </a:rPr>
              <a:t>2 Tim. 4:2</a:t>
            </a:r>
            <a:r>
              <a:rPr lang="en-US" altLang="en-US" sz="3600" dirty="0">
                <a:effectLst/>
              </a:rPr>
              <a:t>)</a:t>
            </a:r>
          </a:p>
          <a:p>
            <a:pPr>
              <a:buClr>
                <a:schemeClr val="tx2"/>
              </a:buClr>
            </a:pPr>
            <a:r>
              <a:rPr lang="en-US" altLang="en-US" sz="3600" b="1" i="1" dirty="0">
                <a:solidFill>
                  <a:srgbClr val="66FFFF"/>
                </a:solidFill>
                <a:effectLst/>
              </a:rPr>
              <a:t>Must let our faith be a product of God’s will, not our desires, whatever the result</a:t>
            </a:r>
            <a:endParaRPr lang="en-US" altLang="en-US" sz="36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additive="base">
                                        <p:cTn id="25" dur="500" fill="hold"/>
                                        <p:tgtEl>
                                          <p:spTgt spid="717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7171">
                                            <p:txEl>
                                              <p:pRg st="4" end="4"/>
                                            </p:txEl>
                                          </p:spTgt>
                                        </p:tgtEl>
                                        <p:attrNameLst>
                                          <p:attrName>style.visibility</p:attrName>
                                        </p:attrNameLst>
                                      </p:cBhvr>
                                      <p:to>
                                        <p:strVal val="visible"/>
                                      </p:to>
                                    </p:set>
                                    <p:anim calcmode="lin" valueType="num">
                                      <p:cBhvr additive="base">
                                        <p:cTn id="31" dur="500" fill="hold"/>
                                        <p:tgtEl>
                                          <p:spTgt spid="717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 calcmode="lin" valueType="num">
                                      <p:cBhvr additive="base">
                                        <p:cTn id="37" dur="500" fill="hold"/>
                                        <p:tgtEl>
                                          <p:spTgt spid="717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effectLst/>
        </p:spPr>
        <p:txBody>
          <a:bodyPr/>
          <a:lstStyle/>
          <a:p>
            <a:r>
              <a:rPr lang="en-US" altLang="en-US" sz="4800" b="1" dirty="0">
                <a:solidFill>
                  <a:srgbClr val="FFFF00"/>
                </a:solidFill>
                <a:effectLst>
                  <a:outerShdw blurRad="38100" dist="38100" dir="2700000" algn="tl">
                    <a:srgbClr val="000000">
                      <a:alpha val="43137"/>
                    </a:srgbClr>
                  </a:outerShdw>
                </a:effectLst>
              </a:rPr>
              <a:t>Error Is Stealthy</a:t>
            </a:r>
          </a:p>
        </p:txBody>
      </p:sp>
      <p:sp>
        <p:nvSpPr>
          <p:cNvPr id="8195" name="Rectangle 3"/>
          <p:cNvSpPr>
            <a:spLocks noGrp="1" noChangeArrowheads="1"/>
          </p:cNvSpPr>
          <p:nvPr>
            <p:ph type="body" idx="1"/>
          </p:nvPr>
        </p:nvSpPr>
        <p:spPr>
          <a:xfrm>
            <a:off x="228600" y="1219200"/>
            <a:ext cx="8915400" cy="4530725"/>
          </a:xfrm>
        </p:spPr>
        <p:txBody>
          <a:bodyPr/>
          <a:lstStyle/>
          <a:p>
            <a:pPr>
              <a:buClr>
                <a:schemeClr val="tx2"/>
              </a:buClr>
            </a:pPr>
            <a:r>
              <a:rPr lang="en-US" altLang="en-US" sz="3600" dirty="0">
                <a:effectLst/>
              </a:rPr>
              <a:t>It is not easily seen, but hides in our midst</a:t>
            </a:r>
          </a:p>
          <a:p>
            <a:pPr lvl="1">
              <a:buClr>
                <a:srgbClr val="66FFFF"/>
              </a:buClr>
              <a:buFont typeface="Wingdings" pitchFamily="2" charset="2"/>
              <a:buChar char="w"/>
            </a:pPr>
            <a:r>
              <a:rPr lang="en-US" altLang="en-US" sz="3200" b="1" i="1" dirty="0">
                <a:solidFill>
                  <a:schemeClr val="tx2"/>
                </a:solidFill>
                <a:effectLst/>
              </a:rPr>
              <a:t>2 Peter 2:1</a:t>
            </a:r>
          </a:p>
          <a:p>
            <a:pPr lvl="1">
              <a:buClr>
                <a:srgbClr val="66FFFF"/>
              </a:buClr>
              <a:buFont typeface="Wingdings" pitchFamily="2" charset="2"/>
              <a:buChar char="w"/>
            </a:pPr>
            <a:r>
              <a:rPr lang="en-US" altLang="en-US" sz="3200" b="1" i="1" dirty="0">
                <a:solidFill>
                  <a:schemeClr val="tx2"/>
                </a:solidFill>
                <a:effectLst/>
              </a:rPr>
              <a:t>Jude 3-4</a:t>
            </a:r>
            <a:endParaRPr lang="en-US" altLang="en-US" sz="3200" dirty="0">
              <a:effectLst/>
            </a:endParaRPr>
          </a:p>
          <a:p>
            <a:pPr>
              <a:buClr>
                <a:schemeClr val="tx2"/>
              </a:buClr>
            </a:pPr>
            <a:r>
              <a:rPr lang="en-US" altLang="en-US" sz="3600" dirty="0">
                <a:effectLst/>
              </a:rPr>
              <a:t>Stealthy nature of error due to several factors</a:t>
            </a:r>
          </a:p>
          <a:p>
            <a:pPr lvl="1">
              <a:buClr>
                <a:srgbClr val="66FFFF"/>
              </a:buClr>
              <a:buFont typeface="Wingdings" pitchFamily="2" charset="2"/>
              <a:buChar char="w"/>
            </a:pPr>
            <a:r>
              <a:rPr lang="en-US" altLang="en-US" sz="3200" dirty="0">
                <a:effectLst/>
              </a:rPr>
              <a:t>Blends in with surroundings for effectiveness</a:t>
            </a:r>
          </a:p>
          <a:p>
            <a:pPr lvl="1">
              <a:buClr>
                <a:srgbClr val="66FFFF"/>
              </a:buClr>
              <a:buFont typeface="Wingdings" pitchFamily="2" charset="2"/>
              <a:buChar char="w"/>
            </a:pPr>
            <a:r>
              <a:rPr lang="en-US" altLang="en-US" sz="3200" dirty="0">
                <a:effectLst/>
              </a:rPr>
              <a:t>End effect is never announced (</a:t>
            </a:r>
            <a:r>
              <a:rPr lang="en-US" altLang="en-US" sz="3200" b="1" i="1" dirty="0">
                <a:solidFill>
                  <a:schemeClr val="tx2"/>
                </a:solidFill>
                <a:effectLst/>
              </a:rPr>
              <a:t>2 Tim. 2:16-18</a:t>
            </a:r>
            <a:r>
              <a:rPr lang="en-US" altLang="en-US" sz="3200" dirty="0">
                <a:effectLst/>
              </a:rPr>
              <a:t>)</a:t>
            </a:r>
          </a:p>
          <a:p>
            <a:pPr lvl="1">
              <a:buClr>
                <a:srgbClr val="66FFFF"/>
              </a:buClr>
              <a:buFont typeface="Wingdings" pitchFamily="2" charset="2"/>
              <a:buChar char="w"/>
            </a:pPr>
            <a:r>
              <a:rPr lang="en-US" altLang="en-US" sz="3200" dirty="0">
                <a:effectLst/>
              </a:rPr>
              <a:t>Often introduced by questions (</a:t>
            </a:r>
            <a:r>
              <a:rPr lang="en-US" altLang="en-US" sz="3200" b="1" i="1" dirty="0">
                <a:solidFill>
                  <a:schemeClr val="tx2"/>
                </a:solidFill>
                <a:effectLst/>
              </a:rPr>
              <a:t>Gen. 3:1</a:t>
            </a:r>
            <a:r>
              <a:rPr lang="en-US" altLang="en-US" sz="3200" dirty="0">
                <a:effectLst/>
              </a:rPr>
              <a:t>)</a:t>
            </a:r>
          </a:p>
          <a:p>
            <a:pPr>
              <a:buClr>
                <a:schemeClr val="tx2"/>
              </a:buClr>
            </a:pPr>
            <a:r>
              <a:rPr lang="en-US" altLang="en-US" sz="3600" b="1" i="1" dirty="0">
                <a:solidFill>
                  <a:srgbClr val="66FFFF"/>
                </a:solidFill>
                <a:effectLst/>
              </a:rPr>
              <a:t>Error is most easily stopped when spotted early, but hardest to detect at that time</a:t>
            </a:r>
            <a:endParaRPr lang="en-US" altLang="en-US" sz="36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500" fill="hold"/>
                                        <p:tgtEl>
                                          <p:spTgt spid="819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819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819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819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8195">
                                            <p:txEl>
                                              <p:pRg st="1" end="1"/>
                                            </p:txEl>
                                          </p:spTgt>
                                        </p:tgtEl>
                                        <p:attrNameLst>
                                          <p:attrName>style.visibility</p:attrName>
                                        </p:attrNameLst>
                                      </p:cBhvr>
                                      <p:to>
                                        <p:strVal val="visible"/>
                                      </p:to>
                                    </p:set>
                                    <p:anim calcmode="lin" valueType="num">
                                      <p:cBhvr>
                                        <p:cTn id="15" dur="500" fill="hold"/>
                                        <p:tgtEl>
                                          <p:spTgt spid="819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819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819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819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8195">
                                            <p:txEl>
                                              <p:pRg st="2" end="2"/>
                                            </p:txEl>
                                          </p:spTgt>
                                        </p:tgtEl>
                                        <p:attrNameLst>
                                          <p:attrName>style.visibility</p:attrName>
                                        </p:attrNameLst>
                                      </p:cBhvr>
                                      <p:to>
                                        <p:strVal val="visible"/>
                                      </p:to>
                                    </p:set>
                                    <p:anim calcmode="lin" valueType="num">
                                      <p:cBhvr>
                                        <p:cTn id="23" dur="500" fill="hold"/>
                                        <p:tgtEl>
                                          <p:spTgt spid="819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819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819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819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8195">
                                            <p:txEl>
                                              <p:pRg st="3" end="3"/>
                                            </p:txEl>
                                          </p:spTgt>
                                        </p:tgtEl>
                                        <p:attrNameLst>
                                          <p:attrName>style.visibility</p:attrName>
                                        </p:attrNameLst>
                                      </p:cBhvr>
                                      <p:to>
                                        <p:strVal val="visible"/>
                                      </p:to>
                                    </p:set>
                                    <p:anim calcmode="lin" valueType="num">
                                      <p:cBhvr>
                                        <p:cTn id="31" dur="500" fill="hold"/>
                                        <p:tgtEl>
                                          <p:spTgt spid="819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819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819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819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8195">
                                            <p:txEl>
                                              <p:pRg st="4" end="4"/>
                                            </p:txEl>
                                          </p:spTgt>
                                        </p:tgtEl>
                                        <p:attrNameLst>
                                          <p:attrName>style.visibility</p:attrName>
                                        </p:attrNameLst>
                                      </p:cBhvr>
                                      <p:to>
                                        <p:strVal val="visible"/>
                                      </p:to>
                                    </p:set>
                                    <p:anim calcmode="lin" valueType="num">
                                      <p:cBhvr>
                                        <p:cTn id="39" dur="500" fill="hold"/>
                                        <p:tgtEl>
                                          <p:spTgt spid="819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819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819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819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8195">
                                            <p:txEl>
                                              <p:pRg st="5" end="5"/>
                                            </p:txEl>
                                          </p:spTgt>
                                        </p:tgtEl>
                                        <p:attrNameLst>
                                          <p:attrName>style.visibility</p:attrName>
                                        </p:attrNameLst>
                                      </p:cBhvr>
                                      <p:to>
                                        <p:strVal val="visible"/>
                                      </p:to>
                                    </p:set>
                                    <p:anim calcmode="lin" valueType="num">
                                      <p:cBhvr>
                                        <p:cTn id="47" dur="500" fill="hold"/>
                                        <p:tgtEl>
                                          <p:spTgt spid="8195">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8195">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819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819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8195">
                                            <p:txEl>
                                              <p:pRg st="6" end="6"/>
                                            </p:txEl>
                                          </p:spTgt>
                                        </p:tgtEl>
                                        <p:attrNameLst>
                                          <p:attrName>style.visibility</p:attrName>
                                        </p:attrNameLst>
                                      </p:cBhvr>
                                      <p:to>
                                        <p:strVal val="visible"/>
                                      </p:to>
                                    </p:set>
                                    <p:anim calcmode="lin" valueType="num">
                                      <p:cBhvr>
                                        <p:cTn id="55" dur="500" fill="hold"/>
                                        <p:tgtEl>
                                          <p:spTgt spid="8195">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8195">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8195">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8195">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8195">
                                            <p:txEl>
                                              <p:pRg st="7" end="7"/>
                                            </p:txEl>
                                          </p:spTgt>
                                        </p:tgtEl>
                                        <p:attrNameLst>
                                          <p:attrName>style.visibility</p:attrName>
                                        </p:attrNameLst>
                                      </p:cBhvr>
                                      <p:to>
                                        <p:strVal val="visible"/>
                                      </p:to>
                                    </p:set>
                                    <p:anim calcmode="lin" valueType="num">
                                      <p:cBhvr>
                                        <p:cTn id="63" dur="500" fill="hold"/>
                                        <p:tgtEl>
                                          <p:spTgt spid="8195">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8195">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8195">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8195">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3"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52400"/>
            <a:ext cx="8229600" cy="1139825"/>
          </a:xfrm>
          <a:effectLst/>
        </p:spPr>
        <p:txBody>
          <a:bodyPr/>
          <a:lstStyle/>
          <a:p>
            <a:r>
              <a:rPr lang="en-US" altLang="en-US" sz="4800" b="1" dirty="0">
                <a:solidFill>
                  <a:srgbClr val="FFFF00"/>
                </a:solidFill>
                <a:effectLst>
                  <a:outerShdw blurRad="38100" dist="38100" dir="2700000" algn="tl">
                    <a:srgbClr val="000000">
                      <a:alpha val="43137"/>
                    </a:srgbClr>
                  </a:outerShdw>
                </a:effectLst>
              </a:rPr>
              <a:t>Error Is Pervasive</a:t>
            </a:r>
          </a:p>
        </p:txBody>
      </p:sp>
      <p:sp>
        <p:nvSpPr>
          <p:cNvPr id="9219" name="Rectangle 3"/>
          <p:cNvSpPr>
            <a:spLocks noGrp="1" noChangeArrowheads="1"/>
          </p:cNvSpPr>
          <p:nvPr>
            <p:ph type="body" idx="1"/>
          </p:nvPr>
        </p:nvSpPr>
        <p:spPr>
          <a:xfrm>
            <a:off x="304800" y="1143000"/>
            <a:ext cx="8839200" cy="4530725"/>
          </a:xfrm>
        </p:spPr>
        <p:txBody>
          <a:bodyPr/>
          <a:lstStyle/>
          <a:p>
            <a:pPr>
              <a:buClr>
                <a:schemeClr val="tx2"/>
              </a:buClr>
            </a:pPr>
            <a:r>
              <a:rPr lang="en-US" altLang="en-US" sz="3600" dirty="0">
                <a:effectLst/>
              </a:rPr>
              <a:t>It spreads to others &amp; worsens (</a:t>
            </a:r>
            <a:r>
              <a:rPr lang="en-US" altLang="en-US" sz="3600" b="1" i="1" dirty="0">
                <a:solidFill>
                  <a:schemeClr val="tx2"/>
                </a:solidFill>
                <a:effectLst/>
              </a:rPr>
              <a:t>2 Tim. 3:13</a:t>
            </a:r>
            <a:r>
              <a:rPr lang="en-US" altLang="en-US" sz="3600" dirty="0">
                <a:effectLst/>
              </a:rPr>
              <a:t>)</a:t>
            </a:r>
          </a:p>
          <a:p>
            <a:pPr>
              <a:buClr>
                <a:schemeClr val="tx2"/>
              </a:buClr>
            </a:pPr>
            <a:r>
              <a:rPr lang="en-US" altLang="en-US" sz="3600" dirty="0">
                <a:effectLst/>
              </a:rPr>
              <a:t>Elders are commanded to rebuke &amp; stop it before it devastates others (</a:t>
            </a:r>
            <a:r>
              <a:rPr lang="en-US" altLang="en-US" sz="3600" b="1" i="1" dirty="0">
                <a:solidFill>
                  <a:schemeClr val="tx2"/>
                </a:solidFill>
                <a:effectLst/>
              </a:rPr>
              <a:t>Titus 1:9-14</a:t>
            </a:r>
            <a:r>
              <a:rPr lang="en-US" altLang="en-US" sz="3600" dirty="0">
                <a:effectLst/>
              </a:rPr>
              <a:t>)</a:t>
            </a:r>
          </a:p>
          <a:p>
            <a:pPr>
              <a:buClr>
                <a:schemeClr val="tx2"/>
              </a:buClr>
            </a:pPr>
            <a:r>
              <a:rPr lang="en-US" altLang="en-US" sz="3600" dirty="0">
                <a:effectLst/>
              </a:rPr>
              <a:t>Principle of evil’s spread in 1 Corinthians</a:t>
            </a:r>
          </a:p>
          <a:p>
            <a:pPr lvl="1">
              <a:buClr>
                <a:srgbClr val="66FFFF"/>
              </a:buClr>
              <a:buFont typeface="Wingdings" pitchFamily="2" charset="2"/>
              <a:buChar char="w"/>
            </a:pPr>
            <a:r>
              <a:rPr lang="en-US" altLang="en-US" sz="3200" b="1" i="1" dirty="0">
                <a:solidFill>
                  <a:schemeClr val="tx2"/>
                </a:solidFill>
                <a:effectLst/>
              </a:rPr>
              <a:t>1 Cor. 5:6</a:t>
            </a:r>
            <a:r>
              <a:rPr lang="en-US" altLang="en-US" sz="3200" dirty="0">
                <a:effectLst/>
              </a:rPr>
              <a:t>	</a:t>
            </a:r>
            <a:r>
              <a:rPr lang="en-US" altLang="en-US" sz="3200" dirty="0">
                <a:solidFill>
                  <a:schemeClr val="hlink"/>
                </a:solidFill>
                <a:effectLst/>
              </a:rPr>
              <a:t>Little leaven leavens whole lump</a:t>
            </a:r>
            <a:endParaRPr lang="en-US" altLang="en-US" sz="3200" dirty="0">
              <a:effectLst/>
            </a:endParaRPr>
          </a:p>
          <a:p>
            <a:pPr lvl="1">
              <a:buClr>
                <a:srgbClr val="66FFFF"/>
              </a:buClr>
              <a:buFont typeface="Wingdings" pitchFamily="2" charset="2"/>
              <a:buChar char="w"/>
            </a:pPr>
            <a:r>
              <a:rPr lang="en-US" altLang="en-US" sz="3200" b="1" i="1" dirty="0">
                <a:solidFill>
                  <a:schemeClr val="tx2"/>
                </a:solidFill>
                <a:effectLst/>
              </a:rPr>
              <a:t>1 Cor. 15:13-19</a:t>
            </a:r>
            <a:r>
              <a:rPr lang="en-US" altLang="en-US" sz="3200" dirty="0">
                <a:effectLst/>
              </a:rPr>
              <a:t>	</a:t>
            </a:r>
            <a:r>
              <a:rPr lang="en-US" altLang="en-US" sz="3200" dirty="0">
                <a:solidFill>
                  <a:schemeClr val="hlink"/>
                </a:solidFill>
                <a:effectLst/>
              </a:rPr>
              <a:t>Applied to resurrection error</a:t>
            </a:r>
            <a:endParaRPr lang="en-US" altLang="en-US" sz="3200" dirty="0">
              <a:effectLst/>
            </a:endParaRPr>
          </a:p>
          <a:p>
            <a:pPr>
              <a:buClr>
                <a:schemeClr val="tx2"/>
              </a:buClr>
            </a:pPr>
            <a:r>
              <a:rPr lang="en-US" altLang="en-US" sz="3600" dirty="0">
                <a:effectLst/>
              </a:rPr>
              <a:t>Action against error essential (</a:t>
            </a:r>
            <a:r>
              <a:rPr lang="en-US" altLang="en-US" sz="3600" b="1" i="1" dirty="0">
                <a:solidFill>
                  <a:schemeClr val="tx2"/>
                </a:solidFill>
                <a:effectLst/>
              </a:rPr>
              <a:t>Rev. 2:14-16</a:t>
            </a:r>
            <a:r>
              <a:rPr lang="en-US" altLang="en-US" sz="3600" dirty="0">
                <a:effectLst/>
              </a:rPr>
              <a:t>)</a:t>
            </a:r>
          </a:p>
          <a:p>
            <a:pPr>
              <a:buClr>
                <a:schemeClr val="tx2"/>
              </a:buClr>
            </a:pPr>
            <a:r>
              <a:rPr lang="en-US" altLang="en-US" sz="3600" b="1" i="1" dirty="0">
                <a:solidFill>
                  <a:srgbClr val="66FFFF"/>
                </a:solidFill>
                <a:effectLst/>
              </a:rPr>
              <a:t>Any theory justifying on-going tolerance of sin or error fails to recognize its nature</a:t>
            </a:r>
            <a:endParaRPr lang="en-US" altLang="en-US" sz="36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219">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p:cTn id="13" dur="500" fill="hold"/>
                                        <p:tgtEl>
                                          <p:spTgt spid="9219">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9219">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p:cTn id="19" dur="500" fill="hold"/>
                                        <p:tgtEl>
                                          <p:spTgt spid="9219">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9219">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p:cTn id="25" dur="500" fill="hold"/>
                                        <p:tgtEl>
                                          <p:spTgt spid="921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9219">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p:cTn id="31" dur="500" fill="hold"/>
                                        <p:tgtEl>
                                          <p:spTgt spid="9219">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9219">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p:cTn id="37" dur="500" fill="hold"/>
                                        <p:tgtEl>
                                          <p:spTgt spid="9219">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9219">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p:cTn id="43" dur="500" fill="hold"/>
                                        <p:tgtEl>
                                          <p:spTgt spid="9219">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9219">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3"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noAutofit/>
          </a:bodyPr>
          <a:lstStyle/>
          <a:p>
            <a:pPr>
              <a:lnSpc>
                <a:spcPct val="93000"/>
              </a:lnSpc>
            </a:pPr>
            <a:r>
              <a:rPr lang="en-US" sz="3900" b="1" dirty="0" smtClean="0">
                <a:solidFill>
                  <a:srgbClr val="FFFF00"/>
                </a:solidFill>
                <a:effectLst>
                  <a:outerShdw blurRad="38100" dist="38100" dir="2700000" algn="tl">
                    <a:srgbClr val="000000">
                      <a:alpha val="43137"/>
                    </a:srgbClr>
                  </a:outerShdw>
                </a:effectLst>
              </a:rPr>
              <a:t>Abiding in Truth Is Not Determined Only by Actions Regarding Last Issue Faced </a:t>
            </a:r>
            <a:endParaRPr lang="en-US" sz="3900" b="1" dirty="0">
              <a:solidFill>
                <a:srgbClr val="FFFF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19200"/>
            <a:ext cx="9144000" cy="5638800"/>
          </a:xfrm>
        </p:spPr>
        <p:txBody>
          <a:bodyPr>
            <a:normAutofit fontScale="92500" lnSpcReduction="20000"/>
          </a:bodyPr>
          <a:lstStyle/>
          <a:p>
            <a:pPr>
              <a:spcBef>
                <a:spcPts val="0"/>
              </a:spcBef>
              <a:spcAft>
                <a:spcPts val="600"/>
              </a:spcAft>
              <a:buClr>
                <a:srgbClr val="FFFF00"/>
              </a:buClr>
            </a:pPr>
            <a:r>
              <a:rPr lang="en-US" dirty="0" smtClean="0">
                <a:solidFill>
                  <a:srgbClr val="FFFFFF"/>
                </a:solidFill>
              </a:rPr>
              <a:t>Limited view of “truth” assures more apostasy by defining who is “faithful” based on last apostasy</a:t>
            </a:r>
          </a:p>
          <a:p>
            <a:pPr lvl="1">
              <a:spcBef>
                <a:spcPts val="0"/>
              </a:spcBef>
              <a:spcAft>
                <a:spcPts val="600"/>
              </a:spcAft>
              <a:buClr>
                <a:srgbClr val="92D050"/>
              </a:buClr>
              <a:buFont typeface="Wingdings" pitchFamily="2" charset="2"/>
              <a:buChar char="§"/>
            </a:pPr>
            <a:r>
              <a:rPr lang="en-US" dirty="0" smtClean="0">
                <a:solidFill>
                  <a:srgbClr val="FFFF66"/>
                </a:solidFill>
              </a:rPr>
              <a:t>Missionary Society &amp; Instrumental Music in Worship</a:t>
            </a:r>
          </a:p>
          <a:p>
            <a:pPr lvl="1">
              <a:spcBef>
                <a:spcPts val="0"/>
              </a:spcBef>
              <a:spcAft>
                <a:spcPts val="600"/>
              </a:spcAft>
              <a:buClr>
                <a:srgbClr val="92D050"/>
              </a:buClr>
              <a:buFont typeface="Wingdings" pitchFamily="2" charset="2"/>
              <a:buChar char="§"/>
            </a:pPr>
            <a:r>
              <a:rPr lang="en-US" dirty="0" err="1" smtClean="0">
                <a:solidFill>
                  <a:srgbClr val="FFFF66"/>
                </a:solidFill>
              </a:rPr>
              <a:t>Premillennialism</a:t>
            </a:r>
            <a:endParaRPr lang="en-US" dirty="0" smtClean="0">
              <a:solidFill>
                <a:srgbClr val="FFFF66"/>
              </a:solidFill>
            </a:endParaRPr>
          </a:p>
          <a:p>
            <a:pPr lvl="1">
              <a:spcBef>
                <a:spcPts val="0"/>
              </a:spcBef>
              <a:spcAft>
                <a:spcPts val="600"/>
              </a:spcAft>
              <a:buClr>
                <a:srgbClr val="92D050"/>
              </a:buClr>
              <a:buFont typeface="Wingdings" pitchFamily="2" charset="2"/>
              <a:buChar char="§"/>
            </a:pPr>
            <a:r>
              <a:rPr lang="en-US" dirty="0" smtClean="0">
                <a:solidFill>
                  <a:srgbClr val="FFFF66"/>
                </a:solidFill>
              </a:rPr>
              <a:t>Institutionalism, Sponsoring Churches &amp; Social Gospel</a:t>
            </a:r>
          </a:p>
          <a:p>
            <a:pPr lvl="1">
              <a:spcBef>
                <a:spcPts val="0"/>
              </a:spcBef>
              <a:spcAft>
                <a:spcPts val="600"/>
              </a:spcAft>
              <a:buClr>
                <a:srgbClr val="92D050"/>
              </a:buClr>
              <a:buFont typeface="Wingdings" pitchFamily="2" charset="2"/>
              <a:buChar char="§"/>
            </a:pPr>
            <a:r>
              <a:rPr lang="en-US" dirty="0" smtClean="0">
                <a:solidFill>
                  <a:srgbClr val="FFFF66"/>
                </a:solidFill>
              </a:rPr>
              <a:t>Gospel / Doctrine distinction</a:t>
            </a:r>
          </a:p>
          <a:p>
            <a:pPr lvl="1">
              <a:spcBef>
                <a:spcPts val="0"/>
              </a:spcBef>
              <a:spcAft>
                <a:spcPts val="600"/>
              </a:spcAft>
              <a:buClr>
                <a:srgbClr val="92D050"/>
              </a:buClr>
              <a:buFont typeface="Wingdings" pitchFamily="2" charset="2"/>
              <a:buChar char="§"/>
            </a:pPr>
            <a:r>
              <a:rPr lang="en-US" dirty="0" smtClean="0">
                <a:solidFill>
                  <a:srgbClr val="FFFF66"/>
                </a:solidFill>
              </a:rPr>
              <a:t>Divorce &amp; Remarriage</a:t>
            </a:r>
          </a:p>
          <a:p>
            <a:pPr lvl="1">
              <a:spcBef>
                <a:spcPts val="0"/>
              </a:spcBef>
              <a:spcAft>
                <a:spcPts val="600"/>
              </a:spcAft>
              <a:buClr>
                <a:srgbClr val="92D050"/>
              </a:buClr>
              <a:buFont typeface="Wingdings" pitchFamily="2" charset="2"/>
              <a:buChar char="§"/>
            </a:pPr>
            <a:r>
              <a:rPr lang="en-US" dirty="0" smtClean="0">
                <a:solidFill>
                  <a:srgbClr val="FFFF66"/>
                </a:solidFill>
              </a:rPr>
              <a:t>Fellowship errors (N.U.M., misuse Rom. 14, </a:t>
            </a:r>
            <a:r>
              <a:rPr lang="en-US" dirty="0" smtClean="0">
                <a:solidFill>
                  <a:srgbClr val="FFFF66"/>
                </a:solidFill>
                <a:sym typeface="Wingdings" pitchFamily="2" charset="2"/>
              </a:rPr>
              <a:t>“reaching out”</a:t>
            </a:r>
            <a:r>
              <a:rPr lang="en-US" dirty="0" smtClean="0">
                <a:solidFill>
                  <a:srgbClr val="FFFF66"/>
                </a:solidFill>
              </a:rPr>
              <a:t>)</a:t>
            </a:r>
          </a:p>
          <a:p>
            <a:pPr lvl="1">
              <a:spcBef>
                <a:spcPts val="0"/>
              </a:spcBef>
              <a:spcAft>
                <a:spcPts val="600"/>
              </a:spcAft>
              <a:buClr>
                <a:srgbClr val="92D050"/>
              </a:buClr>
              <a:buFont typeface="Wingdings" pitchFamily="2" charset="2"/>
              <a:buChar char="§"/>
            </a:pPr>
            <a:r>
              <a:rPr lang="en-US" dirty="0" smtClean="0">
                <a:solidFill>
                  <a:srgbClr val="FFFF66"/>
                </a:solidFill>
              </a:rPr>
              <a:t>Errors may be in organization, doctrine, worship, morals…</a:t>
            </a:r>
          </a:p>
          <a:p>
            <a:pPr>
              <a:spcBef>
                <a:spcPts val="0"/>
              </a:spcBef>
              <a:spcAft>
                <a:spcPts val="600"/>
              </a:spcAft>
              <a:buClr>
                <a:srgbClr val="FFFF00"/>
              </a:buClr>
            </a:pPr>
            <a:r>
              <a:rPr lang="en-US" dirty="0" smtClean="0">
                <a:solidFill>
                  <a:srgbClr val="FFFFFF"/>
                </a:solidFill>
              </a:rPr>
              <a:t>If we fail to look fully, we open way for next apostasy by narrowing examination &amp; minimizing </a:t>
            </a:r>
            <a:r>
              <a:rPr lang="en-US" dirty="0">
                <a:solidFill>
                  <a:srgbClr val="FFFFFF"/>
                </a:solidFill>
              </a:rPr>
              <a:t>preparation</a:t>
            </a:r>
          </a:p>
          <a:p>
            <a:pPr lvl="1">
              <a:spcBef>
                <a:spcPts val="0"/>
              </a:spcBef>
              <a:spcAft>
                <a:spcPts val="600"/>
              </a:spcAft>
              <a:buClr>
                <a:srgbClr val="92D050"/>
              </a:buClr>
              <a:buFont typeface="Wingdings" pitchFamily="2" charset="2"/>
              <a:buChar char="§"/>
            </a:pPr>
            <a:r>
              <a:rPr lang="en-US" dirty="0" smtClean="0">
                <a:solidFill>
                  <a:srgbClr val="FFFF66"/>
                </a:solidFill>
              </a:rPr>
              <a:t>Each of the above issues have come back in “different dress”</a:t>
            </a:r>
            <a:endParaRPr lang="en-US" sz="2750" dirty="0">
              <a:solidFill>
                <a:srgbClr val="FFFF66"/>
              </a:solidFill>
            </a:endParaRPr>
          </a:p>
          <a:p>
            <a:pPr>
              <a:spcBef>
                <a:spcPts val="0"/>
              </a:spcBef>
              <a:spcAft>
                <a:spcPts val="600"/>
              </a:spcAft>
              <a:buClr>
                <a:srgbClr val="FFFF00"/>
              </a:buClr>
            </a:pPr>
            <a:r>
              <a:rPr lang="en-US" dirty="0" smtClean="0">
                <a:solidFill>
                  <a:srgbClr val="FFFFFF"/>
                </a:solidFill>
              </a:rPr>
              <a:t>Aided by “party spirit” of school, paper or institution</a:t>
            </a:r>
            <a:endParaRPr lang="en-US" dirty="0">
              <a:solidFill>
                <a:srgbClr val="FFFFFF"/>
              </a:solidFill>
            </a:endParaRPr>
          </a:p>
          <a:p>
            <a:pPr lvl="1">
              <a:spcBef>
                <a:spcPts val="0"/>
              </a:spcBef>
              <a:spcAft>
                <a:spcPts val="600"/>
              </a:spcAft>
              <a:buClr>
                <a:srgbClr val="92D050"/>
              </a:buClr>
              <a:buFont typeface="Wingdings" pitchFamily="2" charset="2"/>
              <a:buChar char="§"/>
            </a:pPr>
            <a:r>
              <a:rPr lang="en-US" dirty="0" smtClean="0">
                <a:solidFill>
                  <a:srgbClr val="FFFF66"/>
                </a:solidFill>
              </a:rPr>
              <a:t>Deciding soundness by party means assures further apostasy</a:t>
            </a:r>
            <a:endParaRPr lang="en-US" sz="2750" dirty="0">
              <a:solidFill>
                <a:srgbClr val="FFFF66"/>
              </a:solidFill>
            </a:endParaRPr>
          </a:p>
        </p:txBody>
      </p:sp>
    </p:spTree>
    <p:extLst>
      <p:ext uri="{BB962C8B-B14F-4D97-AF65-F5344CB8AC3E}">
        <p14:creationId xmlns:p14="http://schemas.microsoft.com/office/powerpoint/2010/main" val="706029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3" presetClass="entr" presetSubtype="528"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8" dur="500"/>
                                        <p:tgtEl>
                                          <p:spTgt spid="3">
                                            <p:txEl>
                                              <p:pRg st="1" end="1"/>
                                            </p:txEl>
                                          </p:spTgt>
                                        </p:tgtEl>
                                      </p:cBhvr>
                                    </p:animEffect>
                                    <p:anim calcmode="lin" valueType="num">
                                      <p:cBhvr>
                                        <p:cTn id="19" dur="500" fill="hold"/>
                                        <p:tgtEl>
                                          <p:spTgt spid="3">
                                            <p:txEl>
                                              <p:pRg st="1" end="1"/>
                                            </p:txEl>
                                          </p:spTgt>
                                        </p:tgtEl>
                                        <p:attrNameLst>
                                          <p:attrName>ppt_x</p:attrName>
                                        </p:attrNameLst>
                                      </p:cBhvr>
                                      <p:tavLst>
                                        <p:tav tm="0">
                                          <p:val>
                                            <p:fltVal val="0.5"/>
                                          </p:val>
                                        </p:tav>
                                        <p:tav tm="100000">
                                          <p:val>
                                            <p:strVal val="#ppt_x"/>
                                          </p:val>
                                        </p:tav>
                                      </p:tavLst>
                                    </p:anim>
                                    <p:anim calcmode="lin" valueType="num">
                                      <p:cBhvr>
                                        <p:cTn id="20" dur="500" fill="hold"/>
                                        <p:tgtEl>
                                          <p:spTgt spid="3">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53" presetClass="entr" presetSubtype="528"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3">
                                            <p:txEl>
                                              <p:pRg st="2" end="2"/>
                                            </p:txEl>
                                          </p:spTgt>
                                        </p:tgtEl>
                                      </p:cBhvr>
                                    </p:animEffect>
                                    <p:anim calcmode="lin" valueType="num">
                                      <p:cBhvr>
                                        <p:cTn id="28"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29" dur="500" fill="hold"/>
                                        <p:tgtEl>
                                          <p:spTgt spid="3">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528"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3">
                                            <p:txEl>
                                              <p:pRg st="3" end="3"/>
                                            </p:txEl>
                                          </p:spTgt>
                                        </p:tgtEl>
                                      </p:cBhvr>
                                    </p:animEffect>
                                    <p:anim calcmode="lin" valueType="num">
                                      <p:cBhvr>
                                        <p:cTn id="37" dur="500" fill="hold"/>
                                        <p:tgtEl>
                                          <p:spTgt spid="3">
                                            <p:txEl>
                                              <p:pRg st="3" end="3"/>
                                            </p:txEl>
                                          </p:spTgt>
                                        </p:tgtEl>
                                        <p:attrNameLst>
                                          <p:attrName>ppt_x</p:attrName>
                                        </p:attrNameLst>
                                      </p:cBhvr>
                                      <p:tavLst>
                                        <p:tav tm="0">
                                          <p:val>
                                            <p:fltVal val="0.5"/>
                                          </p:val>
                                        </p:tav>
                                        <p:tav tm="100000">
                                          <p:val>
                                            <p:strVal val="#ppt_x"/>
                                          </p:val>
                                        </p:tav>
                                      </p:tavLst>
                                    </p:anim>
                                    <p:anim calcmode="lin" valueType="num">
                                      <p:cBhvr>
                                        <p:cTn id="38" dur="500" fill="hold"/>
                                        <p:tgtEl>
                                          <p:spTgt spid="3">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528"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 calcmode="lin" valueType="num">
                                      <p:cBhvr>
                                        <p:cTn id="4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5" dur="500"/>
                                        <p:tgtEl>
                                          <p:spTgt spid="3">
                                            <p:txEl>
                                              <p:pRg st="4" end="4"/>
                                            </p:txEl>
                                          </p:spTgt>
                                        </p:tgtEl>
                                      </p:cBhvr>
                                    </p:animEffect>
                                    <p:anim calcmode="lin" valueType="num">
                                      <p:cBhvr>
                                        <p:cTn id="46"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47" dur="500" fill="hold"/>
                                        <p:tgtEl>
                                          <p:spTgt spid="3">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53" presetClass="entr" presetSubtype="528" fill="hold" grpId="0" nodeType="click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 calcmode="lin" valueType="num">
                                      <p:cBhvr>
                                        <p:cTn id="5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4" dur="500"/>
                                        <p:tgtEl>
                                          <p:spTgt spid="3">
                                            <p:txEl>
                                              <p:pRg st="5" end="5"/>
                                            </p:txEl>
                                          </p:spTgt>
                                        </p:tgtEl>
                                      </p:cBhvr>
                                    </p:animEffect>
                                    <p:anim calcmode="lin" valueType="num">
                                      <p:cBhvr>
                                        <p:cTn id="55" dur="500" fill="hold"/>
                                        <p:tgtEl>
                                          <p:spTgt spid="3">
                                            <p:txEl>
                                              <p:pRg st="5" end="5"/>
                                            </p:txEl>
                                          </p:spTgt>
                                        </p:tgtEl>
                                        <p:attrNameLst>
                                          <p:attrName>ppt_x</p:attrName>
                                        </p:attrNameLst>
                                      </p:cBhvr>
                                      <p:tavLst>
                                        <p:tav tm="0">
                                          <p:val>
                                            <p:fltVal val="0.5"/>
                                          </p:val>
                                        </p:tav>
                                        <p:tav tm="100000">
                                          <p:val>
                                            <p:strVal val="#ppt_x"/>
                                          </p:val>
                                        </p:tav>
                                      </p:tavLst>
                                    </p:anim>
                                    <p:anim calcmode="lin" valueType="num">
                                      <p:cBhvr>
                                        <p:cTn id="56" dur="500" fill="hold"/>
                                        <p:tgtEl>
                                          <p:spTgt spid="3">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528"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63" dur="500"/>
                                        <p:tgtEl>
                                          <p:spTgt spid="3">
                                            <p:txEl>
                                              <p:pRg st="6" end="6"/>
                                            </p:txEl>
                                          </p:spTgt>
                                        </p:tgtEl>
                                      </p:cBhvr>
                                    </p:animEffect>
                                    <p:anim calcmode="lin" valueType="num">
                                      <p:cBhvr>
                                        <p:cTn id="64" dur="5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65" dur="500" fill="hold"/>
                                        <p:tgtEl>
                                          <p:spTgt spid="3">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53" presetClass="entr" presetSubtype="528"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72" dur="500"/>
                                        <p:tgtEl>
                                          <p:spTgt spid="3">
                                            <p:txEl>
                                              <p:pRg st="7" end="7"/>
                                            </p:txEl>
                                          </p:spTgt>
                                        </p:tgtEl>
                                      </p:cBhvr>
                                    </p:animEffect>
                                    <p:anim calcmode="lin" valueType="num">
                                      <p:cBhvr>
                                        <p:cTn id="73" dur="500" fill="hold"/>
                                        <p:tgtEl>
                                          <p:spTgt spid="3">
                                            <p:txEl>
                                              <p:pRg st="7" end="7"/>
                                            </p:txEl>
                                          </p:spTgt>
                                        </p:tgtEl>
                                        <p:attrNameLst>
                                          <p:attrName>ppt_x</p:attrName>
                                        </p:attrNameLst>
                                      </p:cBhvr>
                                      <p:tavLst>
                                        <p:tav tm="0">
                                          <p:val>
                                            <p:fltVal val="0.5"/>
                                          </p:val>
                                        </p:tav>
                                        <p:tav tm="100000">
                                          <p:val>
                                            <p:strVal val="#ppt_x"/>
                                          </p:val>
                                        </p:tav>
                                      </p:tavLst>
                                    </p:anim>
                                    <p:anim calcmode="lin" valueType="num">
                                      <p:cBhvr>
                                        <p:cTn id="74" dur="500" fill="hold"/>
                                        <p:tgtEl>
                                          <p:spTgt spid="3">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53" presetClass="entr" presetSubtype="528" fill="hold" grpId="0"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p:cTn id="7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81" dur="500"/>
                                        <p:tgtEl>
                                          <p:spTgt spid="3">
                                            <p:txEl>
                                              <p:pRg st="8" end="8"/>
                                            </p:txEl>
                                          </p:spTgt>
                                        </p:tgtEl>
                                      </p:cBhvr>
                                    </p:animEffect>
                                    <p:anim calcmode="lin" valueType="num">
                                      <p:cBhvr>
                                        <p:cTn id="82" dur="500" fill="hold"/>
                                        <p:tgtEl>
                                          <p:spTgt spid="3">
                                            <p:txEl>
                                              <p:pRg st="8" end="8"/>
                                            </p:txEl>
                                          </p:spTgt>
                                        </p:tgtEl>
                                        <p:attrNameLst>
                                          <p:attrName>ppt_x</p:attrName>
                                        </p:attrNameLst>
                                      </p:cBhvr>
                                      <p:tavLst>
                                        <p:tav tm="0">
                                          <p:val>
                                            <p:fltVal val="0.5"/>
                                          </p:val>
                                        </p:tav>
                                        <p:tav tm="100000">
                                          <p:val>
                                            <p:strVal val="#ppt_x"/>
                                          </p:val>
                                        </p:tav>
                                      </p:tavLst>
                                    </p:anim>
                                    <p:anim calcmode="lin" valueType="num">
                                      <p:cBhvr>
                                        <p:cTn id="83" dur="500" fill="hold"/>
                                        <p:tgtEl>
                                          <p:spTgt spid="3">
                                            <p:txEl>
                                              <p:pRg st="8" end="8"/>
                                            </p:txEl>
                                          </p:spTgt>
                                        </p:tgtEl>
                                        <p:attrNameLst>
                                          <p:attrName>ppt_y</p:attrName>
                                        </p:attrNameLst>
                                      </p:cBhvr>
                                      <p:tavLst>
                                        <p:tav tm="0">
                                          <p:val>
                                            <p:fltVal val="0.5"/>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53" presetClass="entr" presetSubtype="528" fill="hold" grpId="0"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 calcmode="lin" valueType="num">
                                      <p:cBhvr>
                                        <p:cTn id="88"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9"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90" dur="500"/>
                                        <p:tgtEl>
                                          <p:spTgt spid="3">
                                            <p:txEl>
                                              <p:pRg st="9" end="9"/>
                                            </p:txEl>
                                          </p:spTgt>
                                        </p:tgtEl>
                                      </p:cBhvr>
                                    </p:animEffect>
                                    <p:anim calcmode="lin" valueType="num">
                                      <p:cBhvr>
                                        <p:cTn id="91" dur="500" fill="hold"/>
                                        <p:tgtEl>
                                          <p:spTgt spid="3">
                                            <p:txEl>
                                              <p:pRg st="9" end="9"/>
                                            </p:txEl>
                                          </p:spTgt>
                                        </p:tgtEl>
                                        <p:attrNameLst>
                                          <p:attrName>ppt_x</p:attrName>
                                        </p:attrNameLst>
                                      </p:cBhvr>
                                      <p:tavLst>
                                        <p:tav tm="0">
                                          <p:val>
                                            <p:fltVal val="0.5"/>
                                          </p:val>
                                        </p:tav>
                                        <p:tav tm="100000">
                                          <p:val>
                                            <p:strVal val="#ppt_x"/>
                                          </p:val>
                                        </p:tav>
                                      </p:tavLst>
                                    </p:anim>
                                    <p:anim calcmode="lin" valueType="num">
                                      <p:cBhvr>
                                        <p:cTn id="92" dur="500" fill="hold"/>
                                        <p:tgtEl>
                                          <p:spTgt spid="3">
                                            <p:txEl>
                                              <p:pRg st="9" end="9"/>
                                            </p:txEl>
                                          </p:spTgt>
                                        </p:tgtEl>
                                        <p:attrNameLst>
                                          <p:attrName>ppt_y</p:attrName>
                                        </p:attrNameLst>
                                      </p:cBhvr>
                                      <p:tavLst>
                                        <p:tav tm="0">
                                          <p:val>
                                            <p:fltVal val="0.5"/>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53" presetClass="entr" presetSubtype="528" fill="hold" grpId="0" nodeType="clickEffect">
                                  <p:stCondLst>
                                    <p:cond delay="0"/>
                                  </p:stCondLst>
                                  <p:childTnLst>
                                    <p:set>
                                      <p:cBhvr>
                                        <p:cTn id="96" dur="1" fill="hold">
                                          <p:stCondLst>
                                            <p:cond delay="0"/>
                                          </p:stCondLst>
                                        </p:cTn>
                                        <p:tgtEl>
                                          <p:spTgt spid="3">
                                            <p:txEl>
                                              <p:pRg st="10" end="10"/>
                                            </p:txEl>
                                          </p:spTgt>
                                        </p:tgtEl>
                                        <p:attrNameLst>
                                          <p:attrName>style.visibility</p:attrName>
                                        </p:attrNameLst>
                                      </p:cBhvr>
                                      <p:to>
                                        <p:strVal val="visible"/>
                                      </p:to>
                                    </p:set>
                                    <p:anim calcmode="lin" valueType="num">
                                      <p:cBhvr>
                                        <p:cTn id="9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98"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99" dur="500"/>
                                        <p:tgtEl>
                                          <p:spTgt spid="3">
                                            <p:txEl>
                                              <p:pRg st="10" end="10"/>
                                            </p:txEl>
                                          </p:spTgt>
                                        </p:tgtEl>
                                      </p:cBhvr>
                                    </p:animEffect>
                                    <p:anim calcmode="lin" valueType="num">
                                      <p:cBhvr>
                                        <p:cTn id="100" dur="500" fill="hold"/>
                                        <p:tgtEl>
                                          <p:spTgt spid="3">
                                            <p:txEl>
                                              <p:pRg st="10" end="10"/>
                                            </p:txEl>
                                          </p:spTgt>
                                        </p:tgtEl>
                                        <p:attrNameLst>
                                          <p:attrName>ppt_x</p:attrName>
                                        </p:attrNameLst>
                                      </p:cBhvr>
                                      <p:tavLst>
                                        <p:tav tm="0">
                                          <p:val>
                                            <p:fltVal val="0.5"/>
                                          </p:val>
                                        </p:tav>
                                        <p:tav tm="100000">
                                          <p:val>
                                            <p:strVal val="#ppt_x"/>
                                          </p:val>
                                        </p:tav>
                                      </p:tavLst>
                                    </p:anim>
                                    <p:anim calcmode="lin" valueType="num">
                                      <p:cBhvr>
                                        <p:cTn id="101" dur="500" fill="hold"/>
                                        <p:tgtEl>
                                          <p:spTgt spid="3">
                                            <p:txEl>
                                              <p:pRg st="10" end="10"/>
                                            </p:txEl>
                                          </p:spTgt>
                                        </p:tgtEl>
                                        <p:attrNameLst>
                                          <p:attrName>ppt_y</p:attrName>
                                        </p:attrNameLst>
                                      </p:cBhvr>
                                      <p:tavLst>
                                        <p:tav tm="0">
                                          <p:val>
                                            <p:fltVal val="0.5"/>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53" presetClass="entr" presetSubtype="528" fill="hold" grpId="0" nodeType="clickEffect">
                                  <p:stCondLst>
                                    <p:cond delay="0"/>
                                  </p:stCondLst>
                                  <p:childTnLst>
                                    <p:set>
                                      <p:cBhvr>
                                        <p:cTn id="105" dur="1" fill="hold">
                                          <p:stCondLst>
                                            <p:cond delay="0"/>
                                          </p:stCondLst>
                                        </p:cTn>
                                        <p:tgtEl>
                                          <p:spTgt spid="3">
                                            <p:txEl>
                                              <p:pRg st="11" end="11"/>
                                            </p:txEl>
                                          </p:spTgt>
                                        </p:tgtEl>
                                        <p:attrNameLst>
                                          <p:attrName>style.visibility</p:attrName>
                                        </p:attrNameLst>
                                      </p:cBhvr>
                                      <p:to>
                                        <p:strVal val="visible"/>
                                      </p:to>
                                    </p:set>
                                    <p:anim calcmode="lin" valueType="num">
                                      <p:cBhvr>
                                        <p:cTn id="106"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107"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108" dur="500"/>
                                        <p:tgtEl>
                                          <p:spTgt spid="3">
                                            <p:txEl>
                                              <p:pRg st="11" end="11"/>
                                            </p:txEl>
                                          </p:spTgt>
                                        </p:tgtEl>
                                      </p:cBhvr>
                                    </p:animEffect>
                                    <p:anim calcmode="lin" valueType="num">
                                      <p:cBhvr>
                                        <p:cTn id="109" dur="500" fill="hold"/>
                                        <p:tgtEl>
                                          <p:spTgt spid="3">
                                            <p:txEl>
                                              <p:pRg st="11" end="11"/>
                                            </p:txEl>
                                          </p:spTgt>
                                        </p:tgtEl>
                                        <p:attrNameLst>
                                          <p:attrName>ppt_x</p:attrName>
                                        </p:attrNameLst>
                                      </p:cBhvr>
                                      <p:tavLst>
                                        <p:tav tm="0">
                                          <p:val>
                                            <p:fltVal val="0.5"/>
                                          </p:val>
                                        </p:tav>
                                        <p:tav tm="100000">
                                          <p:val>
                                            <p:strVal val="#ppt_x"/>
                                          </p:val>
                                        </p:tav>
                                      </p:tavLst>
                                    </p:anim>
                                    <p:anim calcmode="lin" valueType="num">
                                      <p:cBhvr>
                                        <p:cTn id="110" dur="500" fill="hold"/>
                                        <p:tgtEl>
                                          <p:spTgt spid="3">
                                            <p:txEl>
                                              <p:pRg st="11" end="1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rbit">
  <a:themeElements>
    <a:clrScheme name="">
      <a:dk1>
        <a:srgbClr val="800000"/>
      </a:dk1>
      <a:lt1>
        <a:srgbClr val="FFFFFF"/>
      </a:lt1>
      <a:dk2>
        <a:srgbClr val="000000"/>
      </a:dk2>
      <a:lt2>
        <a:srgbClr val="FFFF7D"/>
      </a:lt2>
      <a:accent1>
        <a:srgbClr val="B40022"/>
      </a:accent1>
      <a:accent2>
        <a:srgbClr val="FFA1A1"/>
      </a:accent2>
      <a:accent3>
        <a:srgbClr val="AAAAAA"/>
      </a:accent3>
      <a:accent4>
        <a:srgbClr val="DADADA"/>
      </a:accent4>
      <a:accent5>
        <a:srgbClr val="D6AAAB"/>
      </a:accent5>
      <a:accent6>
        <a:srgbClr val="E79191"/>
      </a:accent6>
      <a:hlink>
        <a:srgbClr val="FFFFCC"/>
      </a:hlink>
      <a:folHlink>
        <a:srgbClr val="FFCC66"/>
      </a:folHlink>
    </a:clrScheme>
    <a:fontScheme name="Orbi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
      <a:clrScheme name="Orbit 10">
        <a:dk1>
          <a:srgbClr val="800000"/>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Office\Templates\Orbit.pot</Template>
  <TotalTime>591</TotalTime>
  <Words>416</Words>
  <Application>Microsoft Office PowerPoint</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Orbit</vt:lpstr>
      <vt:lpstr>The Threat from the Error of the Wicked</vt:lpstr>
      <vt:lpstr>2nd Peter 3:14-17</vt:lpstr>
      <vt:lpstr>Error Is Lethal</vt:lpstr>
      <vt:lpstr>Error Beguiles by Appeal to Lust</vt:lpstr>
      <vt:lpstr>Error Is Stealthy</vt:lpstr>
      <vt:lpstr>Error Is Pervasive</vt:lpstr>
      <vt:lpstr>Abiding in Truth Is Not Determined Only by Actions Regarding Last Issue Faced </vt:lpstr>
    </vt:vector>
  </TitlesOfParts>
  <Company>User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User</dc:creator>
  <cp:lastModifiedBy>Harry</cp:lastModifiedBy>
  <cp:revision>7</cp:revision>
  <dcterms:created xsi:type="dcterms:W3CDTF">2003-02-16T03:59:50Z</dcterms:created>
  <dcterms:modified xsi:type="dcterms:W3CDTF">2014-01-19T13:49:06Z</dcterms:modified>
</cp:coreProperties>
</file>