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8" r:id="rId2"/>
    <p:sldId id="268" r:id="rId3"/>
    <p:sldId id="262" r:id="rId4"/>
    <p:sldId id="259" r:id="rId5"/>
    <p:sldId id="260" r:id="rId6"/>
    <p:sldId id="261" r:id="rId7"/>
    <p:sldId id="269" r:id="rId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66FFFF"/>
    <a:srgbClr val="001D3A"/>
    <a:srgbClr val="003366"/>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08" y="-1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0" y="3902075"/>
            <a:ext cx="3400425" cy="2949575"/>
            <a:chOff x="0" y="2458"/>
            <a:chExt cx="2142" cy="1858"/>
          </a:xfrm>
        </p:grpSpPr>
        <p:sp>
          <p:nvSpPr>
            <p:cNvPr id="4099"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00"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01"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02"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10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410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410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grpSp>
      <p:sp>
        <p:nvSpPr>
          <p:cNvPr id="4106" name="Rectangle 10"/>
          <p:cNvSpPr>
            <a:spLocks noGrp="1" noChangeArrowheads="1"/>
          </p:cNvSpPr>
          <p:nvPr>
            <p:ph type="ctrTitle" sz="quarter"/>
          </p:nvPr>
        </p:nvSpPr>
        <p:spPr>
          <a:xfrm>
            <a:off x="685800" y="1873250"/>
            <a:ext cx="7772400" cy="1555750"/>
          </a:xfrm>
        </p:spPr>
        <p:txBody>
          <a:bodyPr/>
          <a:lstStyle>
            <a:lvl1pPr>
              <a:defRPr sz="4800"/>
            </a:lvl1pPr>
          </a:lstStyle>
          <a:p>
            <a:pPr lvl="0"/>
            <a:r>
              <a:rPr lang="en-US" altLang="en-US" noProof="0" smtClean="0"/>
              <a:t>Click to edit Master title style</a:t>
            </a:r>
          </a:p>
        </p:txBody>
      </p:sp>
      <p:sp>
        <p:nvSpPr>
          <p:cNvPr id="4107"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4108" name="Rectangle 12"/>
          <p:cNvSpPr>
            <a:spLocks noGrp="1" noChangeArrowheads="1"/>
          </p:cNvSpPr>
          <p:nvPr>
            <p:ph type="dt" sz="quarter" idx="2"/>
          </p:nvPr>
        </p:nvSpPr>
        <p:spPr/>
        <p:txBody>
          <a:bodyPr/>
          <a:lstStyle>
            <a:lvl1pPr>
              <a:defRPr/>
            </a:lvl1pPr>
          </a:lstStyle>
          <a:p>
            <a:endParaRPr lang="en-US" altLang="en-US"/>
          </a:p>
        </p:txBody>
      </p:sp>
      <p:sp>
        <p:nvSpPr>
          <p:cNvPr id="4109" name="Rectangle 13"/>
          <p:cNvSpPr>
            <a:spLocks noGrp="1" noChangeArrowheads="1"/>
          </p:cNvSpPr>
          <p:nvPr>
            <p:ph type="ftr" sz="quarter" idx="3"/>
          </p:nvPr>
        </p:nvSpPr>
        <p:spPr/>
        <p:txBody>
          <a:bodyPr/>
          <a:lstStyle>
            <a:lvl1pPr>
              <a:defRPr/>
            </a:lvl1pPr>
          </a:lstStyle>
          <a:p>
            <a:endParaRPr lang="en-US" altLang="en-US"/>
          </a:p>
        </p:txBody>
      </p:sp>
      <p:sp>
        <p:nvSpPr>
          <p:cNvPr id="4110" name="Rectangle 14"/>
          <p:cNvSpPr>
            <a:spLocks noGrp="1" noChangeArrowheads="1"/>
          </p:cNvSpPr>
          <p:nvPr>
            <p:ph type="sldNum" sz="quarter" idx="4"/>
          </p:nvPr>
        </p:nvSpPr>
        <p:spPr/>
        <p:txBody>
          <a:bodyPr/>
          <a:lstStyle>
            <a:lvl1pPr>
              <a:defRPr/>
            </a:lvl1pPr>
          </a:lstStyle>
          <a:p>
            <a:fld id="{D56A878D-561E-4CCC-BEAF-5BC50B5E36B0}" type="slidenum">
              <a:rPr lang="en-US" altLang="en-US"/>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FD17900-51AF-45D2-95A1-5B53B2BDFA50}" type="slidenum">
              <a:rPr lang="en-US" altLang="en-US"/>
              <a:pPr/>
              <a:t>‹#›</a:t>
            </a:fld>
            <a:endParaRPr lang="en-US" altLang="en-US"/>
          </a:p>
        </p:txBody>
      </p:sp>
    </p:spTree>
    <p:extLst>
      <p:ext uri="{BB962C8B-B14F-4D97-AF65-F5344CB8AC3E}">
        <p14:creationId xmlns:p14="http://schemas.microsoft.com/office/powerpoint/2010/main" xmlns="" val="953023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EE89745-4B36-46E7-9674-0F4B288D3BA0}" type="slidenum">
              <a:rPr lang="en-US" altLang="en-US"/>
              <a:pPr/>
              <a:t>‹#›</a:t>
            </a:fld>
            <a:endParaRPr lang="en-US" altLang="en-US"/>
          </a:p>
        </p:txBody>
      </p:sp>
    </p:spTree>
    <p:extLst>
      <p:ext uri="{BB962C8B-B14F-4D97-AF65-F5344CB8AC3E}">
        <p14:creationId xmlns:p14="http://schemas.microsoft.com/office/powerpoint/2010/main" xmlns="" val="2529210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B968F50-1925-448B-BBBA-54CB21EB59AF}" type="slidenum">
              <a:rPr lang="en-US" altLang="en-US"/>
              <a:pPr/>
              <a:t>‹#›</a:t>
            </a:fld>
            <a:endParaRPr lang="en-US" altLang="en-US"/>
          </a:p>
        </p:txBody>
      </p:sp>
    </p:spTree>
    <p:extLst>
      <p:ext uri="{BB962C8B-B14F-4D97-AF65-F5344CB8AC3E}">
        <p14:creationId xmlns:p14="http://schemas.microsoft.com/office/powerpoint/2010/main" xmlns="" val="623205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94C2163-6492-48F2-ADC8-5650B93AD7DA}" type="slidenum">
              <a:rPr lang="en-US" altLang="en-US"/>
              <a:pPr/>
              <a:t>‹#›</a:t>
            </a:fld>
            <a:endParaRPr lang="en-US" altLang="en-US"/>
          </a:p>
        </p:txBody>
      </p:sp>
    </p:spTree>
    <p:extLst>
      <p:ext uri="{BB962C8B-B14F-4D97-AF65-F5344CB8AC3E}">
        <p14:creationId xmlns:p14="http://schemas.microsoft.com/office/powerpoint/2010/main" xmlns="" val="3797576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7FAF42F-9FDC-4E39-ACE7-D2B94B564DDE}" type="slidenum">
              <a:rPr lang="en-US" altLang="en-US"/>
              <a:pPr/>
              <a:t>‹#›</a:t>
            </a:fld>
            <a:endParaRPr lang="en-US" altLang="en-US"/>
          </a:p>
        </p:txBody>
      </p:sp>
    </p:spTree>
    <p:extLst>
      <p:ext uri="{BB962C8B-B14F-4D97-AF65-F5344CB8AC3E}">
        <p14:creationId xmlns:p14="http://schemas.microsoft.com/office/powerpoint/2010/main" xmlns="" val="2351988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F794F3F-39E9-454D-B97C-BC94E89F5F46}" type="slidenum">
              <a:rPr lang="en-US" altLang="en-US"/>
              <a:pPr/>
              <a:t>‹#›</a:t>
            </a:fld>
            <a:endParaRPr lang="en-US" altLang="en-US"/>
          </a:p>
        </p:txBody>
      </p:sp>
    </p:spTree>
    <p:extLst>
      <p:ext uri="{BB962C8B-B14F-4D97-AF65-F5344CB8AC3E}">
        <p14:creationId xmlns:p14="http://schemas.microsoft.com/office/powerpoint/2010/main" xmlns="" val="3406481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0ABA48D-096A-4D2E-9BA0-4D5495A57335}" type="slidenum">
              <a:rPr lang="en-US" altLang="en-US"/>
              <a:pPr/>
              <a:t>‹#›</a:t>
            </a:fld>
            <a:endParaRPr lang="en-US" altLang="en-US"/>
          </a:p>
        </p:txBody>
      </p:sp>
    </p:spTree>
    <p:extLst>
      <p:ext uri="{BB962C8B-B14F-4D97-AF65-F5344CB8AC3E}">
        <p14:creationId xmlns:p14="http://schemas.microsoft.com/office/powerpoint/2010/main" xmlns="" val="825301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1129734-E70B-428B-80C5-EA21E28F0A22}" type="slidenum">
              <a:rPr lang="en-US" altLang="en-US"/>
              <a:pPr/>
              <a:t>‹#›</a:t>
            </a:fld>
            <a:endParaRPr lang="en-US" altLang="en-US"/>
          </a:p>
        </p:txBody>
      </p:sp>
    </p:spTree>
    <p:extLst>
      <p:ext uri="{BB962C8B-B14F-4D97-AF65-F5344CB8AC3E}">
        <p14:creationId xmlns:p14="http://schemas.microsoft.com/office/powerpoint/2010/main" xmlns="" val="366343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070F3E2-DB96-4272-8515-C663CE9CA1F2}" type="slidenum">
              <a:rPr lang="en-US" altLang="en-US"/>
              <a:pPr/>
              <a:t>‹#›</a:t>
            </a:fld>
            <a:endParaRPr lang="en-US" altLang="en-US"/>
          </a:p>
        </p:txBody>
      </p:sp>
    </p:spTree>
    <p:extLst>
      <p:ext uri="{BB962C8B-B14F-4D97-AF65-F5344CB8AC3E}">
        <p14:creationId xmlns:p14="http://schemas.microsoft.com/office/powerpoint/2010/main" xmlns="" val="2841156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E766CDC-8F02-4EA5-A146-855E541AD7FF}" type="slidenum">
              <a:rPr lang="en-US" altLang="en-US"/>
              <a:pPr/>
              <a:t>‹#›</a:t>
            </a:fld>
            <a:endParaRPr lang="en-US" altLang="en-US"/>
          </a:p>
        </p:txBody>
      </p:sp>
    </p:spTree>
    <p:extLst>
      <p:ext uri="{BB962C8B-B14F-4D97-AF65-F5344CB8AC3E}">
        <p14:creationId xmlns:p14="http://schemas.microsoft.com/office/powerpoint/2010/main" xmlns="" val="686841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3366"/>
            </a:gs>
            <a:gs pos="40000">
              <a:srgbClr val="001D3A"/>
            </a:gs>
            <a:gs pos="100000">
              <a:srgbClr val="000000"/>
            </a:gs>
          </a:gsLst>
          <a:lin ang="5400000" scaled="0"/>
          <a:tileRect/>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3902075"/>
            <a:ext cx="3400425" cy="2949575"/>
            <a:chOff x="0" y="2458"/>
            <a:chExt cx="2142" cy="1858"/>
          </a:xfrm>
        </p:grpSpPr>
        <p:sp>
          <p:nvSpPr>
            <p:cNvPr id="307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7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7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7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7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308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308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grpSp>
      <p:sp>
        <p:nvSpPr>
          <p:cNvPr id="3082"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3083"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4"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800000"/>
                  </a:outerShdw>
                </a:effectLst>
              </a:defRPr>
            </a:lvl1pPr>
          </a:lstStyle>
          <a:p>
            <a:endParaRPr lang="en-US" altLang="en-US"/>
          </a:p>
        </p:txBody>
      </p:sp>
      <p:sp>
        <p:nvSpPr>
          <p:cNvPr id="3085" name="Rectangle 1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800000"/>
                  </a:outerShdw>
                </a:effectLst>
              </a:defRPr>
            </a:lvl1pPr>
          </a:lstStyle>
          <a:p>
            <a:endParaRPr lang="en-US" altLang="en-US"/>
          </a:p>
        </p:txBody>
      </p:sp>
      <p:sp>
        <p:nvSpPr>
          <p:cNvPr id="3086"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800000"/>
                  </a:outerShdw>
                </a:effectLst>
              </a:defRPr>
            </a:lvl1pPr>
          </a:lstStyle>
          <a:p>
            <a:fld id="{41BBCA5C-E6A1-4177-A55D-7165E3E61A04}"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800000"/>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800000"/>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800000"/>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800000"/>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33400"/>
            <a:ext cx="9144000" cy="2362200"/>
          </a:xfrm>
          <a:effectLst/>
        </p:spPr>
        <p:txBody>
          <a:bodyPr/>
          <a:lstStyle/>
          <a:p>
            <a:r>
              <a:rPr lang="en-US" altLang="en-US" sz="7200" b="1"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Threat from the Error of the Wicked</a:t>
            </a:r>
            <a:endParaRPr lang="en-US" altLang="en-US" sz="66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Rectangle 3"/>
          <p:cNvSpPr txBox="1">
            <a:spLocks noChangeArrowheads="1"/>
          </p:cNvSpPr>
          <p:nvPr/>
        </p:nvSpPr>
        <p:spPr>
          <a:xfrm>
            <a:off x="0" y="2895600"/>
            <a:ext cx="9144000" cy="1447800"/>
          </a:xfrm>
          <a:prstGeom prst="rect">
            <a:avLst/>
          </a:prstGeom>
        </p:spPr>
        <p:txBody>
          <a:bodyPr anchor="ctr"/>
          <a:lst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800000"/>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800000"/>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800000"/>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800000"/>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9pPr>
          </a:lstStyle>
          <a:p>
            <a:pPr marL="0" indent="0" algn="ctr" eaLnBrk="1" hangingPunct="1">
              <a:buNone/>
            </a:pPr>
            <a:r>
              <a:rPr lang="en-US" altLang="en-US" sz="5400" b="1" i="1" kern="0" dirty="0" smtClean="0">
                <a:effectLst/>
              </a:rPr>
              <a:t>2 Peter 3:14-17</a:t>
            </a:r>
            <a:endParaRPr lang="en-US" altLang="en-US" sz="5400" b="1" i="1" kern="0" dirty="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1139825"/>
          </a:xfrm>
        </p:spPr>
        <p:txBody>
          <a:bodyPr/>
          <a:lstStyle/>
          <a:p>
            <a:r>
              <a:rPr lang="en-US" sz="4800" b="1" dirty="0" smtClean="0">
                <a:solidFill>
                  <a:srgbClr val="FFFF00"/>
                </a:solidFill>
                <a:effectLst/>
              </a:rPr>
              <a:t>2</a:t>
            </a:r>
            <a:r>
              <a:rPr lang="en-US" sz="4800" b="1" baseline="30000" dirty="0" smtClean="0">
                <a:solidFill>
                  <a:srgbClr val="FFFF00"/>
                </a:solidFill>
                <a:effectLst/>
              </a:rPr>
              <a:t>nd</a:t>
            </a:r>
            <a:r>
              <a:rPr lang="en-US" sz="4800" b="1" dirty="0" smtClean="0">
                <a:solidFill>
                  <a:srgbClr val="FFFF00"/>
                </a:solidFill>
                <a:effectLst/>
              </a:rPr>
              <a:t> Peter 3:14-17</a:t>
            </a:r>
            <a:endParaRPr lang="en-US" sz="4800" b="1" dirty="0">
              <a:solidFill>
                <a:srgbClr val="FFFF00"/>
              </a:solidFill>
              <a:effectLst/>
            </a:endParaRPr>
          </a:p>
        </p:txBody>
      </p:sp>
      <p:sp>
        <p:nvSpPr>
          <p:cNvPr id="4" name="TextBox 3"/>
          <p:cNvSpPr txBox="1"/>
          <p:nvPr/>
        </p:nvSpPr>
        <p:spPr>
          <a:xfrm>
            <a:off x="76200" y="1066800"/>
            <a:ext cx="9067800" cy="5632311"/>
          </a:xfrm>
          <a:prstGeom prst="rect">
            <a:avLst/>
          </a:prstGeom>
          <a:noFill/>
        </p:spPr>
        <p:txBody>
          <a:bodyPr wrap="square" rtlCol="0">
            <a:spAutoFit/>
          </a:bodyPr>
          <a:lstStyle/>
          <a:p>
            <a:r>
              <a:rPr lang="en-US" sz="3000" b="1" baseline="30000" dirty="0"/>
              <a:t>14 </a:t>
            </a:r>
            <a:r>
              <a:rPr lang="en-US" sz="3000" dirty="0"/>
              <a:t>Therefore, beloved, looking forward to </a:t>
            </a:r>
            <a:r>
              <a:rPr lang="en-US" sz="3000" dirty="0" smtClean="0"/>
              <a:t>these things, be </a:t>
            </a:r>
            <a:r>
              <a:rPr lang="en-US" sz="3000" dirty="0"/>
              <a:t>diligent to be found by Him in peace, without spot and blameless; </a:t>
            </a:r>
            <a:r>
              <a:rPr lang="en-US" sz="3000" b="1" baseline="30000" dirty="0"/>
              <a:t>15 </a:t>
            </a:r>
            <a:r>
              <a:rPr lang="en-US" sz="3000" dirty="0"/>
              <a:t>and consider that the longsuffering of our Lord is </a:t>
            </a:r>
            <a:r>
              <a:rPr lang="en-US" sz="3000" dirty="0" smtClean="0"/>
              <a:t>salvation — as </a:t>
            </a:r>
            <a:r>
              <a:rPr lang="en-US" sz="3000" dirty="0"/>
              <a:t>also our beloved brother Paul, according to the wisdom given to him, has written </a:t>
            </a:r>
            <a:r>
              <a:rPr lang="en-US" sz="3000" dirty="0" smtClean="0"/>
              <a:t>to you, </a:t>
            </a:r>
            <a:r>
              <a:rPr lang="en-US" sz="3000" b="1" baseline="30000" dirty="0" smtClean="0"/>
              <a:t>16</a:t>
            </a:r>
            <a:r>
              <a:rPr lang="en-US" sz="3000" b="1" baseline="30000" dirty="0"/>
              <a:t> </a:t>
            </a:r>
            <a:r>
              <a:rPr lang="en-US" sz="3000" dirty="0"/>
              <a:t>as also in all his epistles, speaking in them of these things, in which are some things hard to understand, which untaught and unstable people twist to their own destruction, as they do also the rest of the Scriptures</a:t>
            </a:r>
            <a:r>
              <a:rPr lang="en-US" sz="3000" dirty="0" smtClean="0"/>
              <a:t>. </a:t>
            </a:r>
            <a:r>
              <a:rPr lang="en-US" sz="3000" b="1" baseline="30000" dirty="0" smtClean="0"/>
              <a:t>17</a:t>
            </a:r>
            <a:r>
              <a:rPr lang="en-US" sz="3000" b="1" baseline="30000" dirty="0"/>
              <a:t> </a:t>
            </a:r>
            <a:r>
              <a:rPr lang="en-US" sz="3000" dirty="0"/>
              <a:t>You therefore,</a:t>
            </a:r>
            <a:r>
              <a:rPr lang="en-US" dirty="0"/>
              <a:t> </a:t>
            </a:r>
            <a:r>
              <a:rPr lang="en-US" sz="3000" dirty="0"/>
              <a:t>beloved,</a:t>
            </a:r>
            <a:r>
              <a:rPr lang="en-US" sz="2000" dirty="0"/>
              <a:t> </a:t>
            </a:r>
            <a:r>
              <a:rPr lang="en-US" sz="3000" dirty="0"/>
              <a:t>since</a:t>
            </a:r>
            <a:r>
              <a:rPr lang="en-US" dirty="0"/>
              <a:t> </a:t>
            </a:r>
            <a:r>
              <a:rPr lang="en-US" sz="3000" dirty="0" smtClean="0"/>
              <a:t>you</a:t>
            </a:r>
            <a:r>
              <a:rPr lang="en-US" dirty="0" smtClean="0"/>
              <a:t> </a:t>
            </a:r>
            <a:r>
              <a:rPr lang="en-US" sz="3000" dirty="0" smtClean="0"/>
              <a:t>know</a:t>
            </a:r>
            <a:r>
              <a:rPr lang="en-US" dirty="0" smtClean="0"/>
              <a:t> </a:t>
            </a:r>
            <a:r>
              <a:rPr lang="en-US" sz="3000" dirty="0" smtClean="0"/>
              <a:t>this</a:t>
            </a:r>
            <a:r>
              <a:rPr lang="en-US" dirty="0" smtClean="0"/>
              <a:t> </a:t>
            </a:r>
            <a:r>
              <a:rPr lang="en-US" sz="3000" dirty="0" smtClean="0"/>
              <a:t>beforehand, beware </a:t>
            </a:r>
            <a:r>
              <a:rPr lang="en-US" sz="3000" dirty="0"/>
              <a:t>lest you also fall from your own steadfastness, being led away with the error of the </a:t>
            </a:r>
            <a:r>
              <a:rPr lang="en-US" sz="3000" dirty="0" smtClean="0"/>
              <a:t>wicked</a:t>
            </a:r>
            <a:r>
              <a:rPr lang="en-US" sz="3000" dirty="0"/>
              <a:t>.</a:t>
            </a:r>
          </a:p>
        </p:txBody>
      </p:sp>
    </p:spTree>
    <p:extLst>
      <p:ext uri="{BB962C8B-B14F-4D97-AF65-F5344CB8AC3E}">
        <p14:creationId xmlns:p14="http://schemas.microsoft.com/office/powerpoint/2010/main" xmlns="" val="1614122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52400"/>
            <a:ext cx="8229600" cy="1139825"/>
          </a:xfrm>
          <a:effectLst/>
        </p:spPr>
        <p:txBody>
          <a:bodyPr/>
          <a:lstStyle/>
          <a:p>
            <a:r>
              <a:rPr lang="en-US" altLang="en-US" sz="4800" b="1" dirty="0">
                <a:solidFill>
                  <a:srgbClr val="FFFF00"/>
                </a:solidFill>
                <a:effectLst>
                  <a:outerShdw blurRad="38100" dist="38100" dir="2700000" algn="tl">
                    <a:srgbClr val="000000">
                      <a:alpha val="43137"/>
                    </a:srgbClr>
                  </a:outerShdw>
                </a:effectLst>
              </a:rPr>
              <a:t>Error Is Lethal</a:t>
            </a:r>
          </a:p>
        </p:txBody>
      </p:sp>
      <p:sp>
        <p:nvSpPr>
          <p:cNvPr id="10243" name="Rectangle 3"/>
          <p:cNvSpPr>
            <a:spLocks noGrp="1" noChangeArrowheads="1"/>
          </p:cNvSpPr>
          <p:nvPr>
            <p:ph type="body" idx="1"/>
          </p:nvPr>
        </p:nvSpPr>
        <p:spPr>
          <a:xfrm>
            <a:off x="304800" y="1143000"/>
            <a:ext cx="8763000" cy="4530725"/>
          </a:xfrm>
        </p:spPr>
        <p:txBody>
          <a:bodyPr/>
          <a:lstStyle/>
          <a:p>
            <a:pPr>
              <a:buClr>
                <a:schemeClr val="tx2"/>
              </a:buClr>
            </a:pPr>
            <a:r>
              <a:rPr lang="en-US" altLang="en-US" sz="3600" dirty="0">
                <a:effectLst/>
              </a:rPr>
              <a:t>Error is always destructive &amp; deadly</a:t>
            </a:r>
          </a:p>
          <a:p>
            <a:pPr>
              <a:buClr>
                <a:schemeClr val="tx2"/>
              </a:buClr>
            </a:pPr>
            <a:r>
              <a:rPr lang="en-US" altLang="en-US" sz="3600" dirty="0">
                <a:effectLst/>
              </a:rPr>
              <a:t>Focus of warning against false teachers</a:t>
            </a:r>
          </a:p>
          <a:p>
            <a:pPr lvl="1">
              <a:lnSpc>
                <a:spcPct val="90000"/>
              </a:lnSpc>
              <a:buClr>
                <a:schemeClr val="tx1"/>
              </a:buClr>
              <a:buFont typeface="Wingdings" pitchFamily="2" charset="2"/>
              <a:buChar char="w"/>
            </a:pPr>
            <a:r>
              <a:rPr lang="en-US" altLang="en-US" sz="3200" dirty="0">
                <a:solidFill>
                  <a:srgbClr val="66FFFF"/>
                </a:solidFill>
                <a:effectLst/>
              </a:rPr>
              <a:t>Destructive heresies (</a:t>
            </a:r>
            <a:r>
              <a:rPr lang="en-US" altLang="en-US" sz="3200" b="1" i="1" dirty="0">
                <a:solidFill>
                  <a:srgbClr val="FFFF99"/>
                </a:solidFill>
                <a:effectLst/>
              </a:rPr>
              <a:t>2 Pet. 2:1</a:t>
            </a:r>
            <a:r>
              <a:rPr lang="en-US" altLang="en-US" sz="3200" dirty="0">
                <a:solidFill>
                  <a:srgbClr val="66FFFF"/>
                </a:solidFill>
                <a:effectLst/>
              </a:rPr>
              <a:t>)</a:t>
            </a:r>
          </a:p>
          <a:p>
            <a:pPr lvl="1">
              <a:lnSpc>
                <a:spcPct val="90000"/>
              </a:lnSpc>
              <a:buClr>
                <a:schemeClr val="tx1"/>
              </a:buClr>
              <a:buFont typeface="Wingdings" pitchFamily="2" charset="2"/>
              <a:buChar char="w"/>
            </a:pPr>
            <a:r>
              <a:rPr lang="en-US" altLang="en-US" sz="3200" dirty="0">
                <a:solidFill>
                  <a:srgbClr val="66FFFF"/>
                </a:solidFill>
                <a:effectLst/>
              </a:rPr>
              <a:t>Destructive to others &amp; truth (</a:t>
            </a:r>
            <a:r>
              <a:rPr lang="en-US" altLang="en-US" sz="3200" b="1" i="1" dirty="0">
                <a:solidFill>
                  <a:srgbClr val="FFFF99"/>
                </a:solidFill>
                <a:effectLst/>
              </a:rPr>
              <a:t>2 Pet. 2:2</a:t>
            </a:r>
            <a:r>
              <a:rPr lang="en-US" altLang="en-US" sz="3200" dirty="0">
                <a:solidFill>
                  <a:srgbClr val="66FFFF"/>
                </a:solidFill>
                <a:effectLst/>
              </a:rPr>
              <a:t>)</a:t>
            </a:r>
          </a:p>
          <a:p>
            <a:pPr lvl="1">
              <a:lnSpc>
                <a:spcPct val="90000"/>
              </a:lnSpc>
              <a:buClr>
                <a:schemeClr val="tx1"/>
              </a:buClr>
              <a:buFont typeface="Wingdings" pitchFamily="2" charset="2"/>
              <a:buChar char="w"/>
            </a:pPr>
            <a:r>
              <a:rPr lang="en-US" altLang="en-US" sz="3200" dirty="0">
                <a:solidFill>
                  <a:srgbClr val="66FFFF"/>
                </a:solidFill>
                <a:effectLst/>
              </a:rPr>
              <a:t>Destructive to teacher (</a:t>
            </a:r>
            <a:r>
              <a:rPr lang="en-US" altLang="en-US" sz="3200" b="1" i="1" dirty="0">
                <a:solidFill>
                  <a:srgbClr val="FFFF99"/>
                </a:solidFill>
                <a:effectLst/>
              </a:rPr>
              <a:t>2 Pet. 2:1, 3</a:t>
            </a:r>
            <a:r>
              <a:rPr lang="en-US" altLang="en-US" sz="3200" dirty="0">
                <a:solidFill>
                  <a:srgbClr val="66FFFF"/>
                </a:solidFill>
                <a:effectLst/>
              </a:rPr>
              <a:t>)</a:t>
            </a:r>
          </a:p>
          <a:p>
            <a:pPr>
              <a:buClr>
                <a:schemeClr val="tx2"/>
              </a:buClr>
            </a:pPr>
            <a:r>
              <a:rPr lang="en-US" altLang="en-US" sz="3600" dirty="0">
                <a:effectLst/>
              </a:rPr>
              <a:t>Effect of error is like a deadly cancer or gangrene (</a:t>
            </a:r>
            <a:r>
              <a:rPr lang="en-US" altLang="en-US" sz="3600" b="1" i="1" dirty="0">
                <a:solidFill>
                  <a:schemeClr val="tx2"/>
                </a:solidFill>
                <a:effectLst/>
              </a:rPr>
              <a:t>2 Tim. 2:18</a:t>
            </a:r>
            <a:r>
              <a:rPr lang="en-US" altLang="en-US" sz="3600" dirty="0">
                <a:effectLst/>
              </a:rPr>
              <a:t>)</a:t>
            </a:r>
          </a:p>
          <a:p>
            <a:pPr>
              <a:buClr>
                <a:schemeClr val="tx2"/>
              </a:buClr>
            </a:pPr>
            <a:r>
              <a:rPr lang="en-US" altLang="en-US" sz="3600" dirty="0">
                <a:effectLst/>
              </a:rPr>
              <a:t>Have not God outside true doctrine (</a:t>
            </a:r>
            <a:r>
              <a:rPr lang="en-US" altLang="en-US" sz="3600" b="1" i="1" dirty="0">
                <a:solidFill>
                  <a:schemeClr val="tx2"/>
                </a:solidFill>
                <a:effectLst/>
              </a:rPr>
              <a:t>2 Jn. 9</a:t>
            </a:r>
            <a:r>
              <a:rPr lang="en-US" altLang="en-US" sz="3600" dirty="0">
                <a:effectLst/>
              </a:rPr>
              <a:t>)</a:t>
            </a:r>
          </a:p>
          <a:p>
            <a:pPr>
              <a:buClr>
                <a:schemeClr val="tx2"/>
              </a:buClr>
            </a:pPr>
            <a:r>
              <a:rPr lang="en-US" altLang="en-US" sz="3600" b="1" i="1" dirty="0">
                <a:solidFill>
                  <a:srgbClr val="66FFFF"/>
                </a:solidFill>
                <a:effectLst/>
              </a:rPr>
              <a:t>No such thing as safe doctrinal error</a:t>
            </a:r>
            <a:endParaRPr lang="en-US" altLang="en-US" sz="3600" dirty="0">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381000"/>
            <a:ext cx="9144000" cy="1139825"/>
          </a:xfrm>
          <a:effectLst/>
        </p:spPr>
        <p:txBody>
          <a:bodyPr/>
          <a:lstStyle/>
          <a:p>
            <a:r>
              <a:rPr lang="en-US" altLang="en-US" sz="4800" b="1" dirty="0">
                <a:solidFill>
                  <a:srgbClr val="FFFF00"/>
                </a:solidFill>
                <a:effectLst>
                  <a:outerShdw blurRad="38100" dist="38100" dir="2700000" algn="tl">
                    <a:srgbClr val="000000">
                      <a:alpha val="43137"/>
                    </a:srgbClr>
                  </a:outerShdw>
                </a:effectLst>
              </a:rPr>
              <a:t>Error Beguiles by Appeal to Lust</a:t>
            </a:r>
          </a:p>
        </p:txBody>
      </p:sp>
      <p:sp>
        <p:nvSpPr>
          <p:cNvPr id="7171" name="Rectangle 3"/>
          <p:cNvSpPr>
            <a:spLocks noGrp="1" noChangeArrowheads="1"/>
          </p:cNvSpPr>
          <p:nvPr>
            <p:ph type="body" idx="1"/>
          </p:nvPr>
        </p:nvSpPr>
        <p:spPr>
          <a:xfrm>
            <a:off x="228600" y="1524000"/>
            <a:ext cx="8915400" cy="4530725"/>
          </a:xfrm>
        </p:spPr>
        <p:txBody>
          <a:bodyPr/>
          <a:lstStyle/>
          <a:p>
            <a:pPr>
              <a:buClr>
                <a:schemeClr val="tx2"/>
              </a:buClr>
            </a:pPr>
            <a:r>
              <a:rPr lang="en-US" altLang="en-US" sz="3600" dirty="0">
                <a:effectLst/>
              </a:rPr>
              <a:t>No power to error unless it appeals to our own desires</a:t>
            </a:r>
          </a:p>
          <a:p>
            <a:pPr>
              <a:buClr>
                <a:schemeClr val="tx2"/>
              </a:buClr>
            </a:pPr>
            <a:r>
              <a:rPr lang="en-US" altLang="en-US" sz="3600" dirty="0">
                <a:effectLst/>
              </a:rPr>
              <a:t>Serpent so beguiled Eve (</a:t>
            </a:r>
            <a:r>
              <a:rPr lang="en-US" altLang="en-US" sz="3600" b="1" i="1" dirty="0">
                <a:solidFill>
                  <a:schemeClr val="tx2"/>
                </a:solidFill>
                <a:effectLst/>
              </a:rPr>
              <a:t>2 Cor. 11:</a:t>
            </a:r>
            <a:r>
              <a:rPr lang="en-US" altLang="en-US" sz="3600" b="1" i="1" dirty="0">
                <a:solidFill>
                  <a:srgbClr val="FFFF66"/>
                </a:solidFill>
                <a:effectLst/>
              </a:rPr>
              <a:t>3</a:t>
            </a:r>
            <a:r>
              <a:rPr lang="en-US" altLang="en-US" sz="3600" dirty="0">
                <a:effectLst/>
              </a:rPr>
              <a:t>)</a:t>
            </a:r>
          </a:p>
          <a:p>
            <a:pPr>
              <a:buClr>
                <a:schemeClr val="tx2"/>
              </a:buClr>
            </a:pPr>
            <a:r>
              <a:rPr lang="en-US" altLang="en-US" sz="3600" dirty="0">
                <a:effectLst/>
              </a:rPr>
              <a:t>Persuasion of speech used (</a:t>
            </a:r>
            <a:r>
              <a:rPr lang="en-US" altLang="en-US" sz="3600" b="1" i="1" dirty="0">
                <a:solidFill>
                  <a:schemeClr val="tx2"/>
                </a:solidFill>
                <a:effectLst/>
              </a:rPr>
              <a:t>Col. 2:4</a:t>
            </a:r>
            <a:r>
              <a:rPr lang="en-US" altLang="en-US" sz="3600" dirty="0">
                <a:effectLst/>
              </a:rPr>
              <a:t>)</a:t>
            </a:r>
          </a:p>
          <a:p>
            <a:pPr>
              <a:buClr>
                <a:schemeClr val="tx2"/>
              </a:buClr>
            </a:pPr>
            <a:r>
              <a:rPr lang="en-US" altLang="en-US" sz="3600" dirty="0">
                <a:effectLst/>
              </a:rPr>
              <a:t>Often appeals to pride (</a:t>
            </a:r>
            <a:r>
              <a:rPr lang="en-US" altLang="en-US" sz="3600" b="1" i="1" dirty="0">
                <a:solidFill>
                  <a:schemeClr val="tx2"/>
                </a:solidFill>
                <a:effectLst/>
              </a:rPr>
              <a:t>Col. 2:18, 23</a:t>
            </a:r>
            <a:r>
              <a:rPr lang="en-US" altLang="en-US" sz="3600" dirty="0">
                <a:effectLst/>
              </a:rPr>
              <a:t>)</a:t>
            </a:r>
          </a:p>
          <a:p>
            <a:pPr>
              <a:buClr>
                <a:schemeClr val="tx2"/>
              </a:buClr>
            </a:pPr>
            <a:r>
              <a:rPr lang="en-US" altLang="en-US" sz="3600" dirty="0">
                <a:effectLst/>
              </a:rPr>
              <a:t>Itching ears desire to be tickled (</a:t>
            </a:r>
            <a:r>
              <a:rPr lang="en-US" altLang="en-US" sz="3600" b="1" i="1" dirty="0">
                <a:solidFill>
                  <a:schemeClr val="tx2"/>
                </a:solidFill>
                <a:effectLst/>
              </a:rPr>
              <a:t>2 Tim. 4:2</a:t>
            </a:r>
            <a:r>
              <a:rPr lang="en-US" altLang="en-US" sz="3600" dirty="0">
                <a:effectLst/>
              </a:rPr>
              <a:t>)</a:t>
            </a:r>
          </a:p>
          <a:p>
            <a:pPr>
              <a:buClr>
                <a:schemeClr val="tx2"/>
              </a:buClr>
            </a:pPr>
            <a:r>
              <a:rPr lang="en-US" altLang="en-US" sz="3600" b="1" i="1" dirty="0">
                <a:solidFill>
                  <a:srgbClr val="66FFFF"/>
                </a:solidFill>
                <a:effectLst/>
              </a:rPr>
              <a:t>Must let our faith be a product of God’s will, not our desires, whatever the result</a:t>
            </a:r>
            <a:endParaRPr lang="en-US" altLang="en-US" sz="3600" dirty="0">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effectLst/>
        </p:spPr>
        <p:txBody>
          <a:bodyPr/>
          <a:lstStyle/>
          <a:p>
            <a:r>
              <a:rPr lang="en-US" altLang="en-US" sz="4800" b="1" dirty="0">
                <a:solidFill>
                  <a:srgbClr val="FFFF00"/>
                </a:solidFill>
                <a:effectLst>
                  <a:outerShdw blurRad="38100" dist="38100" dir="2700000" algn="tl">
                    <a:srgbClr val="000000">
                      <a:alpha val="43137"/>
                    </a:srgbClr>
                  </a:outerShdw>
                </a:effectLst>
              </a:rPr>
              <a:t>Error Is Stealthy</a:t>
            </a:r>
          </a:p>
        </p:txBody>
      </p:sp>
      <p:sp>
        <p:nvSpPr>
          <p:cNvPr id="8195" name="Rectangle 3"/>
          <p:cNvSpPr>
            <a:spLocks noGrp="1" noChangeArrowheads="1"/>
          </p:cNvSpPr>
          <p:nvPr>
            <p:ph type="body" idx="1"/>
          </p:nvPr>
        </p:nvSpPr>
        <p:spPr>
          <a:xfrm>
            <a:off x="228600" y="1219200"/>
            <a:ext cx="8915400" cy="4530725"/>
          </a:xfrm>
        </p:spPr>
        <p:txBody>
          <a:bodyPr/>
          <a:lstStyle/>
          <a:p>
            <a:pPr>
              <a:buClr>
                <a:schemeClr val="tx2"/>
              </a:buClr>
            </a:pPr>
            <a:r>
              <a:rPr lang="en-US" altLang="en-US" sz="3600" dirty="0">
                <a:effectLst/>
              </a:rPr>
              <a:t>It is not easily seen, but hides in our midst</a:t>
            </a:r>
          </a:p>
          <a:p>
            <a:pPr lvl="1">
              <a:buClr>
                <a:srgbClr val="66FFFF"/>
              </a:buClr>
              <a:buFont typeface="Wingdings" pitchFamily="2" charset="2"/>
              <a:buChar char="w"/>
            </a:pPr>
            <a:r>
              <a:rPr lang="en-US" altLang="en-US" sz="3200" b="1" i="1" dirty="0">
                <a:solidFill>
                  <a:schemeClr val="tx2"/>
                </a:solidFill>
                <a:effectLst/>
              </a:rPr>
              <a:t>2 Peter 2:1</a:t>
            </a:r>
          </a:p>
          <a:p>
            <a:pPr lvl="1">
              <a:buClr>
                <a:srgbClr val="66FFFF"/>
              </a:buClr>
              <a:buFont typeface="Wingdings" pitchFamily="2" charset="2"/>
              <a:buChar char="w"/>
            </a:pPr>
            <a:r>
              <a:rPr lang="en-US" altLang="en-US" sz="3200" b="1" i="1" dirty="0">
                <a:solidFill>
                  <a:schemeClr val="tx2"/>
                </a:solidFill>
                <a:effectLst/>
              </a:rPr>
              <a:t>Jude 3-4</a:t>
            </a:r>
            <a:endParaRPr lang="en-US" altLang="en-US" sz="3200" dirty="0">
              <a:effectLst/>
            </a:endParaRPr>
          </a:p>
          <a:p>
            <a:pPr>
              <a:buClr>
                <a:schemeClr val="tx2"/>
              </a:buClr>
            </a:pPr>
            <a:r>
              <a:rPr lang="en-US" altLang="en-US" sz="3600" dirty="0">
                <a:effectLst/>
              </a:rPr>
              <a:t>Stealthy nature of error due to several factors</a:t>
            </a:r>
          </a:p>
          <a:p>
            <a:pPr lvl="1">
              <a:buClr>
                <a:srgbClr val="66FFFF"/>
              </a:buClr>
              <a:buFont typeface="Wingdings" pitchFamily="2" charset="2"/>
              <a:buChar char="w"/>
            </a:pPr>
            <a:r>
              <a:rPr lang="en-US" altLang="en-US" sz="3200" dirty="0">
                <a:effectLst/>
              </a:rPr>
              <a:t>Blends in with surroundings for effectiveness</a:t>
            </a:r>
          </a:p>
          <a:p>
            <a:pPr lvl="1">
              <a:buClr>
                <a:srgbClr val="66FFFF"/>
              </a:buClr>
              <a:buFont typeface="Wingdings" pitchFamily="2" charset="2"/>
              <a:buChar char="w"/>
            </a:pPr>
            <a:r>
              <a:rPr lang="en-US" altLang="en-US" sz="3200" dirty="0">
                <a:effectLst/>
              </a:rPr>
              <a:t>End effect is never announced (</a:t>
            </a:r>
            <a:r>
              <a:rPr lang="en-US" altLang="en-US" sz="3200" b="1" i="1" dirty="0">
                <a:solidFill>
                  <a:schemeClr val="tx2"/>
                </a:solidFill>
                <a:effectLst/>
              </a:rPr>
              <a:t>2 Tim. 2:16-18</a:t>
            </a:r>
            <a:r>
              <a:rPr lang="en-US" altLang="en-US" sz="3200" dirty="0">
                <a:effectLst/>
              </a:rPr>
              <a:t>)</a:t>
            </a:r>
          </a:p>
          <a:p>
            <a:pPr lvl="1">
              <a:buClr>
                <a:srgbClr val="66FFFF"/>
              </a:buClr>
              <a:buFont typeface="Wingdings" pitchFamily="2" charset="2"/>
              <a:buChar char="w"/>
            </a:pPr>
            <a:r>
              <a:rPr lang="en-US" altLang="en-US" sz="3200" dirty="0">
                <a:effectLst/>
              </a:rPr>
              <a:t>Often introduced by questions (</a:t>
            </a:r>
            <a:r>
              <a:rPr lang="en-US" altLang="en-US" sz="3200" b="1" i="1" dirty="0">
                <a:solidFill>
                  <a:schemeClr val="tx2"/>
                </a:solidFill>
                <a:effectLst/>
              </a:rPr>
              <a:t>Gen. 3:1</a:t>
            </a:r>
            <a:r>
              <a:rPr lang="en-US" altLang="en-US" sz="3200" dirty="0">
                <a:effectLst/>
              </a:rPr>
              <a:t>)</a:t>
            </a:r>
          </a:p>
          <a:p>
            <a:pPr>
              <a:buClr>
                <a:schemeClr val="tx2"/>
              </a:buClr>
            </a:pPr>
            <a:r>
              <a:rPr lang="en-US" altLang="en-US" sz="3600" b="1" i="1" dirty="0">
                <a:solidFill>
                  <a:srgbClr val="66FFFF"/>
                </a:solidFill>
                <a:effectLst/>
              </a:rPr>
              <a:t>Error is most easily stopped when spotted early, but hardest to detect at that time</a:t>
            </a:r>
            <a:endParaRPr lang="en-US" altLang="en-US" sz="3600" dirty="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52400"/>
            <a:ext cx="8229600" cy="1139825"/>
          </a:xfrm>
          <a:effectLst/>
        </p:spPr>
        <p:txBody>
          <a:bodyPr/>
          <a:lstStyle/>
          <a:p>
            <a:r>
              <a:rPr lang="en-US" altLang="en-US" sz="4800" b="1" dirty="0">
                <a:solidFill>
                  <a:srgbClr val="FFFF00"/>
                </a:solidFill>
                <a:effectLst>
                  <a:outerShdw blurRad="38100" dist="38100" dir="2700000" algn="tl">
                    <a:srgbClr val="000000">
                      <a:alpha val="43137"/>
                    </a:srgbClr>
                  </a:outerShdw>
                </a:effectLst>
              </a:rPr>
              <a:t>Error Is Pervasive</a:t>
            </a:r>
          </a:p>
        </p:txBody>
      </p:sp>
      <p:sp>
        <p:nvSpPr>
          <p:cNvPr id="9219" name="Rectangle 3"/>
          <p:cNvSpPr>
            <a:spLocks noGrp="1" noChangeArrowheads="1"/>
          </p:cNvSpPr>
          <p:nvPr>
            <p:ph type="body" idx="1"/>
          </p:nvPr>
        </p:nvSpPr>
        <p:spPr>
          <a:xfrm>
            <a:off x="304800" y="1143000"/>
            <a:ext cx="8839200" cy="4530725"/>
          </a:xfrm>
        </p:spPr>
        <p:txBody>
          <a:bodyPr/>
          <a:lstStyle/>
          <a:p>
            <a:pPr>
              <a:buClr>
                <a:schemeClr val="tx2"/>
              </a:buClr>
            </a:pPr>
            <a:r>
              <a:rPr lang="en-US" altLang="en-US" sz="3600" dirty="0">
                <a:effectLst/>
              </a:rPr>
              <a:t>It spreads to others &amp; worsens (</a:t>
            </a:r>
            <a:r>
              <a:rPr lang="en-US" altLang="en-US" sz="3600" b="1" i="1" dirty="0">
                <a:solidFill>
                  <a:schemeClr val="tx2"/>
                </a:solidFill>
                <a:effectLst/>
              </a:rPr>
              <a:t>2 Tim. 3:13</a:t>
            </a:r>
            <a:r>
              <a:rPr lang="en-US" altLang="en-US" sz="3600" dirty="0">
                <a:effectLst/>
              </a:rPr>
              <a:t>)</a:t>
            </a:r>
          </a:p>
          <a:p>
            <a:pPr>
              <a:buClr>
                <a:schemeClr val="tx2"/>
              </a:buClr>
            </a:pPr>
            <a:r>
              <a:rPr lang="en-US" altLang="en-US" sz="3600" dirty="0">
                <a:effectLst/>
              </a:rPr>
              <a:t>Elders are commanded to rebuke &amp; stop it before it devastates others (</a:t>
            </a:r>
            <a:r>
              <a:rPr lang="en-US" altLang="en-US" sz="3600" b="1" i="1" dirty="0">
                <a:solidFill>
                  <a:schemeClr val="tx2"/>
                </a:solidFill>
                <a:effectLst/>
              </a:rPr>
              <a:t>Titus 1:9-14</a:t>
            </a:r>
            <a:r>
              <a:rPr lang="en-US" altLang="en-US" sz="3600" dirty="0">
                <a:effectLst/>
              </a:rPr>
              <a:t>)</a:t>
            </a:r>
          </a:p>
          <a:p>
            <a:pPr>
              <a:buClr>
                <a:schemeClr val="tx2"/>
              </a:buClr>
            </a:pPr>
            <a:r>
              <a:rPr lang="en-US" altLang="en-US" sz="3600" dirty="0">
                <a:effectLst/>
              </a:rPr>
              <a:t>Principle of evil’s spread in 1 Corinthians</a:t>
            </a:r>
          </a:p>
          <a:p>
            <a:pPr lvl="1">
              <a:buClr>
                <a:srgbClr val="66FFFF"/>
              </a:buClr>
              <a:buFont typeface="Wingdings" pitchFamily="2" charset="2"/>
              <a:buChar char="w"/>
            </a:pPr>
            <a:r>
              <a:rPr lang="en-US" altLang="en-US" sz="3200" b="1" i="1" dirty="0">
                <a:solidFill>
                  <a:schemeClr val="tx2"/>
                </a:solidFill>
                <a:effectLst/>
              </a:rPr>
              <a:t>1 Cor. 5:6</a:t>
            </a:r>
            <a:r>
              <a:rPr lang="en-US" altLang="en-US" sz="3200" dirty="0">
                <a:effectLst/>
              </a:rPr>
              <a:t>	</a:t>
            </a:r>
            <a:r>
              <a:rPr lang="en-US" altLang="en-US" sz="3200" dirty="0">
                <a:solidFill>
                  <a:schemeClr val="hlink"/>
                </a:solidFill>
                <a:effectLst/>
              </a:rPr>
              <a:t>Little leaven leavens whole lump</a:t>
            </a:r>
            <a:endParaRPr lang="en-US" altLang="en-US" sz="3200" dirty="0">
              <a:effectLst/>
            </a:endParaRPr>
          </a:p>
          <a:p>
            <a:pPr lvl="1">
              <a:buClr>
                <a:srgbClr val="66FFFF"/>
              </a:buClr>
              <a:buFont typeface="Wingdings" pitchFamily="2" charset="2"/>
              <a:buChar char="w"/>
            </a:pPr>
            <a:r>
              <a:rPr lang="en-US" altLang="en-US" sz="3200" b="1" i="1" dirty="0">
                <a:solidFill>
                  <a:schemeClr val="tx2"/>
                </a:solidFill>
                <a:effectLst/>
              </a:rPr>
              <a:t>1 Cor. 15:13-19</a:t>
            </a:r>
            <a:r>
              <a:rPr lang="en-US" altLang="en-US" sz="3200" dirty="0">
                <a:effectLst/>
              </a:rPr>
              <a:t>	</a:t>
            </a:r>
            <a:r>
              <a:rPr lang="en-US" altLang="en-US" sz="3200" dirty="0">
                <a:solidFill>
                  <a:schemeClr val="hlink"/>
                </a:solidFill>
                <a:effectLst/>
              </a:rPr>
              <a:t>Applied to resurrection error</a:t>
            </a:r>
            <a:endParaRPr lang="en-US" altLang="en-US" sz="3200" dirty="0">
              <a:effectLst/>
            </a:endParaRPr>
          </a:p>
          <a:p>
            <a:pPr>
              <a:buClr>
                <a:schemeClr val="tx2"/>
              </a:buClr>
            </a:pPr>
            <a:r>
              <a:rPr lang="en-US" altLang="en-US" sz="3600" dirty="0">
                <a:effectLst/>
              </a:rPr>
              <a:t>Action against error essential (</a:t>
            </a:r>
            <a:r>
              <a:rPr lang="en-US" altLang="en-US" sz="3600" b="1" i="1" dirty="0">
                <a:solidFill>
                  <a:schemeClr val="tx2"/>
                </a:solidFill>
                <a:effectLst/>
              </a:rPr>
              <a:t>Rev. 2:14-16</a:t>
            </a:r>
            <a:r>
              <a:rPr lang="en-US" altLang="en-US" sz="3600" dirty="0">
                <a:effectLst/>
              </a:rPr>
              <a:t>)</a:t>
            </a:r>
          </a:p>
          <a:p>
            <a:pPr>
              <a:buClr>
                <a:schemeClr val="tx2"/>
              </a:buClr>
            </a:pPr>
            <a:r>
              <a:rPr lang="en-US" altLang="en-US" sz="3600" b="1" i="1" dirty="0">
                <a:solidFill>
                  <a:srgbClr val="66FFFF"/>
                </a:solidFill>
                <a:effectLst/>
              </a:rPr>
              <a:t>Any theory justifying on-going tolerance of sin or error fails to recognize its nature</a:t>
            </a:r>
            <a:endParaRPr lang="en-US" altLang="en-US" sz="36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21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p:cTn id="13" dur="5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21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p:cTn id="19" dur="5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21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p:cTn id="25" dur="5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21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p:cTn id="31" dur="500" fill="hold"/>
                                        <p:tgtEl>
                                          <p:spTgt spid="921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21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p:cTn id="37" dur="500" fill="hold"/>
                                        <p:tgtEl>
                                          <p:spTgt spid="921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9219">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9219">
                                            <p:txEl>
                                              <p:pRg st="6" end="6"/>
                                            </p:txEl>
                                          </p:spTgt>
                                        </p:tgtEl>
                                        <p:attrNameLst>
                                          <p:attrName>style.visibility</p:attrName>
                                        </p:attrNameLst>
                                      </p:cBhvr>
                                      <p:to>
                                        <p:strVal val="visible"/>
                                      </p:to>
                                    </p:set>
                                    <p:anim calcmode="lin" valueType="num">
                                      <p:cBhvr>
                                        <p:cTn id="43" dur="500" fill="hold"/>
                                        <p:tgtEl>
                                          <p:spTgt spid="9219">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9219">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3"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pPr>
              <a:lnSpc>
                <a:spcPct val="93000"/>
              </a:lnSpc>
            </a:pPr>
            <a:r>
              <a:rPr lang="en-US" sz="3900" b="1" dirty="0" smtClean="0">
                <a:solidFill>
                  <a:srgbClr val="FFFF00"/>
                </a:solidFill>
                <a:effectLst>
                  <a:outerShdw blurRad="38100" dist="38100" dir="2700000" algn="tl">
                    <a:srgbClr val="000000">
                      <a:alpha val="43137"/>
                    </a:srgbClr>
                  </a:outerShdw>
                </a:effectLst>
              </a:rPr>
              <a:t>Abiding in Truth Is Not Determined Only by Actions Regarding Last Issue Faced </a:t>
            </a:r>
            <a:endParaRPr lang="en-US" sz="3900"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219200"/>
            <a:ext cx="9144000" cy="5638800"/>
          </a:xfrm>
        </p:spPr>
        <p:txBody>
          <a:bodyPr>
            <a:normAutofit fontScale="92500" lnSpcReduction="20000"/>
          </a:bodyPr>
          <a:lstStyle/>
          <a:p>
            <a:pPr>
              <a:spcBef>
                <a:spcPts val="0"/>
              </a:spcBef>
              <a:spcAft>
                <a:spcPts val="600"/>
              </a:spcAft>
              <a:buClr>
                <a:srgbClr val="FFFF00"/>
              </a:buClr>
            </a:pPr>
            <a:r>
              <a:rPr lang="en-US" dirty="0" smtClean="0">
                <a:solidFill>
                  <a:srgbClr val="FFFFFF"/>
                </a:solidFill>
              </a:rPr>
              <a:t>Limited view of “truth” assures more apostasy by defining who is “faithful” based on last apostasy</a:t>
            </a:r>
          </a:p>
          <a:p>
            <a:pPr lvl="1">
              <a:spcBef>
                <a:spcPts val="0"/>
              </a:spcBef>
              <a:spcAft>
                <a:spcPts val="600"/>
              </a:spcAft>
              <a:buClr>
                <a:srgbClr val="92D050"/>
              </a:buClr>
              <a:buFont typeface="Wingdings" pitchFamily="2" charset="2"/>
              <a:buChar char="§"/>
            </a:pPr>
            <a:r>
              <a:rPr lang="en-US" dirty="0" smtClean="0">
                <a:solidFill>
                  <a:srgbClr val="FFFF66"/>
                </a:solidFill>
              </a:rPr>
              <a:t>Missionary Society &amp; Instrumental Music in Worship</a:t>
            </a:r>
          </a:p>
          <a:p>
            <a:pPr lvl="1">
              <a:spcBef>
                <a:spcPts val="0"/>
              </a:spcBef>
              <a:spcAft>
                <a:spcPts val="600"/>
              </a:spcAft>
              <a:buClr>
                <a:srgbClr val="92D050"/>
              </a:buClr>
              <a:buFont typeface="Wingdings" pitchFamily="2" charset="2"/>
              <a:buChar char="§"/>
            </a:pPr>
            <a:r>
              <a:rPr lang="en-US" dirty="0" err="1" smtClean="0">
                <a:solidFill>
                  <a:srgbClr val="FFFF66"/>
                </a:solidFill>
              </a:rPr>
              <a:t>Premillennialism</a:t>
            </a:r>
            <a:endParaRPr lang="en-US" dirty="0" smtClean="0">
              <a:solidFill>
                <a:srgbClr val="FFFF66"/>
              </a:solidFill>
            </a:endParaRPr>
          </a:p>
          <a:p>
            <a:pPr lvl="1">
              <a:spcBef>
                <a:spcPts val="0"/>
              </a:spcBef>
              <a:spcAft>
                <a:spcPts val="600"/>
              </a:spcAft>
              <a:buClr>
                <a:srgbClr val="92D050"/>
              </a:buClr>
              <a:buFont typeface="Wingdings" pitchFamily="2" charset="2"/>
              <a:buChar char="§"/>
            </a:pPr>
            <a:r>
              <a:rPr lang="en-US" dirty="0" smtClean="0">
                <a:solidFill>
                  <a:srgbClr val="FFFF66"/>
                </a:solidFill>
              </a:rPr>
              <a:t>Institutionalism, Sponsoring Churches &amp; Social Gospel</a:t>
            </a:r>
          </a:p>
          <a:p>
            <a:pPr lvl="1">
              <a:spcBef>
                <a:spcPts val="0"/>
              </a:spcBef>
              <a:spcAft>
                <a:spcPts val="600"/>
              </a:spcAft>
              <a:buClr>
                <a:srgbClr val="92D050"/>
              </a:buClr>
              <a:buFont typeface="Wingdings" pitchFamily="2" charset="2"/>
              <a:buChar char="§"/>
            </a:pPr>
            <a:r>
              <a:rPr lang="en-US" dirty="0" smtClean="0">
                <a:solidFill>
                  <a:srgbClr val="FFFF66"/>
                </a:solidFill>
              </a:rPr>
              <a:t>Gospel / Doctrine distinction</a:t>
            </a:r>
          </a:p>
          <a:p>
            <a:pPr lvl="1">
              <a:spcBef>
                <a:spcPts val="0"/>
              </a:spcBef>
              <a:spcAft>
                <a:spcPts val="600"/>
              </a:spcAft>
              <a:buClr>
                <a:srgbClr val="92D050"/>
              </a:buClr>
              <a:buFont typeface="Wingdings" pitchFamily="2" charset="2"/>
              <a:buChar char="§"/>
            </a:pPr>
            <a:r>
              <a:rPr lang="en-US" dirty="0" smtClean="0">
                <a:solidFill>
                  <a:srgbClr val="FFFF66"/>
                </a:solidFill>
              </a:rPr>
              <a:t>Divorce &amp; Remarriage</a:t>
            </a:r>
          </a:p>
          <a:p>
            <a:pPr lvl="1">
              <a:spcBef>
                <a:spcPts val="0"/>
              </a:spcBef>
              <a:spcAft>
                <a:spcPts val="600"/>
              </a:spcAft>
              <a:buClr>
                <a:srgbClr val="92D050"/>
              </a:buClr>
              <a:buFont typeface="Wingdings" pitchFamily="2" charset="2"/>
              <a:buChar char="§"/>
            </a:pPr>
            <a:r>
              <a:rPr lang="en-US" dirty="0" smtClean="0">
                <a:solidFill>
                  <a:srgbClr val="FFFF66"/>
                </a:solidFill>
              </a:rPr>
              <a:t>Fellowship errors (N.U.M., misuse Rom. 14, </a:t>
            </a:r>
            <a:r>
              <a:rPr lang="en-US" dirty="0" smtClean="0">
                <a:solidFill>
                  <a:srgbClr val="FFFF66"/>
                </a:solidFill>
                <a:sym typeface="Wingdings" pitchFamily="2" charset="2"/>
              </a:rPr>
              <a:t>“reaching out”</a:t>
            </a:r>
            <a:r>
              <a:rPr lang="en-US" dirty="0" smtClean="0">
                <a:solidFill>
                  <a:srgbClr val="FFFF66"/>
                </a:solidFill>
              </a:rPr>
              <a:t>)</a:t>
            </a:r>
          </a:p>
          <a:p>
            <a:pPr lvl="1">
              <a:spcBef>
                <a:spcPts val="0"/>
              </a:spcBef>
              <a:spcAft>
                <a:spcPts val="600"/>
              </a:spcAft>
              <a:buClr>
                <a:srgbClr val="92D050"/>
              </a:buClr>
              <a:buFont typeface="Wingdings" pitchFamily="2" charset="2"/>
              <a:buChar char="§"/>
            </a:pPr>
            <a:r>
              <a:rPr lang="en-US" dirty="0" smtClean="0">
                <a:solidFill>
                  <a:srgbClr val="FFFF66"/>
                </a:solidFill>
              </a:rPr>
              <a:t>Errors may be in organization, doctrine, worship, morals…</a:t>
            </a:r>
          </a:p>
          <a:p>
            <a:pPr>
              <a:spcBef>
                <a:spcPts val="0"/>
              </a:spcBef>
              <a:spcAft>
                <a:spcPts val="600"/>
              </a:spcAft>
              <a:buClr>
                <a:srgbClr val="FFFF00"/>
              </a:buClr>
            </a:pPr>
            <a:r>
              <a:rPr lang="en-US" dirty="0" smtClean="0">
                <a:solidFill>
                  <a:srgbClr val="FFFFFF"/>
                </a:solidFill>
              </a:rPr>
              <a:t>If we fail to look fully, we open way for next apostasy by narrowing examination &amp; minimizing </a:t>
            </a:r>
            <a:r>
              <a:rPr lang="en-US" dirty="0">
                <a:solidFill>
                  <a:srgbClr val="FFFFFF"/>
                </a:solidFill>
              </a:rPr>
              <a:t>preparation</a:t>
            </a:r>
          </a:p>
          <a:p>
            <a:pPr lvl="1">
              <a:spcBef>
                <a:spcPts val="0"/>
              </a:spcBef>
              <a:spcAft>
                <a:spcPts val="600"/>
              </a:spcAft>
              <a:buClr>
                <a:srgbClr val="92D050"/>
              </a:buClr>
              <a:buFont typeface="Wingdings" pitchFamily="2" charset="2"/>
              <a:buChar char="§"/>
            </a:pPr>
            <a:r>
              <a:rPr lang="en-US" dirty="0" smtClean="0">
                <a:solidFill>
                  <a:srgbClr val="FFFF66"/>
                </a:solidFill>
              </a:rPr>
              <a:t>Each of the above issues have come back in “different dress”</a:t>
            </a:r>
            <a:endParaRPr lang="en-US" sz="2750" dirty="0">
              <a:solidFill>
                <a:srgbClr val="FFFF66"/>
              </a:solidFill>
            </a:endParaRPr>
          </a:p>
          <a:p>
            <a:pPr>
              <a:spcBef>
                <a:spcPts val="0"/>
              </a:spcBef>
              <a:spcAft>
                <a:spcPts val="600"/>
              </a:spcAft>
              <a:buClr>
                <a:srgbClr val="FFFF00"/>
              </a:buClr>
            </a:pPr>
            <a:r>
              <a:rPr lang="en-US" dirty="0" smtClean="0">
                <a:solidFill>
                  <a:srgbClr val="FFFFFF"/>
                </a:solidFill>
              </a:rPr>
              <a:t>Aided by “party spirit” of school, paper or institution</a:t>
            </a:r>
            <a:endParaRPr lang="en-US" dirty="0">
              <a:solidFill>
                <a:srgbClr val="FFFFFF"/>
              </a:solidFill>
            </a:endParaRPr>
          </a:p>
          <a:p>
            <a:pPr lvl="1">
              <a:spcBef>
                <a:spcPts val="0"/>
              </a:spcBef>
              <a:spcAft>
                <a:spcPts val="600"/>
              </a:spcAft>
              <a:buClr>
                <a:srgbClr val="92D050"/>
              </a:buClr>
              <a:buFont typeface="Wingdings" pitchFamily="2" charset="2"/>
              <a:buChar char="§"/>
            </a:pPr>
            <a:r>
              <a:rPr lang="en-US" dirty="0" smtClean="0">
                <a:solidFill>
                  <a:srgbClr val="FFFF66"/>
                </a:solidFill>
              </a:rPr>
              <a:t>Deciding soundness by party means assures further apostasy</a:t>
            </a:r>
            <a:endParaRPr lang="en-US" sz="2750" dirty="0">
              <a:solidFill>
                <a:srgbClr val="FFFF66"/>
              </a:solidFill>
            </a:endParaRPr>
          </a:p>
        </p:txBody>
      </p:sp>
    </p:spTree>
    <p:extLst>
      <p:ext uri="{BB962C8B-B14F-4D97-AF65-F5344CB8AC3E}">
        <p14:creationId xmlns:p14="http://schemas.microsoft.com/office/powerpoint/2010/main" xmlns="" val="70602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anim calcmode="lin" valueType="num">
                                      <p:cBhvr>
                                        <p:cTn id="37"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8"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5" dur="500"/>
                                        <p:tgtEl>
                                          <p:spTgt spid="3">
                                            <p:txEl>
                                              <p:pRg st="4" end="4"/>
                                            </p:txEl>
                                          </p:spTgt>
                                        </p:tgtEl>
                                      </p:cBhvr>
                                    </p:animEffect>
                                    <p:anim calcmode="lin" valueType="num">
                                      <p:cBhvr>
                                        <p:cTn id="46"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47" dur="5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528"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4" dur="500"/>
                                        <p:tgtEl>
                                          <p:spTgt spid="3">
                                            <p:txEl>
                                              <p:pRg st="5" end="5"/>
                                            </p:txEl>
                                          </p:spTgt>
                                        </p:tgtEl>
                                      </p:cBhvr>
                                    </p:animEffect>
                                    <p:anim calcmode="lin" valueType="num">
                                      <p:cBhvr>
                                        <p:cTn id="55" dur="500" fill="hold"/>
                                        <p:tgtEl>
                                          <p:spTgt spid="3">
                                            <p:txEl>
                                              <p:pRg st="5" end="5"/>
                                            </p:txEl>
                                          </p:spTgt>
                                        </p:tgtEl>
                                        <p:attrNameLst>
                                          <p:attrName>ppt_x</p:attrName>
                                        </p:attrNameLst>
                                      </p:cBhvr>
                                      <p:tavLst>
                                        <p:tav tm="0">
                                          <p:val>
                                            <p:fltVal val="0.5"/>
                                          </p:val>
                                        </p:tav>
                                        <p:tav tm="100000">
                                          <p:val>
                                            <p:strVal val="#ppt_x"/>
                                          </p:val>
                                        </p:tav>
                                      </p:tavLst>
                                    </p:anim>
                                    <p:anim calcmode="lin" valueType="num">
                                      <p:cBhvr>
                                        <p:cTn id="56" dur="500" fill="hold"/>
                                        <p:tgtEl>
                                          <p:spTgt spid="3">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528"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63" dur="500"/>
                                        <p:tgtEl>
                                          <p:spTgt spid="3">
                                            <p:txEl>
                                              <p:pRg st="6" end="6"/>
                                            </p:txEl>
                                          </p:spTgt>
                                        </p:tgtEl>
                                      </p:cBhvr>
                                    </p:animEffect>
                                    <p:anim calcmode="lin" valueType="num">
                                      <p:cBhvr>
                                        <p:cTn id="64" dur="500" fill="hold"/>
                                        <p:tgtEl>
                                          <p:spTgt spid="3">
                                            <p:txEl>
                                              <p:pRg st="6" end="6"/>
                                            </p:txEl>
                                          </p:spTgt>
                                        </p:tgtEl>
                                        <p:attrNameLst>
                                          <p:attrName>ppt_x</p:attrName>
                                        </p:attrNameLst>
                                      </p:cBhvr>
                                      <p:tavLst>
                                        <p:tav tm="0">
                                          <p:val>
                                            <p:fltVal val="0.5"/>
                                          </p:val>
                                        </p:tav>
                                        <p:tav tm="100000">
                                          <p:val>
                                            <p:strVal val="#ppt_x"/>
                                          </p:val>
                                        </p:tav>
                                      </p:tavLst>
                                    </p:anim>
                                    <p:anim calcmode="lin" valueType="num">
                                      <p:cBhvr>
                                        <p:cTn id="65" dur="500" fill="hold"/>
                                        <p:tgtEl>
                                          <p:spTgt spid="3">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53" presetClass="entr" presetSubtype="528"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72" dur="500"/>
                                        <p:tgtEl>
                                          <p:spTgt spid="3">
                                            <p:txEl>
                                              <p:pRg st="7" end="7"/>
                                            </p:txEl>
                                          </p:spTgt>
                                        </p:tgtEl>
                                      </p:cBhvr>
                                    </p:animEffect>
                                    <p:anim calcmode="lin" valueType="num">
                                      <p:cBhvr>
                                        <p:cTn id="73" dur="500" fill="hold"/>
                                        <p:tgtEl>
                                          <p:spTgt spid="3">
                                            <p:txEl>
                                              <p:pRg st="7" end="7"/>
                                            </p:txEl>
                                          </p:spTgt>
                                        </p:tgtEl>
                                        <p:attrNameLst>
                                          <p:attrName>ppt_x</p:attrName>
                                        </p:attrNameLst>
                                      </p:cBhvr>
                                      <p:tavLst>
                                        <p:tav tm="0">
                                          <p:val>
                                            <p:fltVal val="0.5"/>
                                          </p:val>
                                        </p:tav>
                                        <p:tav tm="100000">
                                          <p:val>
                                            <p:strVal val="#ppt_x"/>
                                          </p:val>
                                        </p:tav>
                                      </p:tavLst>
                                    </p:anim>
                                    <p:anim calcmode="lin" valueType="num">
                                      <p:cBhvr>
                                        <p:cTn id="74" dur="500" fill="hold"/>
                                        <p:tgtEl>
                                          <p:spTgt spid="3">
                                            <p:txEl>
                                              <p:pRg st="7" end="7"/>
                                            </p:txEl>
                                          </p:spTgt>
                                        </p:tgtEl>
                                        <p:attrNameLst>
                                          <p:attrName>ppt_y</p:attrName>
                                        </p:attrNameLst>
                                      </p:cBhvr>
                                      <p:tavLst>
                                        <p:tav tm="0">
                                          <p:val>
                                            <p:fltVal val="0.5"/>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53" presetClass="entr" presetSubtype="528" fill="hold" grpId="0"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 calcmode="lin" valueType="num">
                                      <p:cBhvr>
                                        <p:cTn id="7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8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81" dur="500"/>
                                        <p:tgtEl>
                                          <p:spTgt spid="3">
                                            <p:txEl>
                                              <p:pRg st="8" end="8"/>
                                            </p:txEl>
                                          </p:spTgt>
                                        </p:tgtEl>
                                      </p:cBhvr>
                                    </p:animEffect>
                                    <p:anim calcmode="lin" valueType="num">
                                      <p:cBhvr>
                                        <p:cTn id="82" dur="500" fill="hold"/>
                                        <p:tgtEl>
                                          <p:spTgt spid="3">
                                            <p:txEl>
                                              <p:pRg st="8" end="8"/>
                                            </p:txEl>
                                          </p:spTgt>
                                        </p:tgtEl>
                                        <p:attrNameLst>
                                          <p:attrName>ppt_x</p:attrName>
                                        </p:attrNameLst>
                                      </p:cBhvr>
                                      <p:tavLst>
                                        <p:tav tm="0">
                                          <p:val>
                                            <p:fltVal val="0.5"/>
                                          </p:val>
                                        </p:tav>
                                        <p:tav tm="100000">
                                          <p:val>
                                            <p:strVal val="#ppt_x"/>
                                          </p:val>
                                        </p:tav>
                                      </p:tavLst>
                                    </p:anim>
                                    <p:anim calcmode="lin" valueType="num">
                                      <p:cBhvr>
                                        <p:cTn id="83" dur="500" fill="hold"/>
                                        <p:tgtEl>
                                          <p:spTgt spid="3">
                                            <p:txEl>
                                              <p:pRg st="8" end="8"/>
                                            </p:txEl>
                                          </p:spTgt>
                                        </p:tgtEl>
                                        <p:attrNameLst>
                                          <p:attrName>ppt_y</p:attrName>
                                        </p:attrNameLst>
                                      </p:cBhvr>
                                      <p:tavLst>
                                        <p:tav tm="0">
                                          <p:val>
                                            <p:fltVal val="0.5"/>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53" presetClass="entr" presetSubtype="528" fill="hold" grpId="0" nodeType="clickEffect">
                                  <p:stCondLst>
                                    <p:cond delay="0"/>
                                  </p:stCondLst>
                                  <p:childTnLst>
                                    <p:set>
                                      <p:cBhvr>
                                        <p:cTn id="87" dur="1" fill="hold">
                                          <p:stCondLst>
                                            <p:cond delay="0"/>
                                          </p:stCondLst>
                                        </p:cTn>
                                        <p:tgtEl>
                                          <p:spTgt spid="3">
                                            <p:txEl>
                                              <p:pRg st="9" end="9"/>
                                            </p:txEl>
                                          </p:spTgt>
                                        </p:tgtEl>
                                        <p:attrNameLst>
                                          <p:attrName>style.visibility</p:attrName>
                                        </p:attrNameLst>
                                      </p:cBhvr>
                                      <p:to>
                                        <p:strVal val="visible"/>
                                      </p:to>
                                    </p:set>
                                    <p:anim calcmode="lin" valueType="num">
                                      <p:cBhvr>
                                        <p:cTn id="88"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9"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90" dur="500"/>
                                        <p:tgtEl>
                                          <p:spTgt spid="3">
                                            <p:txEl>
                                              <p:pRg st="9" end="9"/>
                                            </p:txEl>
                                          </p:spTgt>
                                        </p:tgtEl>
                                      </p:cBhvr>
                                    </p:animEffect>
                                    <p:anim calcmode="lin" valueType="num">
                                      <p:cBhvr>
                                        <p:cTn id="91" dur="500" fill="hold"/>
                                        <p:tgtEl>
                                          <p:spTgt spid="3">
                                            <p:txEl>
                                              <p:pRg st="9" end="9"/>
                                            </p:txEl>
                                          </p:spTgt>
                                        </p:tgtEl>
                                        <p:attrNameLst>
                                          <p:attrName>ppt_x</p:attrName>
                                        </p:attrNameLst>
                                      </p:cBhvr>
                                      <p:tavLst>
                                        <p:tav tm="0">
                                          <p:val>
                                            <p:fltVal val="0.5"/>
                                          </p:val>
                                        </p:tav>
                                        <p:tav tm="100000">
                                          <p:val>
                                            <p:strVal val="#ppt_x"/>
                                          </p:val>
                                        </p:tav>
                                      </p:tavLst>
                                    </p:anim>
                                    <p:anim calcmode="lin" valueType="num">
                                      <p:cBhvr>
                                        <p:cTn id="92" dur="500" fill="hold"/>
                                        <p:tgtEl>
                                          <p:spTgt spid="3">
                                            <p:txEl>
                                              <p:pRg st="9" end="9"/>
                                            </p:txEl>
                                          </p:spTgt>
                                        </p:tgtEl>
                                        <p:attrNameLst>
                                          <p:attrName>ppt_y</p:attrName>
                                        </p:attrNameLst>
                                      </p:cBhvr>
                                      <p:tavLst>
                                        <p:tav tm="0">
                                          <p:val>
                                            <p:fltVal val="0.5"/>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53" presetClass="entr" presetSubtype="528" fill="hold" grpId="0" nodeType="clickEffect">
                                  <p:stCondLst>
                                    <p:cond delay="0"/>
                                  </p:stCondLst>
                                  <p:childTnLst>
                                    <p:set>
                                      <p:cBhvr>
                                        <p:cTn id="96" dur="1" fill="hold">
                                          <p:stCondLst>
                                            <p:cond delay="0"/>
                                          </p:stCondLst>
                                        </p:cTn>
                                        <p:tgtEl>
                                          <p:spTgt spid="3">
                                            <p:txEl>
                                              <p:pRg st="10" end="10"/>
                                            </p:txEl>
                                          </p:spTgt>
                                        </p:tgtEl>
                                        <p:attrNameLst>
                                          <p:attrName>style.visibility</p:attrName>
                                        </p:attrNameLst>
                                      </p:cBhvr>
                                      <p:to>
                                        <p:strVal val="visible"/>
                                      </p:to>
                                    </p:set>
                                    <p:anim calcmode="lin" valueType="num">
                                      <p:cBhvr>
                                        <p:cTn id="9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9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99" dur="500"/>
                                        <p:tgtEl>
                                          <p:spTgt spid="3">
                                            <p:txEl>
                                              <p:pRg st="10" end="10"/>
                                            </p:txEl>
                                          </p:spTgt>
                                        </p:tgtEl>
                                      </p:cBhvr>
                                    </p:animEffect>
                                    <p:anim calcmode="lin" valueType="num">
                                      <p:cBhvr>
                                        <p:cTn id="100" dur="500" fill="hold"/>
                                        <p:tgtEl>
                                          <p:spTgt spid="3">
                                            <p:txEl>
                                              <p:pRg st="10" end="10"/>
                                            </p:txEl>
                                          </p:spTgt>
                                        </p:tgtEl>
                                        <p:attrNameLst>
                                          <p:attrName>ppt_x</p:attrName>
                                        </p:attrNameLst>
                                      </p:cBhvr>
                                      <p:tavLst>
                                        <p:tav tm="0">
                                          <p:val>
                                            <p:fltVal val="0.5"/>
                                          </p:val>
                                        </p:tav>
                                        <p:tav tm="100000">
                                          <p:val>
                                            <p:strVal val="#ppt_x"/>
                                          </p:val>
                                        </p:tav>
                                      </p:tavLst>
                                    </p:anim>
                                    <p:anim calcmode="lin" valueType="num">
                                      <p:cBhvr>
                                        <p:cTn id="101" dur="500" fill="hold"/>
                                        <p:tgtEl>
                                          <p:spTgt spid="3">
                                            <p:txEl>
                                              <p:pRg st="10" end="10"/>
                                            </p:txEl>
                                          </p:spTgt>
                                        </p:tgtEl>
                                        <p:attrNameLst>
                                          <p:attrName>ppt_y</p:attrName>
                                        </p:attrNameLst>
                                      </p:cBhvr>
                                      <p:tavLst>
                                        <p:tav tm="0">
                                          <p:val>
                                            <p:fltVal val="0.5"/>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53" presetClass="entr" presetSubtype="528" fill="hold" grpId="0" nodeType="clickEffect">
                                  <p:stCondLst>
                                    <p:cond delay="0"/>
                                  </p:stCondLst>
                                  <p:childTnLst>
                                    <p:set>
                                      <p:cBhvr>
                                        <p:cTn id="105" dur="1" fill="hold">
                                          <p:stCondLst>
                                            <p:cond delay="0"/>
                                          </p:stCondLst>
                                        </p:cTn>
                                        <p:tgtEl>
                                          <p:spTgt spid="3">
                                            <p:txEl>
                                              <p:pRg st="11" end="11"/>
                                            </p:txEl>
                                          </p:spTgt>
                                        </p:tgtEl>
                                        <p:attrNameLst>
                                          <p:attrName>style.visibility</p:attrName>
                                        </p:attrNameLst>
                                      </p:cBhvr>
                                      <p:to>
                                        <p:strVal val="visible"/>
                                      </p:to>
                                    </p:set>
                                    <p:anim calcmode="lin" valueType="num">
                                      <p:cBhvr>
                                        <p:cTn id="106"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107"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108" dur="500"/>
                                        <p:tgtEl>
                                          <p:spTgt spid="3">
                                            <p:txEl>
                                              <p:pRg st="11" end="11"/>
                                            </p:txEl>
                                          </p:spTgt>
                                        </p:tgtEl>
                                      </p:cBhvr>
                                    </p:animEffect>
                                    <p:anim calcmode="lin" valueType="num">
                                      <p:cBhvr>
                                        <p:cTn id="109" dur="500" fill="hold"/>
                                        <p:tgtEl>
                                          <p:spTgt spid="3">
                                            <p:txEl>
                                              <p:pRg st="11" end="11"/>
                                            </p:txEl>
                                          </p:spTgt>
                                        </p:tgtEl>
                                        <p:attrNameLst>
                                          <p:attrName>ppt_x</p:attrName>
                                        </p:attrNameLst>
                                      </p:cBhvr>
                                      <p:tavLst>
                                        <p:tav tm="0">
                                          <p:val>
                                            <p:fltVal val="0.5"/>
                                          </p:val>
                                        </p:tav>
                                        <p:tav tm="100000">
                                          <p:val>
                                            <p:strVal val="#ppt_x"/>
                                          </p:val>
                                        </p:tav>
                                      </p:tavLst>
                                    </p:anim>
                                    <p:anim calcmode="lin" valueType="num">
                                      <p:cBhvr>
                                        <p:cTn id="110" dur="500" fill="hold"/>
                                        <p:tgtEl>
                                          <p:spTgt spid="3">
                                            <p:txEl>
                                              <p:pRg st="11" end="1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rbit">
  <a:themeElements>
    <a:clrScheme name="">
      <a:dk1>
        <a:srgbClr val="800000"/>
      </a:dk1>
      <a:lt1>
        <a:srgbClr val="FFFFFF"/>
      </a:lt1>
      <a:dk2>
        <a:srgbClr val="000000"/>
      </a:dk2>
      <a:lt2>
        <a:srgbClr val="FFFF7D"/>
      </a:lt2>
      <a:accent1>
        <a:srgbClr val="B40022"/>
      </a:accent1>
      <a:accent2>
        <a:srgbClr val="FFA1A1"/>
      </a:accent2>
      <a:accent3>
        <a:srgbClr val="AAAAAA"/>
      </a:accent3>
      <a:accent4>
        <a:srgbClr val="DADADA"/>
      </a:accent4>
      <a:accent5>
        <a:srgbClr val="D6AAAB"/>
      </a:accent5>
      <a:accent6>
        <a:srgbClr val="E79191"/>
      </a:accent6>
      <a:hlink>
        <a:srgbClr val="FFFFCC"/>
      </a:hlink>
      <a:folHlink>
        <a:srgbClr val="FFCC66"/>
      </a:folHlink>
    </a:clrScheme>
    <a:fontScheme name="Orbi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
      <a:clrScheme name="Orbit 10">
        <a:dk1>
          <a:srgbClr val="800000"/>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Office\Templates\Orbit.pot</Template>
  <TotalTime>593</TotalTime>
  <Words>416</Words>
  <Application>Microsoft Office PowerPoint</Application>
  <PresentationFormat>On-screen Show (4:3)</PresentationFormat>
  <Paragraphs>50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Orbit</vt:lpstr>
      <vt:lpstr>The Threat from the Error of the Wicked</vt:lpstr>
      <vt:lpstr>2nd Peter 3:14-17</vt:lpstr>
      <vt:lpstr>Error Is Lethal</vt:lpstr>
      <vt:lpstr>Error Beguiles by Appeal to Lust</vt:lpstr>
      <vt:lpstr>Error Is Stealthy</vt:lpstr>
      <vt:lpstr>Error Is Pervasive</vt:lpstr>
      <vt:lpstr>Abiding in Truth Is Not Determined Only by Actions Regarding Last Issue Faced </vt:lpstr>
    </vt:vector>
  </TitlesOfParts>
  <Company>User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User</dc:creator>
  <cp:lastModifiedBy>administrator</cp:lastModifiedBy>
  <cp:revision>8</cp:revision>
  <dcterms:created xsi:type="dcterms:W3CDTF">2003-02-16T03:59:50Z</dcterms:created>
  <dcterms:modified xsi:type="dcterms:W3CDTF">2014-01-19T15:54:54Z</dcterms:modified>
</cp:coreProperties>
</file>