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3" d="100"/>
          <a:sy n="73" d="100"/>
        </p:scale>
        <p:origin x="-1296" y="-108"/>
      </p:cViewPr>
      <p:guideLst>
        <p:guide orient="horz" pos="52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BFAEB-17D9-411A-A999-653B80D63E3E}" type="datetimeFigureOut">
              <a:rPr lang="en-US" smtClean="0"/>
              <a:pPr/>
              <a:t>8/14/2013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D7A6-BE0F-4A5E-89B6-9A671DB3A4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BFAEB-17D9-411A-A999-653B80D63E3E}" type="datetimeFigureOut">
              <a:rPr lang="en-US" smtClean="0"/>
              <a:pPr/>
              <a:t>8/14/2013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D7A6-BE0F-4A5E-89B6-9A671DB3A4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BFAEB-17D9-411A-A999-653B80D63E3E}" type="datetimeFigureOut">
              <a:rPr lang="en-US" smtClean="0"/>
              <a:pPr/>
              <a:t>8/14/2013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D7A6-BE0F-4A5E-89B6-9A671DB3A4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BFAEB-17D9-411A-A999-653B80D63E3E}" type="datetimeFigureOut">
              <a:rPr lang="en-US" smtClean="0"/>
              <a:pPr/>
              <a:t>8/14/2013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D7A6-BE0F-4A5E-89B6-9A671DB3A4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BFAEB-17D9-411A-A999-653B80D63E3E}" type="datetimeFigureOut">
              <a:rPr lang="en-US" smtClean="0"/>
              <a:pPr/>
              <a:t>8/14/2013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D7A6-BE0F-4A5E-89B6-9A671DB3A4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BFAEB-17D9-411A-A999-653B80D63E3E}" type="datetimeFigureOut">
              <a:rPr lang="en-US" smtClean="0"/>
              <a:pPr/>
              <a:t>8/14/2013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D7A6-BE0F-4A5E-89B6-9A671DB3A4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BFAEB-17D9-411A-A999-653B80D63E3E}" type="datetimeFigureOut">
              <a:rPr lang="en-US" smtClean="0"/>
              <a:pPr/>
              <a:t>8/14/2013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D7A6-BE0F-4A5E-89B6-9A671DB3A4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BFAEB-17D9-411A-A999-653B80D63E3E}" type="datetimeFigureOut">
              <a:rPr lang="en-US" smtClean="0"/>
              <a:pPr/>
              <a:t>8/14/2013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D7A6-BE0F-4A5E-89B6-9A671DB3A4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BFAEB-17D9-411A-A999-653B80D63E3E}" type="datetimeFigureOut">
              <a:rPr lang="en-US" smtClean="0"/>
              <a:pPr/>
              <a:t>8/14/2013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D7A6-BE0F-4A5E-89B6-9A671DB3A4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BFAEB-17D9-411A-A999-653B80D63E3E}" type="datetimeFigureOut">
              <a:rPr lang="en-US" smtClean="0"/>
              <a:pPr/>
              <a:t>8/14/2013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D7A6-BE0F-4A5E-89B6-9A671DB3A4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BFAEB-17D9-411A-A999-653B80D63E3E}" type="datetimeFigureOut">
              <a:rPr lang="en-US" smtClean="0"/>
              <a:pPr/>
              <a:t>8/14/2013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D7A6-BE0F-4A5E-89B6-9A671DB3A4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BFAEB-17D9-411A-A999-653B80D63E3E}" type="datetimeFigureOut">
              <a:rPr lang="en-US" smtClean="0"/>
              <a:pPr/>
              <a:t>8/14/2013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8D7A6-BE0F-4A5E-89B6-9A671DB3A4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markville.ss.yrdsb.edu.on.ca/projects/classof2008/chong2/odonnell/roman_road_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816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1000" y="4038600"/>
            <a:ext cx="4495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</a:rPr>
              <a:t>Harmony of Roman Road with Acts 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47800" y="1600200"/>
            <a:ext cx="2133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Hear, Believe, Confess, Repent Baptized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86400" y="228600"/>
            <a:ext cx="3429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Problem is not Romans, but religious teachers  </a:t>
            </a:r>
            <a:r>
              <a:rPr lang="en-US" sz="2800" b="1" dirty="0" smtClean="0">
                <a:solidFill>
                  <a:srgbClr val="FF0000"/>
                </a:solidFill>
              </a:rPr>
              <a:t>LEAVING OUT SOME OF THE STEPPING STONES!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34000" y="4267200"/>
            <a:ext cx="3810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Follow the harmonious truth of the Gospel </a:t>
            </a:r>
            <a:r>
              <a:rPr lang="en-US" sz="2800" b="1" dirty="0" smtClean="0">
                <a:solidFill>
                  <a:srgbClr val="FF0000"/>
                </a:solidFill>
              </a:rPr>
              <a:t>NOT DENOMINATIONAL ERROR! 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arkville.ss.yrdsb.edu.on.ca/projects/classof2008/chong2/odonnell/roman_road_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9144000" cy="55626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543175" y="2514600"/>
            <a:ext cx="4057650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The Roman Road To Salvation</a:t>
            </a:r>
            <a:endParaRPr lang="en-US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Salvation Revealed In  The Book Of Romans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markville.ss.yrdsb.edu.on.ca/projects/classof2008/chong2/odonnell/roman_road_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0"/>
            <a:ext cx="9144000" cy="4572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324100" y="3441680"/>
            <a:ext cx="4495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</a:rPr>
              <a:t>Universal Experience – Universal Need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53340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All have sinned </a:t>
            </a:r>
            <a:r>
              <a:rPr lang="en-US" sz="3600" b="1" dirty="0" smtClean="0">
                <a:solidFill>
                  <a:srgbClr val="FF0000"/>
                </a:solidFill>
              </a:rPr>
              <a:t>(Rom. 3:23</a:t>
            </a:r>
            <a:r>
              <a:rPr lang="en-US" sz="3600" b="1" smtClean="0">
                <a:solidFill>
                  <a:srgbClr val="FF0000"/>
                </a:solidFill>
              </a:rPr>
              <a:t>, </a:t>
            </a:r>
            <a:r>
              <a:rPr lang="en-US" sz="3600" b="1" smtClean="0">
                <a:solidFill>
                  <a:srgbClr val="FF0000"/>
                </a:solidFill>
              </a:rPr>
              <a:t>9)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19600" y="228600"/>
            <a:ext cx="441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All receive the “wage” of sin – Death                 </a:t>
            </a:r>
            <a:r>
              <a:rPr lang="en-US" sz="3600" b="1" dirty="0" smtClean="0">
                <a:solidFill>
                  <a:srgbClr val="FF0000"/>
                </a:solidFill>
              </a:rPr>
              <a:t>(Rom. 6:23)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markville.ss.yrdsb.edu.on.ca/projects/classof2008/chong2/odonnell/roman_road_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0"/>
            <a:ext cx="9144000" cy="4572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324100" y="3441680"/>
            <a:ext cx="4495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</a:rPr>
              <a:t>Jesus is the Way For Salvation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81000"/>
            <a:ext cx="388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The Way the Just God Justifies Man </a:t>
            </a:r>
            <a:r>
              <a:rPr lang="en-US" sz="3600" b="1" dirty="0" smtClean="0">
                <a:solidFill>
                  <a:srgbClr val="FF0000"/>
                </a:solidFill>
              </a:rPr>
              <a:t>(Rom. 3:24-26)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19600" y="381000"/>
            <a:ext cx="441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The Way Expressing the Love of God   </a:t>
            </a:r>
            <a:r>
              <a:rPr lang="en-US" sz="3600" b="1" dirty="0" smtClean="0">
                <a:solidFill>
                  <a:srgbClr val="FF0000"/>
                </a:solidFill>
              </a:rPr>
              <a:t>(Rom. 5:8-10, 4:25)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markville.ss.yrdsb.edu.on.ca/projects/classof2008/chong2/odonnell/roman_road_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0"/>
            <a:ext cx="9144000" cy="4572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324100" y="3441680"/>
            <a:ext cx="4495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</a:rPr>
              <a:t>Man’s Response Resulting in Salvation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/>
              <a:t>Faith</a:t>
            </a:r>
            <a:r>
              <a:rPr lang="en-US" sz="3600" b="1" dirty="0" smtClean="0"/>
              <a:t> Justifies </a:t>
            </a:r>
            <a:r>
              <a:rPr lang="en-US" sz="3600" b="1" dirty="0" smtClean="0">
                <a:solidFill>
                  <a:srgbClr val="FF0000"/>
                </a:solidFill>
              </a:rPr>
              <a:t>(Rom. 5:1,9; 10:17)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0"/>
            <a:ext cx="441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/>
              <a:t>Confess</a:t>
            </a:r>
            <a:r>
              <a:rPr lang="en-US" sz="3600" b="1" dirty="0" smtClean="0"/>
              <a:t> Jesus as Lord </a:t>
            </a:r>
            <a:r>
              <a:rPr lang="en-US" sz="3600" b="1" dirty="0" smtClean="0">
                <a:solidFill>
                  <a:srgbClr val="FF0000"/>
                </a:solidFill>
              </a:rPr>
              <a:t>(Rom. 10:9-10)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1143000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Call Upon The Name of the Lord </a:t>
            </a:r>
            <a:r>
              <a:rPr lang="en-US" sz="3600" b="1" dirty="0" smtClean="0"/>
              <a:t>– “Sinner’s Prayer”? </a:t>
            </a:r>
            <a:r>
              <a:rPr lang="en-US" sz="3600" b="1" dirty="0" smtClean="0">
                <a:solidFill>
                  <a:srgbClr val="FF0000"/>
                </a:solidFill>
              </a:rPr>
              <a:t>(Rom. 10:13)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markville.ss.yrdsb.edu.on.ca/projects/classof2008/chong2/odonnell/roman_road_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0"/>
            <a:ext cx="9144000" cy="4572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324100" y="2819400"/>
            <a:ext cx="4495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</a:rPr>
              <a:t>Other Necessary Stepping Stones in the Roman Road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8100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/>
              <a:t>Repentance    </a:t>
            </a:r>
            <a:r>
              <a:rPr lang="en-US" sz="3600" b="1" dirty="0" smtClean="0">
                <a:solidFill>
                  <a:srgbClr val="FF0000"/>
                </a:solidFill>
              </a:rPr>
              <a:t>(Rom. 2:4-5)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304800"/>
            <a:ext cx="441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/>
              <a:t>Baptized into Christ </a:t>
            </a:r>
            <a:r>
              <a:rPr lang="en-US" sz="3600" b="1" dirty="0" smtClean="0">
                <a:solidFill>
                  <a:srgbClr val="FF0000"/>
                </a:solidFill>
              </a:rPr>
              <a:t>(Rom. 6:3-4)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markville.ss.yrdsb.edu.on.ca/projects/classof2008/chong2/odonnell/roman_road_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0"/>
            <a:ext cx="9144000" cy="4572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324100" y="2819400"/>
            <a:ext cx="4495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</a:rPr>
              <a:t>Other Necessary Stepping Stones in the Roman Road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524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Sinner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86100" y="191869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/>
              <a:t>Baptized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24600" y="191869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Salvation</a:t>
            </a:r>
            <a:endParaRPr lang="en-US" sz="3600" b="1" dirty="0"/>
          </a:p>
        </p:txBody>
      </p:sp>
      <p:sp>
        <p:nvSpPr>
          <p:cNvPr id="7" name="Right Arrow 6"/>
          <p:cNvSpPr/>
          <p:nvPr/>
        </p:nvSpPr>
        <p:spPr>
          <a:xfrm>
            <a:off x="2819400" y="304800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5715000" y="304800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62300" y="15240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Rom.6:17-18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5000" y="838200"/>
            <a:ext cx="342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Cleansed from sin by blood of Christ – Now in Christ! </a:t>
            </a:r>
            <a:endParaRPr lang="en-US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200400" y="8382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Rom. 6:3-4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Why Is Being Baptized Absent?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In Romans…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Hearing</a:t>
            </a:r>
            <a:r>
              <a:rPr lang="en-US" b="1" dirty="0" smtClean="0"/>
              <a:t> the word of God </a:t>
            </a:r>
            <a:r>
              <a:rPr lang="en-US" b="1" dirty="0" smtClean="0">
                <a:solidFill>
                  <a:srgbClr val="FF0000"/>
                </a:solidFill>
              </a:rPr>
              <a:t>(Rom. 10:17)</a:t>
            </a:r>
          </a:p>
          <a:p>
            <a:r>
              <a:rPr lang="en-US" b="1" dirty="0" smtClean="0"/>
              <a:t> </a:t>
            </a:r>
            <a:r>
              <a:rPr lang="en-US" b="1" dirty="0" smtClean="0">
                <a:solidFill>
                  <a:srgbClr val="002060"/>
                </a:solidFill>
              </a:rPr>
              <a:t>Faith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(Rom. 5:1, 10:17,   1:5, 16:26)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Confessing Jesus as Lord </a:t>
            </a:r>
            <a:r>
              <a:rPr lang="en-US" b="1" dirty="0" smtClean="0">
                <a:solidFill>
                  <a:srgbClr val="FF0000"/>
                </a:solidFill>
              </a:rPr>
              <a:t>(Rom. 10:9-10)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Repenting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(Rom. 2:4-5)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Being Baptized Into Christ </a:t>
            </a:r>
            <a:r>
              <a:rPr lang="en-US" b="1" dirty="0" smtClean="0">
                <a:solidFill>
                  <a:srgbClr val="FF0000"/>
                </a:solidFill>
              </a:rPr>
              <a:t>(Rom. 6:3-4)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295400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Questions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28800"/>
            <a:ext cx="4041775" cy="5029199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If </a:t>
            </a:r>
            <a:r>
              <a:rPr lang="en-US" b="1" dirty="0" smtClean="0">
                <a:solidFill>
                  <a:srgbClr val="002060"/>
                </a:solidFill>
              </a:rPr>
              <a:t>faith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002060"/>
                </a:solidFill>
              </a:rPr>
              <a:t>Confessing Jesus </a:t>
            </a:r>
            <a:r>
              <a:rPr lang="en-US" b="1" dirty="0" smtClean="0"/>
              <a:t>is essential – Why not </a:t>
            </a:r>
            <a:r>
              <a:rPr lang="en-US" b="1" dirty="0" smtClean="0">
                <a:solidFill>
                  <a:srgbClr val="002060"/>
                </a:solidFill>
              </a:rPr>
              <a:t>Baptism</a:t>
            </a:r>
            <a:r>
              <a:rPr lang="en-US" b="1" dirty="0" smtClean="0"/>
              <a:t>? </a:t>
            </a:r>
          </a:p>
          <a:p>
            <a:r>
              <a:rPr lang="en-US" b="1" dirty="0" smtClean="0"/>
              <a:t>“Free Gift” </a:t>
            </a:r>
            <a:r>
              <a:rPr lang="en-US" b="1" dirty="0" smtClean="0">
                <a:solidFill>
                  <a:srgbClr val="FF0000"/>
                </a:solidFill>
              </a:rPr>
              <a:t>– “No Strings Attached”</a:t>
            </a:r>
            <a:r>
              <a:rPr lang="en-US" b="1" dirty="0" smtClean="0"/>
              <a:t> – Why is </a:t>
            </a:r>
            <a:r>
              <a:rPr lang="en-US" b="1" dirty="0" smtClean="0">
                <a:solidFill>
                  <a:srgbClr val="002060"/>
                </a:solidFill>
              </a:rPr>
              <a:t>confessing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2060"/>
                </a:solidFill>
              </a:rPr>
              <a:t>not</a:t>
            </a:r>
            <a:r>
              <a:rPr lang="en-US" b="1" dirty="0" smtClean="0"/>
              <a:t> an attached string, but </a:t>
            </a:r>
            <a:r>
              <a:rPr lang="en-US" b="1" dirty="0" smtClean="0">
                <a:solidFill>
                  <a:srgbClr val="002060"/>
                </a:solidFill>
              </a:rPr>
              <a:t>being baptized is</a:t>
            </a:r>
            <a:r>
              <a:rPr lang="en-US" b="1" dirty="0" smtClean="0"/>
              <a:t>? 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“Faith is the only thing you can do without doing anything.” ???  </a:t>
            </a:r>
            <a:r>
              <a:rPr lang="en-US" b="1" dirty="0" smtClean="0"/>
              <a:t>We believe    </a:t>
            </a:r>
            <a:r>
              <a:rPr lang="en-US" b="1" dirty="0" smtClean="0">
                <a:solidFill>
                  <a:srgbClr val="FF0000"/>
                </a:solidFill>
              </a:rPr>
              <a:t>(Jn. 8:24); </a:t>
            </a:r>
            <a:r>
              <a:rPr lang="en-US" b="1" dirty="0" smtClean="0"/>
              <a:t>we believe and we are baptized to be saved </a:t>
            </a:r>
            <a:r>
              <a:rPr lang="en-US" b="1" dirty="0" smtClean="0">
                <a:solidFill>
                  <a:srgbClr val="FF0000"/>
                </a:solidFill>
              </a:rPr>
              <a:t>(Mk. 16:15-16)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markville.ss.yrdsb.edu.on.ca/projects/classof2008/chong2/odonnell/roman_road_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816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1000" y="4038600"/>
            <a:ext cx="4495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</a:rPr>
              <a:t>Harmony of Roman Road with Acts 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86400" y="0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What Must I Do To Be Saved? </a:t>
            </a:r>
            <a:endParaRPr lang="en-US" sz="3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447800" y="1600200"/>
            <a:ext cx="2133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Hear, Believe, Confess, Repent Baptized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10200" y="1219200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Eunuch from Ethiopia  </a:t>
            </a:r>
            <a:r>
              <a:rPr lang="en-US" sz="2800" b="1" dirty="0" smtClean="0">
                <a:solidFill>
                  <a:srgbClr val="FF0000"/>
                </a:solidFill>
              </a:rPr>
              <a:t>(Acts 8:35-40)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86400" y="2362200"/>
            <a:ext cx="32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Jailer in Philippi   </a:t>
            </a:r>
            <a:r>
              <a:rPr lang="en-US" sz="2800" b="1" dirty="0" smtClean="0">
                <a:solidFill>
                  <a:srgbClr val="FF0000"/>
                </a:solidFill>
              </a:rPr>
              <a:t>(Acts 16:30-34)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86400" y="3505200"/>
            <a:ext cx="335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People at Pentecost </a:t>
            </a:r>
            <a:r>
              <a:rPr lang="en-US" sz="2800" b="1" dirty="0" smtClean="0">
                <a:solidFill>
                  <a:srgbClr val="FF0000"/>
                </a:solidFill>
              </a:rPr>
              <a:t>(Acts 2:37-38)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34000" y="4611231"/>
            <a:ext cx="3810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Paul – called on name of the Lord by being baptized – washing away sins                      </a:t>
            </a:r>
            <a:r>
              <a:rPr lang="en-US" sz="2800" b="1" dirty="0" smtClean="0">
                <a:solidFill>
                  <a:srgbClr val="FF0000"/>
                </a:solidFill>
              </a:rPr>
              <a:t>(Acts 22;10,16, 9:6, 18)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398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Why Is Being Baptized Absent?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Jerry</dc:creator>
  <cp:lastModifiedBy>Jerry</cp:lastModifiedBy>
  <cp:revision>19</cp:revision>
  <dcterms:created xsi:type="dcterms:W3CDTF">2012-09-24T11:11:53Z</dcterms:created>
  <dcterms:modified xsi:type="dcterms:W3CDTF">2013-08-14T13:25:20Z</dcterms:modified>
</cp:coreProperties>
</file>