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EC5B-7E4E-46E6-9893-EA4A69FA59D1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77D35-49E2-4D0C-B7F1-D09C984F0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oXN8fce09wvssM&amp;tbnid=KsjQTH0KN3Sx-M:&amp;ved=0CAUQjRw&amp;url=http://www.dedroidify.com/castaneda.htm&amp;ei=aea2Ut60LYOR2wXXgIHoBw&amp;psig=AFQjCNGJcu_U3gXD2NVmXHzXHNl5XSDTlg&amp;ust=1387804471823949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oXN8fce09wvssM&amp;tbnid=KsjQTH0KN3Sx-M:&amp;ved=0CAUQjRw&amp;url=http://www.dedroidify.com/castaneda.htm&amp;ei=aea2Ut60LYOR2wXXgIHoBw&amp;psig=AFQjCNGJcu_U3gXD2NVmXHzXHNl5XSDTlg&amp;ust=1387804471823949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oXN8fce09wvssM&amp;tbnid=KsjQTH0KN3Sx-M:&amp;ved=0CAUQjRw&amp;url=http://www.dedroidify.com/castaneda.htm&amp;ei=aea2Ut60LYOR2wXXgIHoBw&amp;psig=AFQjCNGJcu_U3gXD2NVmXHzXHNl5XSDTlg&amp;ust=138780447182394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Way He Should Go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Following the way of </a:t>
            </a:r>
            <a:r>
              <a:rPr lang="en-US" b="1" u="sng" dirty="0" smtClean="0"/>
              <a:t>“being happy” </a:t>
            </a:r>
            <a:r>
              <a:rPr lang="en-US" b="1" dirty="0" smtClean="0"/>
              <a:t>– </a:t>
            </a:r>
            <a:r>
              <a:rPr lang="en-US" b="1" i="1" dirty="0" smtClean="0"/>
              <a:t>“I want my child to be happy, therefore...”</a:t>
            </a:r>
          </a:p>
          <a:p>
            <a:r>
              <a:rPr lang="en-US" b="1" dirty="0"/>
              <a:t>Sinning is pleasurable in the </a:t>
            </a:r>
            <a:r>
              <a:rPr lang="en-US" b="1" dirty="0" smtClean="0"/>
              <a:t>beginning    </a:t>
            </a:r>
            <a:r>
              <a:rPr lang="en-US" b="1" dirty="0">
                <a:solidFill>
                  <a:srgbClr val="002060"/>
                </a:solidFill>
              </a:rPr>
              <a:t>(Heb. 11:25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b="1" dirty="0"/>
              <a:t>Merely living to “Be happy” often leads to unlawful marriages and divorce. </a:t>
            </a:r>
            <a:endParaRPr lang="en-US" b="1" dirty="0" smtClean="0"/>
          </a:p>
          <a:p>
            <a:r>
              <a:rPr lang="en-US" b="1" dirty="0"/>
              <a:t>A child can grow up to be a “happy fool” </a:t>
            </a:r>
            <a:r>
              <a:rPr lang="en-US" b="1" dirty="0">
                <a:solidFill>
                  <a:srgbClr val="002060"/>
                </a:solidFill>
              </a:rPr>
              <a:t>(Prov. 15:21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b="1" dirty="0"/>
              <a:t>Following the wisdom of God leads to the happiness we should want for our children </a:t>
            </a:r>
            <a:r>
              <a:rPr lang="en-US" b="1" dirty="0">
                <a:solidFill>
                  <a:srgbClr val="002060"/>
                </a:solidFill>
              </a:rPr>
              <a:t>(Prov. 3:13)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encrypted-tbn0.gstatic.com/images?q=tbn:ANd9GcSJQq45JCRJmC9r8EJpcsTzLG8fljp0pXRDk4sERlzCKNJr125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124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3441680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Train up a child in the way he should go…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441680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The Way Of Wisdom </a:t>
            </a:r>
            <a:r>
              <a:rPr lang="en-US" sz="5400" b="1" dirty="0" smtClean="0">
                <a:solidFill>
                  <a:srgbClr val="002060"/>
                </a:solidFill>
              </a:rPr>
              <a:t>(Prov. 4:7-8, 24:13-14)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WAY OF WISDOM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way of THE FEAR OF JEHOVAH           </a:t>
            </a:r>
            <a:r>
              <a:rPr lang="en-US" b="1" dirty="0" smtClean="0">
                <a:solidFill>
                  <a:srgbClr val="002060"/>
                </a:solidFill>
              </a:rPr>
              <a:t>(Prov. 9:10, Psm. 19:9, 3:13)</a:t>
            </a:r>
          </a:p>
          <a:p>
            <a:r>
              <a:rPr lang="en-US" b="1" dirty="0" smtClean="0"/>
              <a:t>The way of HUMILITY </a:t>
            </a:r>
            <a:r>
              <a:rPr lang="en-US" b="1" dirty="0" smtClean="0">
                <a:solidFill>
                  <a:srgbClr val="002060"/>
                </a:solidFill>
              </a:rPr>
              <a:t>(Prov. 11:2, 19:8,   Deut. 4:5-6, Matt. 7:24-25)</a:t>
            </a:r>
          </a:p>
          <a:p>
            <a:r>
              <a:rPr lang="en-US" b="1" dirty="0" smtClean="0"/>
              <a:t>The result of PRAYER </a:t>
            </a:r>
            <a:r>
              <a:rPr lang="en-US" b="1" dirty="0" smtClean="0">
                <a:solidFill>
                  <a:srgbClr val="002060"/>
                </a:solidFill>
              </a:rPr>
              <a:t>(I Kings 3:11, Dan. 2:23,20, Col. 1:9, Lk. 11:1-18, Jms. 1:5)</a:t>
            </a:r>
          </a:p>
          <a:p>
            <a:r>
              <a:rPr lang="en-US" b="1" dirty="0" smtClean="0"/>
              <a:t>The way of NUMBERING OUR DAYS          </a:t>
            </a:r>
            <a:r>
              <a:rPr lang="en-US" b="1" dirty="0" smtClean="0">
                <a:solidFill>
                  <a:srgbClr val="002060"/>
                </a:solidFill>
              </a:rPr>
              <a:t>(Psm. 90:12)</a:t>
            </a:r>
          </a:p>
          <a:p>
            <a:r>
              <a:rPr lang="en-US" b="1" dirty="0" smtClean="0"/>
              <a:t>The way of GLORYING IN THE LORD                 </a:t>
            </a:r>
            <a:r>
              <a:rPr lang="en-US" b="1" dirty="0" smtClean="0">
                <a:solidFill>
                  <a:srgbClr val="002060"/>
                </a:solidFill>
              </a:rPr>
              <a:t>(I Cor. 1:30-31, Matt. 12:42, Jn. 14:6, Eph. 4:4)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encrypted-tbn0.gstatic.com/images?q=tbn:ANd9GcSJQq45JCRJmC9r8EJpcsTzLG8fljp0pXRDk4sERlzCKNJr125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124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53000" y="3441680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The Way Of Wisdom </a:t>
            </a:r>
            <a:r>
              <a:rPr lang="en-US" sz="5400" b="1" dirty="0" smtClean="0">
                <a:solidFill>
                  <a:srgbClr val="002060"/>
                </a:solidFill>
              </a:rPr>
              <a:t>(Prov. 4:7-8, 24:13-14)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429000"/>
            <a:ext cx="411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Reverence, Humility, Prayer, Numbering days, glorying in the Lord - Heaven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SJQq45JCRJmC9r8EJpcsTzLG8fljp0pXRDk4sERlzCKNJr125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267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3400" y="4272677"/>
            <a:ext cx="8077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“Train up a child in the way he should go…”            (Prov. 22:6)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Way He Should Go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Amplified Bible:</a:t>
            </a:r>
            <a:r>
              <a:rPr lang="en-US" b="1" dirty="0"/>
              <a:t> </a:t>
            </a:r>
            <a:r>
              <a:rPr lang="en-US" b="1" i="1" dirty="0"/>
              <a:t>“Train up a child in the way he should go (and in keeping with his individual gift or bent) and when he is old he will not depart from it”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“Subjective View”?  - the way is emphasizing the individual bent of the child, not an objective standard. </a:t>
            </a:r>
          </a:p>
          <a:p>
            <a:r>
              <a:rPr lang="en-US" b="1" dirty="0" smtClean="0"/>
              <a:t>Not ignoring objective teaching… but passage is focusing on the child’s makeup?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Way He Should Go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Amplified Bible:</a:t>
            </a:r>
            <a:r>
              <a:rPr lang="en-US" b="1" dirty="0"/>
              <a:t> </a:t>
            </a:r>
            <a:r>
              <a:rPr lang="en-US" b="1" i="1" dirty="0"/>
              <a:t>“Train up a child in the way he should go (and in keeping with his individual gift or bent) and when he is old he will not depart from it”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Does a passage emphasize something which must be added to the text? 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Way He Should Go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being emphasized in </a:t>
            </a:r>
            <a:r>
              <a:rPr lang="en-US" b="1" u="sng" dirty="0" smtClean="0">
                <a:solidFill>
                  <a:srgbClr val="002060"/>
                </a:solidFill>
              </a:rPr>
              <a:t>Proverbs 23:12-26? </a:t>
            </a:r>
          </a:p>
          <a:p>
            <a:r>
              <a:rPr lang="en-US" b="1" dirty="0" smtClean="0"/>
              <a:t>Instruction and words of knowledge </a:t>
            </a:r>
            <a:r>
              <a:rPr lang="en-US" b="1" dirty="0" smtClean="0">
                <a:solidFill>
                  <a:srgbClr val="002060"/>
                </a:solidFill>
              </a:rPr>
              <a:t>(v. 12)</a:t>
            </a:r>
          </a:p>
          <a:p>
            <a:r>
              <a:rPr lang="en-US" b="1" dirty="0" smtClean="0"/>
              <a:t>Chastening instruction applied </a:t>
            </a:r>
            <a:r>
              <a:rPr lang="en-US" b="1" dirty="0" smtClean="0">
                <a:solidFill>
                  <a:srgbClr val="002060"/>
                </a:solidFill>
              </a:rPr>
              <a:t>(v. 13-14)</a:t>
            </a:r>
          </a:p>
          <a:p>
            <a:r>
              <a:rPr lang="en-US" b="1" dirty="0" smtClean="0"/>
              <a:t>The way of wisdom emphasized </a:t>
            </a:r>
            <a:r>
              <a:rPr lang="en-US" b="1" dirty="0" smtClean="0">
                <a:solidFill>
                  <a:srgbClr val="002060"/>
                </a:solidFill>
              </a:rPr>
              <a:t>(v. 15-16, 19)</a:t>
            </a:r>
          </a:p>
          <a:p>
            <a:r>
              <a:rPr lang="en-US" b="1" dirty="0" smtClean="0"/>
              <a:t>Fear of reverence of Jehovah emphasized with reward </a:t>
            </a:r>
            <a:r>
              <a:rPr lang="en-US" b="1" dirty="0" smtClean="0">
                <a:solidFill>
                  <a:srgbClr val="002060"/>
                </a:solidFill>
              </a:rPr>
              <a:t>(v. 17-18)</a:t>
            </a:r>
          </a:p>
          <a:p>
            <a:r>
              <a:rPr lang="en-US" b="1" dirty="0" smtClean="0"/>
              <a:t>Do not be with drunkards and gluttons </a:t>
            </a:r>
            <a:r>
              <a:rPr lang="en-US" b="1" dirty="0" smtClean="0">
                <a:solidFill>
                  <a:srgbClr val="002060"/>
                </a:solidFill>
              </a:rPr>
              <a:t>(v. 20-21)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Way He Should Go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Honor parents by taking heed to father and not forget mother when she is old </a:t>
            </a:r>
            <a:r>
              <a:rPr lang="en-US" b="1" dirty="0" smtClean="0">
                <a:solidFill>
                  <a:srgbClr val="002060"/>
                </a:solidFill>
              </a:rPr>
              <a:t>(v. 22)</a:t>
            </a:r>
          </a:p>
          <a:p>
            <a:r>
              <a:rPr lang="en-US" b="1" dirty="0" smtClean="0"/>
              <a:t>Buy the truth and sell it not – wisdom, instruction and understanding </a:t>
            </a:r>
            <a:r>
              <a:rPr lang="en-US" b="1" dirty="0" smtClean="0">
                <a:solidFill>
                  <a:srgbClr val="002060"/>
                </a:solidFill>
              </a:rPr>
              <a:t>(v. 23)</a:t>
            </a:r>
          </a:p>
          <a:p>
            <a:r>
              <a:rPr lang="en-US" b="1" dirty="0" smtClean="0"/>
              <a:t>Joy of father having a righteous and wise son </a:t>
            </a:r>
            <a:r>
              <a:rPr lang="en-US" b="1" dirty="0" smtClean="0">
                <a:solidFill>
                  <a:srgbClr val="002060"/>
                </a:solidFill>
              </a:rPr>
              <a:t>(v. 24-25)</a:t>
            </a:r>
          </a:p>
          <a:p>
            <a:r>
              <a:rPr lang="en-US" b="1" dirty="0" smtClean="0"/>
              <a:t>Appeal of father for the heart of his son and the son’s eyes to delight in father’s ways      </a:t>
            </a:r>
            <a:r>
              <a:rPr lang="en-US" b="1" dirty="0" smtClean="0">
                <a:solidFill>
                  <a:srgbClr val="002060"/>
                </a:solidFill>
              </a:rPr>
              <a:t>(v. 26)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Way He Should Go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 </a:t>
            </a:r>
            <a:r>
              <a:rPr lang="en-US" b="1" dirty="0"/>
              <a:t>teaching and the way of wisdom is emphasized, not a word about the bent or way of the child that needs to be recognized and acted upon to effect good when the child is old.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Way He Should Go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Current subjective thinking of </a:t>
            </a:r>
            <a:r>
              <a:rPr lang="en-US" b="1" u="sng" dirty="0" smtClean="0"/>
              <a:t>Education </a:t>
            </a:r>
            <a:r>
              <a:rPr lang="en-US" b="1" dirty="0" smtClean="0"/>
              <a:t>– </a:t>
            </a:r>
            <a:r>
              <a:rPr lang="en-US" b="1" i="1" dirty="0" smtClean="0"/>
              <a:t>“to lead forth”</a:t>
            </a:r>
            <a:endParaRPr lang="en-US" b="1" i="1" dirty="0"/>
          </a:p>
          <a:p>
            <a:r>
              <a:rPr lang="en-US" b="1" dirty="0"/>
              <a:t>Teacher’s guide for Advanced Placement, published by the College Board (1991) who administers the SAT exam offers the following from an English professor at Agnes Scott College in Georgia:</a:t>
            </a:r>
          </a:p>
          <a:p>
            <a:r>
              <a:rPr lang="en-US" b="1" dirty="0"/>
              <a:t>“…AP teachers are implementing the best of the new pedagogies that have influenced leading institutions of higher learning.  Perhaps most importantly , as Arthur Applebee explains, ‘objectivity’ and ‘factuality’ have lost their preeminence…”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 Way He Should Go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“…Instruction </a:t>
            </a:r>
            <a:r>
              <a:rPr lang="en-US" b="1" dirty="0"/>
              <a:t>has become ‘less a matter of transmittal of an objective and culturally sanctioned body of knowledge’, and more a matter of helping individuals learn to construct their own realities” </a:t>
            </a:r>
            <a:endParaRPr lang="en-US" b="1" dirty="0" smtClean="0"/>
          </a:p>
          <a:p>
            <a:r>
              <a:rPr lang="en-US" b="1" dirty="0"/>
              <a:t>Education meaning to “lead forth” is saying the way to go is for a student to “shape their own values and make their own reality”. </a:t>
            </a:r>
            <a:r>
              <a:rPr lang="en-US" b="1" i="1" dirty="0"/>
              <a:t>(Larry P. Arnn, President of Hillsdale College, Imprimis, December 2013)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752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The Way He Should Go</vt:lpstr>
      <vt:lpstr>The Way He Should Go</vt:lpstr>
      <vt:lpstr>The Way He Should Go</vt:lpstr>
      <vt:lpstr>The Way He Should Go</vt:lpstr>
      <vt:lpstr>The Way He Should Go</vt:lpstr>
      <vt:lpstr>The Way He Should Go</vt:lpstr>
      <vt:lpstr>The Way He Should Go</vt:lpstr>
      <vt:lpstr>The Way He Should Go</vt:lpstr>
      <vt:lpstr>Slide 11</vt:lpstr>
      <vt:lpstr>THE WAY OF WISDOM 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</cp:lastModifiedBy>
  <cp:revision>7</cp:revision>
  <dcterms:created xsi:type="dcterms:W3CDTF">2013-12-22T13:17:46Z</dcterms:created>
  <dcterms:modified xsi:type="dcterms:W3CDTF">2014-02-24T22:16:47Z</dcterms:modified>
</cp:coreProperties>
</file>