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9" r:id="rId4"/>
    <p:sldId id="257" r:id="rId5"/>
    <p:sldId id="258" r:id="rId6"/>
    <p:sldId id="260" r:id="rId7"/>
    <p:sldId id="261"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B0F238-4C59-4493-B2FF-2E8AE13AEEB6}" type="datetimeFigureOut">
              <a:rPr lang="en-US" smtClean="0"/>
              <a:pPr/>
              <a:t>2/22/2014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75E899-5B5E-45E8-8015-FA15FB1596C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0F238-4C59-4493-B2FF-2E8AE13AEEB6}" type="datetimeFigureOut">
              <a:rPr lang="en-US" smtClean="0"/>
              <a:pPr/>
              <a:t>2/22/2014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75E899-5B5E-45E8-8015-FA15FB1596C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0F238-4C59-4493-B2FF-2E8AE13AEEB6}" type="datetimeFigureOut">
              <a:rPr lang="en-US" smtClean="0"/>
              <a:pPr/>
              <a:t>2/22/2014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75E899-5B5E-45E8-8015-FA15FB1596C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0F238-4C59-4493-B2FF-2E8AE13AEEB6}" type="datetimeFigureOut">
              <a:rPr lang="en-US" smtClean="0"/>
              <a:pPr/>
              <a:t>2/22/2014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75E899-5B5E-45E8-8015-FA15FB1596C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B0F238-4C59-4493-B2FF-2E8AE13AEEB6}" type="datetimeFigureOut">
              <a:rPr lang="en-US" smtClean="0"/>
              <a:pPr/>
              <a:t>2/22/2014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75E899-5B5E-45E8-8015-FA15FB1596C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B0F238-4C59-4493-B2FF-2E8AE13AEEB6}" type="datetimeFigureOut">
              <a:rPr lang="en-US" smtClean="0"/>
              <a:pPr/>
              <a:t>2/22/2014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75E899-5B5E-45E8-8015-FA15FB1596C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B0F238-4C59-4493-B2FF-2E8AE13AEEB6}" type="datetimeFigureOut">
              <a:rPr lang="en-US" smtClean="0"/>
              <a:pPr/>
              <a:t>2/22/2014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575E899-5B5E-45E8-8015-FA15FB1596C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B0F238-4C59-4493-B2FF-2E8AE13AEEB6}" type="datetimeFigureOut">
              <a:rPr lang="en-US" smtClean="0"/>
              <a:pPr/>
              <a:t>2/22/2014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75E899-5B5E-45E8-8015-FA15FB1596C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B0F238-4C59-4493-B2FF-2E8AE13AEEB6}" type="datetimeFigureOut">
              <a:rPr lang="en-US" smtClean="0"/>
              <a:pPr/>
              <a:t>2/22/2014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575E899-5B5E-45E8-8015-FA15FB1596C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B0F238-4C59-4493-B2FF-2E8AE13AEEB6}" type="datetimeFigureOut">
              <a:rPr lang="en-US" smtClean="0"/>
              <a:pPr/>
              <a:t>2/22/2014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75E899-5B5E-45E8-8015-FA15FB1596C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B0F238-4C59-4493-B2FF-2E8AE13AEEB6}" type="datetimeFigureOut">
              <a:rPr lang="en-US" smtClean="0"/>
              <a:pPr/>
              <a:t>2/22/2014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75E899-5B5E-45E8-8015-FA15FB1596C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B0F238-4C59-4493-B2FF-2E8AE13AEEB6}" type="datetimeFigureOut">
              <a:rPr lang="en-US" smtClean="0"/>
              <a:pPr/>
              <a:t>2/22/2014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75E899-5B5E-45E8-8015-FA15FB1596C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9" y="2551837"/>
            <a:ext cx="8915401" cy="175432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How Does The Christian Interact with the Homosexual</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TextBox 2"/>
          <p:cNvSpPr txBox="1"/>
          <p:nvPr/>
        </p:nvSpPr>
        <p:spPr>
          <a:xfrm>
            <a:off x="381000" y="533400"/>
            <a:ext cx="4191000" cy="1077218"/>
          </a:xfrm>
          <a:prstGeom prst="rect">
            <a:avLst/>
          </a:prstGeom>
          <a:noFill/>
        </p:spPr>
        <p:txBody>
          <a:bodyPr wrap="square" rtlCol="0">
            <a:spAutoFit/>
          </a:bodyPr>
          <a:lstStyle/>
          <a:p>
            <a:r>
              <a:rPr lang="en-US" sz="3200" b="1" dirty="0" smtClean="0"/>
              <a:t>With Approval, Apologizing?  </a:t>
            </a:r>
            <a:endParaRPr lang="en-US" sz="3200" b="1" dirty="0"/>
          </a:p>
        </p:txBody>
      </p:sp>
      <p:sp>
        <p:nvSpPr>
          <p:cNvPr id="4" name="TextBox 3"/>
          <p:cNvSpPr txBox="1"/>
          <p:nvPr/>
        </p:nvSpPr>
        <p:spPr>
          <a:xfrm>
            <a:off x="3886200" y="304800"/>
            <a:ext cx="5029200" cy="2062103"/>
          </a:xfrm>
          <a:prstGeom prst="rect">
            <a:avLst/>
          </a:prstGeom>
          <a:noFill/>
        </p:spPr>
        <p:txBody>
          <a:bodyPr wrap="square" rtlCol="0">
            <a:spAutoFit/>
          </a:bodyPr>
          <a:lstStyle/>
          <a:p>
            <a:r>
              <a:rPr lang="en-US" sz="3200" b="1" dirty="0" smtClean="0"/>
              <a:t>Beginning in 1993 the GLBT Movement made inroads not on Moral Grounds, - But by “civil rights” grounds</a:t>
            </a:r>
            <a:endParaRPr lang="en-US" sz="3200" b="1" dirty="0"/>
          </a:p>
        </p:txBody>
      </p:sp>
      <p:sp>
        <p:nvSpPr>
          <p:cNvPr id="5" name="TextBox 4"/>
          <p:cNvSpPr txBox="1"/>
          <p:nvPr/>
        </p:nvSpPr>
        <p:spPr>
          <a:xfrm>
            <a:off x="952500" y="4800600"/>
            <a:ext cx="7734300" cy="1569660"/>
          </a:xfrm>
          <a:prstGeom prst="rect">
            <a:avLst/>
          </a:prstGeom>
          <a:noFill/>
        </p:spPr>
        <p:txBody>
          <a:bodyPr wrap="square" rtlCol="0">
            <a:spAutoFit/>
          </a:bodyPr>
          <a:lstStyle/>
          <a:p>
            <a:pPr algn="ctr"/>
            <a:r>
              <a:rPr lang="en-US" sz="3200" b="1" dirty="0" smtClean="0"/>
              <a:t>Culture drives politics, politicians, enacting Laws… We must remain salt to change culture </a:t>
            </a:r>
            <a:r>
              <a:rPr lang="en-US" sz="3200" b="1" dirty="0" smtClean="0">
                <a:solidFill>
                  <a:srgbClr val="002060"/>
                </a:solidFill>
              </a:rPr>
              <a:t>(Matt. 5:13-16, I Pet. 2:11-12)</a:t>
            </a:r>
            <a:endParaRPr lang="en-US" sz="32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p:cTn id="21"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Shall The Christian Interact With Homosexuals…  </a:t>
            </a:r>
            <a:endParaRPr lang="en-US" b="1" dirty="0"/>
          </a:p>
        </p:txBody>
      </p:sp>
      <p:sp>
        <p:nvSpPr>
          <p:cNvPr id="3" name="Content Placeholder 2"/>
          <p:cNvSpPr>
            <a:spLocks noGrp="1"/>
          </p:cNvSpPr>
          <p:nvPr>
            <p:ph idx="1"/>
          </p:nvPr>
        </p:nvSpPr>
        <p:spPr/>
        <p:txBody>
          <a:bodyPr>
            <a:normAutofit fontScale="92500"/>
          </a:bodyPr>
          <a:lstStyle/>
          <a:p>
            <a:r>
              <a:rPr lang="en-US" b="1" dirty="0" smtClean="0"/>
              <a:t>Be Willing to Bear the claim that you are evil in denouncing their sinful sexual practice              </a:t>
            </a:r>
            <a:r>
              <a:rPr lang="en-US" b="1" dirty="0" smtClean="0">
                <a:solidFill>
                  <a:srgbClr val="002060"/>
                </a:solidFill>
              </a:rPr>
              <a:t>(Lk. 6:22, Isa. 5:20-21)</a:t>
            </a:r>
          </a:p>
          <a:p>
            <a:r>
              <a:rPr lang="en-US" b="1" dirty="0" smtClean="0"/>
              <a:t>“Why must you force your religious beliefs on others in our culture?”  - “Who are you to limit my choice?” </a:t>
            </a:r>
            <a:endParaRPr lang="en-US" b="1" dirty="0"/>
          </a:p>
          <a:p>
            <a:r>
              <a:rPr lang="en-US" b="1" dirty="0" smtClean="0"/>
              <a:t>The </a:t>
            </a:r>
            <a:r>
              <a:rPr lang="en-US" b="1" dirty="0" smtClean="0"/>
              <a:t>Question is not “who are you” – But “who is God to limit your choice – Your problem is with God!  - </a:t>
            </a:r>
            <a:r>
              <a:rPr lang="en-US" b="1" dirty="0" smtClean="0">
                <a:solidFill>
                  <a:srgbClr val="002060"/>
                </a:solidFill>
              </a:rPr>
              <a:t>(Romans 1: 21, 26, I Tim. 1:10-11)</a:t>
            </a:r>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95400"/>
            <a:ext cx="7772400" cy="4832092"/>
          </a:xfrm>
          <a:prstGeom prst="rect">
            <a:avLst/>
          </a:prstGeom>
        </p:spPr>
        <p:txBody>
          <a:bodyPr wrap="square">
            <a:spAutoFit/>
          </a:bodyPr>
          <a:lstStyle/>
          <a:p>
            <a:r>
              <a:rPr lang="en-US" sz="2800" b="1" i="1" dirty="0" smtClean="0"/>
              <a:t>The task demands intellectual honesty. I have little patience with efforts to make Scripture say something other than what it says, through appeals to linguistic or cultural subtleties. The exegetical situation is straightforward: we know what the text says…I think it important to state clearly that we do, in fact, reject the straightforward commands of Scripture, and appeal instead to another authority when we declare that same-sex unions can be holy and good. And what exactly is that authority? </a:t>
            </a:r>
            <a:endParaRPr lang="en-US" sz="2800" b="1" dirty="0"/>
          </a:p>
        </p:txBody>
      </p:sp>
      <p:sp>
        <p:nvSpPr>
          <p:cNvPr id="3" name="TextBox 2"/>
          <p:cNvSpPr txBox="1"/>
          <p:nvPr/>
        </p:nvSpPr>
        <p:spPr>
          <a:xfrm>
            <a:off x="685800" y="381000"/>
            <a:ext cx="5943600" cy="523220"/>
          </a:xfrm>
          <a:prstGeom prst="rect">
            <a:avLst/>
          </a:prstGeom>
          <a:noFill/>
        </p:spPr>
        <p:txBody>
          <a:bodyPr wrap="square" rtlCol="0">
            <a:spAutoFit/>
          </a:bodyPr>
          <a:lstStyle/>
          <a:p>
            <a:r>
              <a:rPr lang="en-US" sz="2800" b="1" dirty="0" smtClean="0">
                <a:solidFill>
                  <a:srgbClr val="002060"/>
                </a:solidFill>
              </a:rPr>
              <a:t>Luke Timothy Johnson – Gay Writer…</a:t>
            </a:r>
            <a:endParaRPr lang="en-US" sz="2800" b="1"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81000"/>
            <a:ext cx="7924800" cy="4401205"/>
          </a:xfrm>
          <a:prstGeom prst="rect">
            <a:avLst/>
          </a:prstGeom>
        </p:spPr>
        <p:txBody>
          <a:bodyPr wrap="square">
            <a:spAutoFit/>
          </a:bodyPr>
          <a:lstStyle/>
          <a:p>
            <a:r>
              <a:rPr lang="en-US" sz="2800" b="1" i="1" dirty="0" smtClean="0"/>
              <a:t>We appeal explicitly to the weight of our own experience and the experience thousands of others have witnessed to, </a:t>
            </a:r>
            <a:r>
              <a:rPr lang="en-US" sz="2800" b="1" i="1" u="sng" dirty="0" smtClean="0"/>
              <a:t>which tells us that to claim our own sexual orientation is in fact to accept the way in which God has created us</a:t>
            </a:r>
            <a:r>
              <a:rPr lang="en-US" sz="2800" b="1" i="1" dirty="0" smtClean="0"/>
              <a:t>. By so doing, we explicitly reject as well the premises of the scriptural statements condemning homosexuality; namely, that it is a vice freely chosen, a symptom of human corruption, and disobedience to God’s created order.—</a:t>
            </a:r>
            <a:r>
              <a:rPr lang="en-US" sz="2800" b="1" dirty="0" smtClean="0"/>
              <a:t>Luke Timothy Johnson</a:t>
            </a:r>
            <a:endParaRPr lang="en-US" sz="2800" b="1" dirty="0"/>
          </a:p>
        </p:txBody>
      </p:sp>
      <p:sp>
        <p:nvSpPr>
          <p:cNvPr id="4" name="TextBox 3"/>
          <p:cNvSpPr txBox="1"/>
          <p:nvPr/>
        </p:nvSpPr>
        <p:spPr>
          <a:xfrm>
            <a:off x="1066800" y="5181600"/>
            <a:ext cx="7010400" cy="1384995"/>
          </a:xfrm>
          <a:prstGeom prst="rect">
            <a:avLst/>
          </a:prstGeom>
          <a:noFill/>
        </p:spPr>
        <p:txBody>
          <a:bodyPr wrap="square" rtlCol="0">
            <a:spAutoFit/>
          </a:bodyPr>
          <a:lstStyle/>
          <a:p>
            <a:r>
              <a:rPr lang="en-US" sz="2800" b="1" dirty="0" smtClean="0"/>
              <a:t>Does a Righteous God create you </a:t>
            </a:r>
            <a:r>
              <a:rPr lang="en-US" sz="2800" b="1" dirty="0"/>
              <a:t> </a:t>
            </a:r>
            <a:r>
              <a:rPr lang="en-US" sz="2800" b="1" dirty="0" smtClean="0"/>
              <a:t>with an orientation which will keep  you from Him in Heaven?  </a:t>
            </a:r>
            <a:r>
              <a:rPr lang="en-US" sz="2800" b="1" dirty="0" smtClean="0">
                <a:solidFill>
                  <a:srgbClr val="002060"/>
                </a:solidFill>
              </a:rPr>
              <a:t>(I Cor. 6:9-11)</a:t>
            </a:r>
            <a:endParaRPr lang="en-US" sz="28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Shall The Christian Interact With Homosexuals  </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smtClean="0"/>
              <a:t>I would not be manifesting “love” toward you to accept your practice as right </a:t>
            </a:r>
            <a:r>
              <a:rPr lang="en-US" b="1" dirty="0" smtClean="0">
                <a:solidFill>
                  <a:srgbClr val="002060"/>
                </a:solidFill>
              </a:rPr>
              <a:t>(I Cor. 13:6)</a:t>
            </a:r>
          </a:p>
          <a:p>
            <a:r>
              <a:rPr lang="en-US" b="1" dirty="0" smtClean="0"/>
              <a:t>I would be ignoring your eternal endangerment </a:t>
            </a:r>
            <a:r>
              <a:rPr lang="en-US" b="1" dirty="0" smtClean="0">
                <a:solidFill>
                  <a:srgbClr val="002060"/>
                </a:solidFill>
              </a:rPr>
              <a:t>(Jude 7, I Cor. 6:9-11)</a:t>
            </a:r>
          </a:p>
          <a:p>
            <a:r>
              <a:rPr lang="en-US" b="1" dirty="0" smtClean="0"/>
              <a:t>We must realize that we can have “sinful desires” – “lust” </a:t>
            </a:r>
            <a:r>
              <a:rPr lang="en-US" b="1" dirty="0" smtClean="0">
                <a:solidFill>
                  <a:srgbClr val="002060"/>
                </a:solidFill>
              </a:rPr>
              <a:t>(Matt. 5:27); </a:t>
            </a:r>
            <a:r>
              <a:rPr lang="en-US" b="1" dirty="0" smtClean="0"/>
              <a:t>“Vile Passions” </a:t>
            </a:r>
            <a:r>
              <a:rPr lang="en-US" b="1" dirty="0" smtClean="0">
                <a:solidFill>
                  <a:srgbClr val="002060"/>
                </a:solidFill>
              </a:rPr>
              <a:t>(Rom. 1:26)  </a:t>
            </a:r>
            <a:r>
              <a:rPr lang="en-US" b="1" dirty="0" smtClean="0"/>
              <a:t>- “Gay Christians”??? </a:t>
            </a:r>
            <a:r>
              <a:rPr lang="en-US" b="1" dirty="0" smtClean="0">
                <a:solidFill>
                  <a:srgbClr val="002060"/>
                </a:solidFill>
              </a:rPr>
              <a:t>(Col. 3:5)</a:t>
            </a:r>
          </a:p>
          <a:p>
            <a:r>
              <a:rPr lang="en-US" b="1" dirty="0" smtClean="0"/>
              <a:t>Homosexual Passion is consequential, not causal – result of not acknowledging God – His approval  </a:t>
            </a:r>
            <a:r>
              <a:rPr lang="en-US" b="1" dirty="0" smtClean="0">
                <a:solidFill>
                  <a:srgbClr val="002060"/>
                </a:solidFill>
              </a:rPr>
              <a:t>(Rom. 1:28, 21, Rom. 12:2)</a:t>
            </a:r>
          </a:p>
          <a:p>
            <a:endParaRPr lang="en-US" b="1" dirty="0" smtClean="0"/>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Shall The Christian Interact With Homosexuals  </a:t>
            </a:r>
            <a:endParaRPr lang="en-US" b="1" dirty="0"/>
          </a:p>
        </p:txBody>
      </p:sp>
      <p:sp>
        <p:nvSpPr>
          <p:cNvPr id="3" name="Content Placeholder 2"/>
          <p:cNvSpPr>
            <a:spLocks noGrp="1"/>
          </p:cNvSpPr>
          <p:nvPr>
            <p:ph idx="1"/>
          </p:nvPr>
        </p:nvSpPr>
        <p:spPr>
          <a:xfrm>
            <a:off x="457200" y="1447800"/>
            <a:ext cx="8229600" cy="5410200"/>
          </a:xfrm>
        </p:spPr>
        <p:txBody>
          <a:bodyPr>
            <a:normAutofit fontScale="92500" lnSpcReduction="10000"/>
          </a:bodyPr>
          <a:lstStyle/>
          <a:p>
            <a:r>
              <a:rPr lang="en-US" b="1" dirty="0" smtClean="0"/>
              <a:t>The constant focus of changing the heart – then the practice will change </a:t>
            </a:r>
            <a:r>
              <a:rPr lang="en-US" b="1" dirty="0" smtClean="0">
                <a:solidFill>
                  <a:srgbClr val="002060"/>
                </a:solidFill>
              </a:rPr>
              <a:t>(I Cor. 6:11)</a:t>
            </a:r>
          </a:p>
          <a:p>
            <a:r>
              <a:rPr lang="en-US" b="1" dirty="0" smtClean="0"/>
              <a:t>Dr. Rosaria Butterfield – The Secret Thoughts Of An Unlikely Convert </a:t>
            </a:r>
          </a:p>
          <a:p>
            <a:pPr lvl="1"/>
            <a:r>
              <a:rPr lang="en-US" sz="3000" b="1" dirty="0" smtClean="0"/>
              <a:t>Had problem with thought of the fact Jesus entered into history, not from it.</a:t>
            </a:r>
          </a:p>
          <a:p>
            <a:pPr lvl="1"/>
            <a:r>
              <a:rPr lang="en-US" sz="3000" b="1" dirty="0" smtClean="0"/>
              <a:t> Bible inspired by Holy God – Not cultural bias. </a:t>
            </a:r>
          </a:p>
          <a:p>
            <a:pPr lvl="1"/>
            <a:r>
              <a:rPr lang="en-US" sz="3000" b="1" dirty="0" smtClean="0"/>
              <a:t>Wonder if it is true, we (Homosexuals) are in trouble.</a:t>
            </a:r>
          </a:p>
          <a:p>
            <a:pPr lvl="1"/>
            <a:r>
              <a:rPr lang="en-US" sz="3000" b="1" dirty="0" smtClean="0"/>
              <a:t>Rom. 1:21-26 was the “table of contents of her life”.</a:t>
            </a:r>
          </a:p>
          <a:p>
            <a:pPr lvl="1"/>
            <a:r>
              <a:rPr lang="en-US" sz="3000" b="1" dirty="0" smtClean="0"/>
              <a:t>Conversations with her was not polluting them. </a:t>
            </a:r>
          </a:p>
          <a:p>
            <a:endParaRPr lang="en-US" b="1" dirty="0" smtClean="0"/>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slide(fromBottom)">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slide(fromBottom)">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slide(fromBottom)">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slide(fromBottom)">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slide(fromBottom)">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9" y="1143000"/>
            <a:ext cx="8915401" cy="175432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How Does The Christian Interact with the Homosexual</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TextBox 4"/>
          <p:cNvSpPr txBox="1"/>
          <p:nvPr/>
        </p:nvSpPr>
        <p:spPr>
          <a:xfrm>
            <a:off x="952500" y="3886200"/>
            <a:ext cx="7239000" cy="2062103"/>
          </a:xfrm>
          <a:prstGeom prst="rect">
            <a:avLst/>
          </a:prstGeom>
          <a:noFill/>
        </p:spPr>
        <p:txBody>
          <a:bodyPr wrap="square" rtlCol="0">
            <a:spAutoFit/>
          </a:bodyPr>
          <a:lstStyle/>
          <a:p>
            <a:pPr algn="ctr"/>
            <a:r>
              <a:rPr lang="en-US" sz="3200" b="1" dirty="0" smtClean="0"/>
              <a:t>Mirror how the Bible Condemns and Hates Sin Clearly  – discussing it, condemning it without being hateful! </a:t>
            </a:r>
            <a:r>
              <a:rPr lang="en-US" sz="3200" b="1" dirty="0" smtClean="0">
                <a:solidFill>
                  <a:srgbClr val="002060"/>
                </a:solidFill>
              </a:rPr>
              <a:t>(Psm. 119:128) </a:t>
            </a:r>
            <a:endParaRPr lang="en-US" sz="32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607</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How Shall The Christian Interact With Homosexuals…  </vt:lpstr>
      <vt:lpstr>Slide 4</vt:lpstr>
      <vt:lpstr>Slide 5</vt:lpstr>
      <vt:lpstr>How Shall The Christian Interact With Homosexuals  </vt:lpstr>
      <vt:lpstr>How Shall The Christian Interact With Homosexuals  </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Jerry</dc:creator>
  <cp:lastModifiedBy>Jerry</cp:lastModifiedBy>
  <cp:revision>16</cp:revision>
  <dcterms:created xsi:type="dcterms:W3CDTF">2014-01-05T20:40:17Z</dcterms:created>
  <dcterms:modified xsi:type="dcterms:W3CDTF">2014-02-23T04:43:28Z</dcterms:modified>
</cp:coreProperties>
</file>