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5pPr>
    <a:lvl6pPr marL="2286000" algn="l" defTabSz="914400" rtl="0" eaLnBrk="1" latinLnBrk="0" hangingPunct="1"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6pPr>
    <a:lvl7pPr marL="2743200" algn="l" defTabSz="914400" rtl="0" eaLnBrk="1" latinLnBrk="0" hangingPunct="1"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7pPr>
    <a:lvl8pPr marL="3200400" algn="l" defTabSz="914400" rtl="0" eaLnBrk="1" latinLnBrk="0" hangingPunct="1"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8pPr>
    <a:lvl9pPr marL="3657600" algn="l" defTabSz="914400" rtl="0" eaLnBrk="1" latinLnBrk="0" hangingPunct="1">
      <a:defRPr sz="4000" kern="1200">
        <a:solidFill>
          <a:srgbClr val="625B48"/>
        </a:solidFill>
        <a:latin typeface="Didot" charset="0"/>
        <a:ea typeface="Didot" charset="0"/>
        <a:cs typeface="Didot" charset="0"/>
        <a:sym typeface="Dido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08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 Roman" charset="0"/>
              </a:rPr>
              <a:t>Second level</a:t>
            </a:r>
          </a:p>
          <a:p>
            <a:pPr lvl="2"/>
            <a:r>
              <a:rPr lang="en-US" altLang="en-US" smtClean="0">
                <a:sym typeface="Avenir Roman" charset="0"/>
              </a:rPr>
              <a:t>Third level</a:t>
            </a:r>
          </a:p>
          <a:p>
            <a:pPr lvl="3"/>
            <a:r>
              <a:rPr lang="en-US" altLang="en-US" smtClean="0">
                <a:sym typeface="Avenir Roman" charset="0"/>
              </a:rPr>
              <a:t>Fourth level</a:t>
            </a:r>
          </a:p>
          <a:p>
            <a:pPr lvl="4"/>
            <a:r>
              <a:rPr lang="en-US" altLang="en-US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701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3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7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1150" y="6248400"/>
            <a:ext cx="2698750" cy="278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6248400"/>
            <a:ext cx="7943850" cy="278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8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3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31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07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8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1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3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8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57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59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363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03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571500"/>
            <a:ext cx="2925762" cy="814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571500"/>
            <a:ext cx="8624888" cy="8140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02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17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0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357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3022600"/>
            <a:ext cx="5321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022600"/>
            <a:ext cx="53213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0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0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6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16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684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345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4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04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1150" y="571500"/>
            <a:ext cx="2698750" cy="816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571500"/>
            <a:ext cx="7943850" cy="816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8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7632700"/>
            <a:ext cx="5321300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632700"/>
            <a:ext cx="5321300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61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01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1104900" y="6248400"/>
            <a:ext cx="10795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1104900" y="7632700"/>
            <a:ext cx="10795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Dido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Didot" charset="0"/>
              </a:rPr>
              <a:t>Second level</a:t>
            </a:r>
          </a:p>
          <a:p>
            <a:pPr lvl="2"/>
            <a:r>
              <a:rPr lang="en-US" altLang="en-US" smtClean="0">
                <a:sym typeface="Didot" charset="0"/>
              </a:rPr>
              <a:t>Third level</a:t>
            </a:r>
          </a:p>
          <a:p>
            <a:pPr lvl="3"/>
            <a:r>
              <a:rPr lang="en-US" altLang="en-US" smtClean="0">
                <a:sym typeface="Didot" charset="0"/>
              </a:rPr>
              <a:t>Fourth level</a:t>
            </a:r>
          </a:p>
          <a:p>
            <a:pPr lvl="4"/>
            <a:r>
              <a:rPr lang="en-US" altLang="en-US" smtClean="0">
                <a:sym typeface="Didot" charset="0"/>
              </a:rPr>
              <a:t>Fifth level</a:t>
            </a: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3813"/>
            <a:ext cx="6500813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+mj-lt"/>
          <a:ea typeface="+mj-ea"/>
          <a:cs typeface="+mj-cs"/>
          <a:sym typeface="Dido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9pPr>
    </p:titleStyle>
    <p:bodyStyle>
      <a:lvl1pPr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1pPr>
      <a:lvl2pPr marL="2286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2pPr>
      <a:lvl3pPr marL="4572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3pPr>
      <a:lvl4pPr marL="6858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4pPr>
      <a:lvl5pPr marL="9144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5pPr>
      <a:lvl6pPr marL="13716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6pPr>
      <a:lvl7pPr marL="18288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7pPr>
      <a:lvl8pPr marL="22860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8pPr>
      <a:lvl9pPr marL="27432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104900" y="571500"/>
            <a:ext cx="10795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Dido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+mj-lt"/>
          <a:ea typeface="+mj-ea"/>
          <a:cs typeface="+mj-cs"/>
          <a:sym typeface="Dido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9pPr>
    </p:titleStyle>
    <p:bodyStyle>
      <a:lvl1pPr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1pPr>
      <a:lvl2pPr marL="2286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2pPr>
      <a:lvl3pPr marL="4572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3pPr>
      <a:lvl4pPr marL="6858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4pPr>
      <a:lvl5pPr marL="9144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5pPr>
      <a:lvl6pPr marL="13716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6pPr>
      <a:lvl7pPr marL="18288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7pPr>
      <a:lvl8pPr marL="22860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8pPr>
      <a:lvl9pPr marL="27432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104900" y="571500"/>
            <a:ext cx="10795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Dido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/>
          </p:cNvSpPr>
          <p:nvPr>
            <p:ph type="body" idx="1"/>
          </p:nvPr>
        </p:nvSpPr>
        <p:spPr bwMode="auto">
          <a:xfrm>
            <a:off x="1104900" y="3022600"/>
            <a:ext cx="1079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Dido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Didot" charset="0"/>
              </a:rPr>
              <a:t>Second level</a:t>
            </a:r>
          </a:p>
          <a:p>
            <a:pPr lvl="2"/>
            <a:r>
              <a:rPr lang="en-US" altLang="en-US" smtClean="0">
                <a:sym typeface="Didot" charset="0"/>
              </a:rPr>
              <a:t>Third level</a:t>
            </a:r>
          </a:p>
          <a:p>
            <a:pPr lvl="3"/>
            <a:r>
              <a:rPr lang="en-US" altLang="en-US" smtClean="0">
                <a:sym typeface="Didot" charset="0"/>
              </a:rPr>
              <a:t>Fourth level</a:t>
            </a:r>
          </a:p>
          <a:p>
            <a:pPr lvl="4"/>
            <a:r>
              <a:rPr lang="en-US" altLang="en-US" smtClean="0">
                <a:sym typeface="Dido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+mj-lt"/>
          <a:ea typeface="+mj-ea"/>
          <a:cs typeface="+mj-cs"/>
          <a:sym typeface="Dido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85604A"/>
          </a:solidFill>
          <a:latin typeface="Didot" charset="0"/>
          <a:ea typeface="Didot" charset="0"/>
          <a:cs typeface="Didot" charset="0"/>
          <a:sym typeface="Didot" charset="0"/>
        </a:defRPr>
      </a:lvl9pPr>
    </p:titleStyle>
    <p:bodyStyle>
      <a:lvl1pPr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1pPr>
      <a:lvl2pPr marL="2286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2pPr>
      <a:lvl3pPr marL="4572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3pPr>
      <a:lvl4pPr marL="6858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4pPr>
      <a:lvl5pPr marL="9144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5pPr>
      <a:lvl6pPr marL="13716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6pPr>
      <a:lvl7pPr marL="18288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7pPr>
      <a:lvl8pPr marL="22860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8pPr>
      <a:lvl9pPr marL="2743200" algn="l" defTabSz="584200" rtl="0" fontAlgn="base" hangingPunct="0">
        <a:spcBef>
          <a:spcPts val="3200"/>
        </a:spcBef>
        <a:spcAft>
          <a:spcPct val="0"/>
        </a:spcAft>
        <a:defRPr sz="3600">
          <a:solidFill>
            <a:srgbClr val="625B48"/>
          </a:solidFill>
          <a:latin typeface="+mn-lt"/>
          <a:ea typeface="+mn-ea"/>
          <a:cs typeface="+mn-cs"/>
          <a:sym typeface="Dido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66800"/>
            <a:r>
              <a:rPr lang="en-US" altLang="en-US" sz="7200" b="1" dirty="0">
                <a:solidFill>
                  <a:srgbClr val="7F1108"/>
                </a:solidFill>
                <a:latin typeface="Georgia" panose="02040502050405020303" pitchFamily="18" charset="0"/>
              </a:rPr>
              <a:t>Be Reconciled to God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4800" i="1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2</a:t>
            </a:r>
            <a:r>
              <a:rPr lang="en-US" altLang="en-US" sz="4800" b="1" i="1" dirty="0">
                <a:solidFill>
                  <a:srgbClr val="000000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nd Corinthians 5:14-21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10795000" cy="1071563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8511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Corinthians 5:14-21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>
            <a:off x="620713" y="1295400"/>
            <a:ext cx="11761787" cy="792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defTabSz="4572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1pPr>
            <a:lvl2pPr defTabSz="4572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2pPr>
            <a:lvl3pPr defTabSz="4572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3pPr>
            <a:lvl4pPr defTabSz="4572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4pPr>
            <a:lvl5pPr defTabSz="457200"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25B48"/>
                </a:solidFill>
                <a:latin typeface="Didot" charset="0"/>
                <a:ea typeface="Didot" charset="0"/>
                <a:cs typeface="Didot" charset="0"/>
                <a:sym typeface="Didot" charset="0"/>
              </a:defRPr>
            </a:lvl9pPr>
          </a:lstStyle>
          <a:p>
            <a:pPr algn="l">
              <a:spcBef>
                <a:spcPts val="1600"/>
              </a:spcBef>
            </a:pPr>
            <a:r>
              <a:rPr lang="en-US" alt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14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 For the love of Christ compels us, because we judge thus: that if One died for all, then all died; </a:t>
            </a:r>
            <a:r>
              <a:rPr lang="en-US" alt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15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 and He died for all, that those who live should live no longer for themselves, but for Him who died for them and rose again. </a:t>
            </a:r>
            <a:r>
              <a:rPr lang="en-US" alt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16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 Therefore, from now on, we regard no one according to the flesh. Even though we have known Christ according to the flesh, yet now we know Him thus no longer. </a:t>
            </a:r>
            <a:r>
              <a:rPr lang="en-US" alt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17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 Therefore, if anyone is in Christ, he is a new creation; old things have passed away; behold, all things have become new. </a:t>
            </a:r>
            <a:r>
              <a:rPr lang="en-US" alt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18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 Now all things are of God, who has reconciled us to Himself through Jesus Christ, and has given us the ministry of reconciliation, </a:t>
            </a:r>
            <a:r>
              <a:rPr lang="en-US" alt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19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 that is, that God was in Christ reconciling the world to Himself, not imputing their trespasses to them, and has committed to us the word of reconciliation. </a:t>
            </a:r>
            <a:r>
              <a:rPr lang="en-US" alt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20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 Now then, we are ambassadors for Christ, as though God were pleading through us: we implore you on Christ’s behalf, be reconciled to God. </a:t>
            </a:r>
            <a:r>
              <a:rPr lang="en-US" altLang="en-US" sz="3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21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 For He made Him who knew no sin to be sin for us, that we might become the righteousness of God in Him.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571500"/>
            <a:ext cx="11887200" cy="1323975"/>
          </a:xfrm>
        </p:spPr>
        <p:txBody>
          <a:bodyPr/>
          <a:lstStyle/>
          <a:p>
            <a:r>
              <a:rPr lang="en-US" altLang="en-US" sz="5400" b="1" dirty="0">
                <a:solidFill>
                  <a:srgbClr val="851312"/>
                </a:solidFill>
                <a:latin typeface="Georgia" panose="02040502050405020303" pitchFamily="18" charset="0"/>
              </a:rPr>
              <a:t>The Meaning of Reconciliation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1681163"/>
            <a:ext cx="11644313" cy="7329487"/>
          </a:xfrm>
        </p:spPr>
        <p:txBody>
          <a:bodyPr/>
          <a:lstStyle/>
          <a:p>
            <a:pPr marL="373063" indent="-373063" defTabSz="89535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Three forms of the word are used in the New Testament</a:t>
            </a:r>
          </a:p>
          <a:p>
            <a:pPr marL="746125" lvl="1" indent="-373063" defTabSz="89535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500" b="1" i="1" dirty="0" err="1">
                <a:solidFill>
                  <a:srgbClr val="1A178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Diallasso</a:t>
            </a:r>
            <a:r>
              <a:rPr lang="en-US" altLang="en-US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- involves mutual action by each party to bring about a change of relations between them</a:t>
            </a:r>
          </a:p>
          <a:p>
            <a:pPr marL="1111250" lvl="2" indent="-365125" defTabSz="89535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Never found denoting God and man</a:t>
            </a:r>
          </a:p>
          <a:p>
            <a:pPr marL="1111250" lvl="2" indent="-365125" defTabSz="89535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500" dirty="0">
                <a:solidFill>
                  <a:srgbClr val="70151D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Matthew </a:t>
            </a:r>
            <a:r>
              <a:rPr lang="en-US" altLang="en-US" sz="3500" dirty="0" smtClean="0">
                <a:solidFill>
                  <a:srgbClr val="70151D"/>
                </a:solidFill>
                <a:latin typeface="Times New Roman Bold" charset="0"/>
                <a:ea typeface="Times New Roman Bold" charset="0"/>
                <a:cs typeface="Times New Roman Bold" charset="0"/>
                <a:sym typeface="Times New Roman Bold" charset="0"/>
              </a:rPr>
              <a:t>5:23-24  </a:t>
            </a:r>
            <a:r>
              <a:rPr lang="en-US" altLang="en-US" sz="3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Reconcile with brother before offering</a:t>
            </a:r>
            <a:endParaRPr lang="en-US" altLang="en-US" sz="3500" dirty="0">
              <a:solidFill>
                <a:srgbClr val="70151D"/>
              </a:solidFill>
              <a:latin typeface="Times New Roman Bold" charset="0"/>
              <a:ea typeface="Times New Roman Bold" charset="0"/>
              <a:cs typeface="Times New Roman Bold" charset="0"/>
              <a:sym typeface="Times New Roman Bold" charset="0"/>
            </a:endParaRPr>
          </a:p>
          <a:p>
            <a:pPr marL="746125" lvl="1" indent="-373063" defTabSz="89535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500" b="1" i="1" dirty="0" err="1">
                <a:solidFill>
                  <a:srgbClr val="1A178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Katallasso</a:t>
            </a:r>
            <a:r>
              <a:rPr lang="en-US" altLang="en-US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- normal word with God &amp; man</a:t>
            </a:r>
          </a:p>
          <a:p>
            <a:pPr marL="1111250" lvl="2" indent="-365125" defTabSz="89535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Used to denote change or exchange (used especially with money in Greek writings)</a:t>
            </a:r>
          </a:p>
          <a:p>
            <a:pPr marL="1111250" lvl="2" indent="-365125" defTabSz="89535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One party exchanges, one is exchanged</a:t>
            </a:r>
          </a:p>
          <a:p>
            <a:pPr marL="1111250" lvl="2" indent="-365125" defTabSz="89535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In 2 Corinthians 5, change is from enmity to friendship</a:t>
            </a:r>
          </a:p>
          <a:p>
            <a:pPr marL="746125" lvl="1" indent="-373063" defTabSz="89535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500" b="1" i="1" dirty="0" err="1">
                <a:solidFill>
                  <a:srgbClr val="1B178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Apokatallasso</a:t>
            </a:r>
            <a:r>
              <a:rPr lang="en-US" altLang="en-US" sz="3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- stronger form of previous</a:t>
            </a:r>
          </a:p>
          <a:p>
            <a:pPr marL="1111250" lvl="2" indent="-365125" defTabSz="895350">
              <a:spcBef>
                <a:spcPts val="7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100" b="1" dirty="0">
                <a:solidFill>
                  <a:srgbClr val="70151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Ephesians 2:16</a:t>
            </a:r>
            <a:r>
              <a:rPr lang="en-US" altLang="en-US" sz="3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;</a:t>
            </a:r>
            <a:r>
              <a:rPr lang="en-US" altLang="en-US" sz="3100" b="1" dirty="0">
                <a:solidFill>
                  <a:srgbClr val="70151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Colossians 1:20-22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571500"/>
            <a:ext cx="12268200" cy="1047750"/>
          </a:xfrm>
        </p:spPr>
        <p:txBody>
          <a:bodyPr/>
          <a:lstStyle/>
          <a:p>
            <a:r>
              <a:rPr lang="en-US" altLang="en-US" sz="4600" b="1" dirty="0">
                <a:solidFill>
                  <a:srgbClr val="85100A"/>
                </a:solidFill>
                <a:latin typeface="Georgia" panose="02040502050405020303" pitchFamily="18" charset="0"/>
              </a:rPr>
              <a:t>Bible Shows Meaning of Reconciliation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9125" y="1573213"/>
            <a:ext cx="11764963" cy="7231062"/>
          </a:xfrm>
        </p:spPr>
        <p:txBody>
          <a:bodyPr/>
          <a:lstStyle/>
          <a:p>
            <a:pPr marL="338138" indent="-338138" defTabSz="91440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200" b="1" i="1" dirty="0">
                <a:solidFill>
                  <a:srgbClr val="78161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Isaiah 59:1-11</a:t>
            </a:r>
          </a:p>
          <a:p>
            <a:pPr marL="719138" lvl="1" indent="-338138" defTabSz="91440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 Behold, the Lord’s hand is not shortened, that it cannot save; nor His ear heavy, that it cannot hear. 2 But your iniquities have separated you from your God; and your sins have hidden His face from you, so that He will not hear. 3 For your hands are defiled with blood, and your fingers with iniquity; your lips have spoken lies, your tongue has muttered perversity. 4 No one calls for justice, nor does any plead for truth. They trust in empty words and speak lies; they conceive evil and bring forth iniquity… 9 Therefore justice is far from us, nor does righteousness overtake us; we look for light, but there is darkness! For brightness,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but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we walk in blackness! 10 We grope for the wall like the blind, and we grope as if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we had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no eyes; we stumble at noonday as at twilight; W</a:t>
            </a:r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 are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as dead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men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in desolate places.</a:t>
            </a:r>
            <a:r>
              <a:rPr lang="en-US" alt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11 We all growl like bears, and moan sadly like doves; we look for justice, but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there is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none; for salvation,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but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it is far from us.</a:t>
            </a:r>
          </a:p>
          <a:p>
            <a:pPr marL="338138" indent="-338138" defTabSz="91440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200" b="1" i="1" dirty="0">
                <a:solidFill>
                  <a:srgbClr val="76151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Luke 13:23-27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By right, we are excluded from His presence</a:t>
            </a:r>
          </a:p>
          <a:p>
            <a:pPr marL="338138" indent="-338138" defTabSz="91440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200" b="1" i="1" dirty="0">
                <a:solidFill>
                  <a:srgbClr val="72151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James 4:4-10</a:t>
            </a:r>
            <a:r>
              <a:rPr lang="en-US" alt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Reconciled by humbly seeking God’s grace</a:t>
            </a:r>
            <a:endParaRPr lang="en-US" altLang="en-US" sz="3200" dirty="0">
              <a:solidFill>
                <a:srgbClr val="000000"/>
              </a:solidFill>
              <a:latin typeface="Times New Roman Bold" charset="0"/>
              <a:ea typeface="Times New Roman Bold" charset="0"/>
              <a:cs typeface="Times New Roman Bold" charset="0"/>
              <a:sym typeface="Times New Roman Bold" charset="0"/>
            </a:endParaRPr>
          </a:p>
          <a:p>
            <a:pPr marL="338138" indent="-338138" defTabSz="91440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All are separated from God because of sin</a:t>
            </a:r>
          </a:p>
          <a:p>
            <a:pPr marL="338138" indent="-338138" defTabSz="914400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Only God can affect change of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relation, so we meet </a:t>
            </a:r>
            <a:r>
              <a:rPr lang="en-US" altLang="en-US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His terms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10795000" cy="1062038"/>
          </a:xfrm>
        </p:spPr>
        <p:txBody>
          <a:bodyPr/>
          <a:lstStyle/>
          <a:p>
            <a:r>
              <a:rPr lang="en-US" altLang="en-US" sz="5000" b="1" dirty="0">
                <a:solidFill>
                  <a:srgbClr val="851108"/>
                </a:solidFill>
                <a:latin typeface="Georgia" panose="02040502050405020303" pitchFamily="18" charset="0"/>
              </a:rPr>
              <a:t>The Means of Reconciliation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8488" y="1516063"/>
            <a:ext cx="11806237" cy="7704137"/>
          </a:xfrm>
        </p:spPr>
        <p:txBody>
          <a:bodyPr anchor="t"/>
          <a:lstStyle/>
          <a:p>
            <a:pPr marL="307975" indent="-307975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Was theme of Messianic prophecy</a:t>
            </a:r>
          </a:p>
          <a:p>
            <a:pPr marL="569913" lvl="1" indent="-261938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2800" b="1" i="1" dirty="0">
                <a:solidFill>
                  <a:srgbClr val="A3171A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Daniel 9:24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“Seventy weeks are determined… to make reconciliation…”</a:t>
            </a:r>
            <a:endParaRPr lang="en-US" alt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307975" indent="-307975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Sacrifice of Christ given for all sinners</a:t>
            </a:r>
          </a:p>
          <a:p>
            <a:pPr marL="569913" lvl="1" indent="-261938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2800" b="1" i="1" dirty="0">
                <a:solidFill>
                  <a:srgbClr val="9D161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 Corinthians 5:14-15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“If One died for all, then all died; and He died for all”</a:t>
            </a:r>
            <a:endParaRPr lang="en-US" alt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569913" lvl="1" indent="-261938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2800" b="1" i="1" dirty="0">
                <a:solidFill>
                  <a:srgbClr val="A9161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Hebrews 2:9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“He, by the grace of God, might taste death for everyone”</a:t>
            </a:r>
            <a:endParaRPr lang="en-US" alt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569913" lvl="1" indent="-261938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2800" b="1" i="1" dirty="0">
                <a:solidFill>
                  <a:srgbClr val="941725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 Timothy 2:6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“Gave Himself a ransom for all…”</a:t>
            </a:r>
            <a:endParaRPr lang="en-US" alt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569913" lvl="1" indent="-261938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2800" b="1" i="1" dirty="0">
                <a:solidFill>
                  <a:srgbClr val="8B172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 Peter 3:18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“Christ also suffered once for sin, the just for the unjust…”</a:t>
            </a:r>
            <a:endParaRPr lang="en-US" alt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307975" indent="-307975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Sacrifice of Christ for the ungodly is the only just way to reconcile</a:t>
            </a:r>
          </a:p>
          <a:p>
            <a:pPr marL="569913" lvl="1" indent="-261938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2800" b="1" i="1" dirty="0">
                <a:solidFill>
                  <a:srgbClr val="86161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5:6-11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“Reconciled to God through the death of His Son…”</a:t>
            </a:r>
          </a:p>
          <a:p>
            <a:pPr marL="307975" indent="-307975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Christ fully provided for reconciliation</a:t>
            </a:r>
          </a:p>
          <a:p>
            <a:pPr marL="569913" lvl="1" indent="-261938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2800" b="1" i="1" dirty="0">
                <a:solidFill>
                  <a:srgbClr val="83161D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 Corinthians 5:17-19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“God, who reconciled us to Himself thru Jesus Christ”</a:t>
            </a:r>
            <a:endParaRPr lang="en-US" alt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569913" lvl="1" indent="-261938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2800" b="1" i="1" dirty="0">
                <a:solidFill>
                  <a:srgbClr val="81161C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Ephesians 2:11-18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Reconciled Jew &amp; Gentile to God in His body thru cross</a:t>
            </a:r>
          </a:p>
          <a:p>
            <a:pPr marL="569913" lvl="1" indent="-261938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2800" b="1" i="1" dirty="0">
                <a:solidFill>
                  <a:srgbClr val="7E161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Colossians 1:19-23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God reconciled all things to Himself by Christ’s blood</a:t>
            </a:r>
            <a:endParaRPr lang="en-US" alt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307975" indent="-307975" defTabSz="739775">
              <a:spcBef>
                <a:spcPts val="8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Change of relation takes place “in Christ”</a:t>
            </a:r>
            <a:endParaRPr lang="en-US" alt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104900" y="571500"/>
            <a:ext cx="10795000" cy="1346200"/>
          </a:xfrm>
        </p:spPr>
        <p:txBody>
          <a:bodyPr/>
          <a:lstStyle/>
          <a:p>
            <a:r>
              <a:rPr lang="en-US" altLang="en-US" sz="5200" b="1" dirty="0">
                <a:solidFill>
                  <a:srgbClr val="761520"/>
                </a:solidFill>
                <a:latin typeface="Georgia" panose="02040502050405020303" pitchFamily="18" charset="0"/>
              </a:rPr>
              <a:t>The Message of Reconciliation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8800" y="1646238"/>
            <a:ext cx="11887199" cy="7329487"/>
          </a:xfrm>
        </p:spPr>
        <p:txBody>
          <a:bodyPr/>
          <a:lstStyle/>
          <a:p>
            <a:pPr marL="334963" indent="-334963" defTabSz="803275">
              <a:spcBef>
                <a:spcPts val="7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Times New Roman" pitchFamily="18" charset="0"/>
              </a:rPr>
              <a:t>Initial reconciliation is dependent upon “word of reconciliation”</a:t>
            </a:r>
          </a:p>
          <a:p>
            <a:pPr marL="625475" lvl="1" indent="-290513" defTabSz="803275">
              <a:spcBef>
                <a:spcPts val="6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000" b="1" i="1" dirty="0">
                <a:solidFill>
                  <a:srgbClr val="72151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 Corinthians 5:18-19 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“The word of reconciliation” given by apostles</a:t>
            </a:r>
            <a:endParaRPr lang="en-US" altLang="en-US" sz="3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625475" lvl="1" indent="-290513" defTabSz="803275">
              <a:spcBef>
                <a:spcPts val="7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000" b="1" i="1" dirty="0">
                <a:solidFill>
                  <a:srgbClr val="70151E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Acts 2:39-42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   </a:t>
            </a:r>
            <a:r>
              <a:rPr lang="en-US" alt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Remission of sins offered through calling of the gospel</a:t>
            </a:r>
            <a:endParaRPr lang="en-US" altLang="en-US" sz="3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334963" indent="-334963" defTabSz="803275">
              <a:spcBef>
                <a:spcPts val="7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Continuing effects of reconciliation is dependent on the Gospel</a:t>
            </a:r>
          </a:p>
          <a:p>
            <a:pPr marL="625475" lvl="1" indent="-290513" defTabSz="803275">
              <a:spcBef>
                <a:spcPts val="7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000" b="1" i="1" dirty="0">
                <a:solidFill>
                  <a:srgbClr val="72152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Colossians 1:21-23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</a:t>
            </a:r>
            <a:r>
              <a:rPr lang="en-US" alt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“Reconciled in His body” in “hope of the gospel”</a:t>
            </a:r>
            <a:endParaRPr lang="en-US" altLang="en-US" sz="3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334963" indent="-334963" defTabSz="803275">
              <a:spcBef>
                <a:spcPts val="7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 charset="0"/>
                <a:cs typeface="Times New Roman" panose="02020603050405020304" pitchFamily="18" charset="0"/>
                <a:sym typeface="Times New Roman Bold" charset="0"/>
              </a:rPr>
              <a:t>How do we find reconciliation through the gospel?</a:t>
            </a:r>
          </a:p>
          <a:p>
            <a:pPr marL="625475" lvl="1" indent="-290513" defTabSz="803275">
              <a:spcBef>
                <a:spcPts val="7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As long as we remain in sin, we are at enmity with God - fit for His wrath</a:t>
            </a:r>
          </a:p>
          <a:p>
            <a:pPr marL="625475" lvl="1" indent="-290513" defTabSz="803275">
              <a:spcBef>
                <a:spcPts val="7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Gospel of Christ shows us the path for man to be reconciled to God</a:t>
            </a:r>
          </a:p>
          <a:p>
            <a:pPr marL="625475" lvl="1" indent="-290513" defTabSz="803275">
              <a:spcBef>
                <a:spcPts val="7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When we come into Christ, our relation is changed to friendship &amp; family of God</a:t>
            </a:r>
          </a:p>
          <a:p>
            <a:pPr marL="625475" lvl="1" indent="-290513" defTabSz="803275">
              <a:spcBef>
                <a:spcPts val="7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As </a:t>
            </a:r>
            <a:r>
              <a:rPr lang="en-US" alt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new creatures with a total change of condition &amp; expectation of life</a:t>
            </a:r>
          </a:p>
          <a:p>
            <a:pPr marL="334963" indent="-334963" defTabSz="803275">
              <a:spcBef>
                <a:spcPts val="700"/>
              </a:spcBef>
              <a:buClr>
                <a:srgbClr val="9A7865"/>
              </a:buClr>
              <a:buSzPct val="80000"/>
              <a:buFont typeface="Georgia" pitchFamily="18" charset="0"/>
              <a:buBlip>
                <a:blip r:embed="rId2"/>
              </a:buBlip>
            </a:pPr>
            <a:r>
              <a:rPr lang="en-US" altLang="en-US" sz="3400" b="1" dirty="0">
                <a:solidFill>
                  <a:srgbClr val="16410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Have you been reconciled to God?</a:t>
            </a:r>
            <a:endParaRPr lang="en-US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75716F"/>
      </a:dk1>
      <a:lt1>
        <a:srgbClr val="85604A"/>
      </a:lt1>
      <a:dk2>
        <a:srgbClr val="3B6985"/>
      </a:dk2>
      <a:lt2>
        <a:srgbClr val="CDCDCD"/>
      </a:lt2>
      <a:accent1>
        <a:srgbClr val="9EA3A1"/>
      </a:accent1>
      <a:accent2>
        <a:srgbClr val="ACAD6A"/>
      </a:accent2>
      <a:accent3>
        <a:srgbClr val="AFB9C2"/>
      </a:accent3>
      <a:accent4>
        <a:srgbClr val="71513E"/>
      </a:accent4>
      <a:accent5>
        <a:srgbClr val="CCCECD"/>
      </a:accent5>
      <a:accent6>
        <a:srgbClr val="9B9C5F"/>
      </a:accent6>
      <a:hlink>
        <a:srgbClr val="0000FF"/>
      </a:hlink>
      <a:folHlink>
        <a:srgbClr val="FF00FF"/>
      </a:folHlink>
    </a:clrScheme>
    <a:fontScheme name="Office Them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75716F"/>
      </a:dk1>
      <a:lt1>
        <a:srgbClr val="85604A"/>
      </a:lt1>
      <a:dk2>
        <a:srgbClr val="3B6985"/>
      </a:dk2>
      <a:lt2>
        <a:srgbClr val="CDCDCD"/>
      </a:lt2>
      <a:accent1>
        <a:srgbClr val="9EA3A1"/>
      </a:accent1>
      <a:accent2>
        <a:srgbClr val="ACAD6A"/>
      </a:accent2>
      <a:accent3>
        <a:srgbClr val="AFB9C2"/>
      </a:accent3>
      <a:accent4>
        <a:srgbClr val="71513E"/>
      </a:accent4>
      <a:accent5>
        <a:srgbClr val="CCCECD"/>
      </a:accent5>
      <a:accent6>
        <a:srgbClr val="9B9C5F"/>
      </a:accent6>
      <a:hlink>
        <a:srgbClr val="0000FF"/>
      </a:hlink>
      <a:folHlink>
        <a:srgbClr val="FF00FF"/>
      </a:folHlink>
    </a:clrScheme>
    <a:fontScheme name="Office Them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75716F"/>
      </a:dk1>
      <a:lt1>
        <a:srgbClr val="85604A"/>
      </a:lt1>
      <a:dk2>
        <a:srgbClr val="3B6985"/>
      </a:dk2>
      <a:lt2>
        <a:srgbClr val="CDCDCD"/>
      </a:lt2>
      <a:accent1>
        <a:srgbClr val="9EA3A1"/>
      </a:accent1>
      <a:accent2>
        <a:srgbClr val="ACAD6A"/>
      </a:accent2>
      <a:accent3>
        <a:srgbClr val="AFB9C2"/>
      </a:accent3>
      <a:accent4>
        <a:srgbClr val="71513E"/>
      </a:accent4>
      <a:accent5>
        <a:srgbClr val="CCCECD"/>
      </a:accent5>
      <a:accent6>
        <a:srgbClr val="9B9C5F"/>
      </a:accent6>
      <a:hlink>
        <a:srgbClr val="0000FF"/>
      </a:hlink>
      <a:folHlink>
        <a:srgbClr val="FF00FF"/>
      </a:folHlink>
    </a:clrScheme>
    <a:fontScheme name="Office Them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959A4C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rgbClr val="625B48"/>
            </a:solidFill>
            <a:effectLst/>
            <a:latin typeface="Didot" charset="0"/>
            <a:ea typeface="Didot" charset="0"/>
            <a:cs typeface="Didot" charset="0"/>
            <a:sym typeface="Dido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FFFFFF"/>
      </a:accent3>
      <a:accent4>
        <a:srgbClr val="000000"/>
      </a:accent4>
      <a:accent5>
        <a:srgbClr val="CCCECD"/>
      </a:accent5>
      <a:accent6>
        <a:srgbClr val="9B9C5F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452</Words>
  <Application>Microsoft Office PowerPoint</Application>
  <PresentationFormat>Custom</PresentationFormat>
  <Paragraphs>49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Office Theme</vt:lpstr>
      <vt:lpstr>Office Theme</vt:lpstr>
      <vt:lpstr>Be Reconciled to God</vt:lpstr>
      <vt:lpstr>2nd Corinthians 5:14-21</vt:lpstr>
      <vt:lpstr>The Meaning of Reconciliation</vt:lpstr>
      <vt:lpstr>Bible Shows Meaning of Reconciliation</vt:lpstr>
      <vt:lpstr>The Means of Reconciliation</vt:lpstr>
      <vt:lpstr>The Message of Reconciliation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Reconciled to God</dc:title>
  <dc:creator>Harry</dc:creator>
  <cp:lastModifiedBy>Harry</cp:lastModifiedBy>
  <cp:revision>4</cp:revision>
  <dcterms:modified xsi:type="dcterms:W3CDTF">2014-02-16T13:14:25Z</dcterms:modified>
</cp:coreProperties>
</file>