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71" r:id="rId3"/>
    <p:sldId id="272" r:id="rId4"/>
    <p:sldId id="261" r:id="rId5"/>
    <p:sldId id="259" r:id="rId6"/>
    <p:sldId id="260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DE00"/>
    <a:srgbClr val="A50021"/>
    <a:srgbClr val="66FFFF"/>
    <a:srgbClr val="3F2A15"/>
    <a:srgbClr val="9966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3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7A2E-66EA-43F4-91A9-3B51D2FE8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10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4BD9B-8194-4301-9B29-D5086F2F2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58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B713-EC2A-4028-AE01-73919301B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92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B6EF-EF8C-4F13-91DC-3AE5888E8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77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E2BE-B82D-48B1-8B54-75FE9D552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7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CBA5-B8EC-4D6F-8A10-02C4E435F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9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ACBF-D86D-4F60-8EE4-922891C5E6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15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A77F-8DD1-4D06-B875-65527D891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53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05E1-89B3-4E99-873D-76B48DD14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4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F16F-5852-484F-9EFD-332F8E2A5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8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C9039-A5BC-41FA-B6FD-C3C1C3DC1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3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96633"/>
            </a:gs>
            <a:gs pos="39999">
              <a:srgbClr val="3F2A15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0" hangingPunct="0">
                <a:defRPr/>
              </a:pPr>
              <a:endParaRPr lang="en-US" altLang="en-US">
                <a:cs typeface="+mn-cs"/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1F8018B6-997B-4241-A1DE-BA1122B13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1873250"/>
            <a:ext cx="9144000" cy="1555750"/>
          </a:xfrm>
        </p:spPr>
        <p:txBody>
          <a:bodyPr/>
          <a:lstStyle/>
          <a:p>
            <a:r>
              <a:rPr lang="en-US" alt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Folly of Hating Knowledge</a:t>
            </a:r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5400" b="1" i="1" dirty="0" smtClean="0">
                <a:effectLst/>
              </a:rPr>
              <a:t>Proverbs 1:22-25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295400"/>
            <a:ext cx="9144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1pPr>
            <a:lvl2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2pPr>
            <a:lvl3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3pPr>
            <a:lvl4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4pPr>
            <a:lvl5pPr algn="ctr"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defRPr>
            </a:lvl9pPr>
          </a:lstStyle>
          <a:p>
            <a:pPr>
              <a:defRPr/>
            </a:pPr>
            <a:endParaRPr lang="en-US" altLang="en-US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17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1:22-25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371600"/>
            <a:ext cx="8991600" cy="5170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20 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Wisdom calls aloud outside; she raises her voice in the open squares.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21 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She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cries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out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chief concourses, at the openings of the gates in the city she speaks her words: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22 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“How long, you simple ones, will you love simplicity? For scorners delight in their scorning, and fools hate knowledge.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23 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Turn at my rebuke; surely I will pour out my spirit on you; I will make my words known to you.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24 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called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you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refused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have stretched out my hand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no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one</a:t>
            </a:r>
            <a:r>
              <a:rPr lang="en-US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regarded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25 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because you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disdained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all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my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counsel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, </a:t>
            </a:r>
            <a:r>
              <a:rPr lang="en-US" sz="30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and would have none of my rebuke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…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892408" y="1116937"/>
            <a:ext cx="7489592" cy="3455063"/>
          </a:xfrm>
          <a:prstGeom prst="ellipse">
            <a:avLst/>
          </a:prstGeom>
          <a:solidFill>
            <a:srgbClr val="A500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5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“…fools </a:t>
            </a:r>
            <a:r>
              <a:rPr lang="en-US" sz="58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 </a:t>
            </a:r>
            <a:r>
              <a:rPr lang="en-US" sz="58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knowledge…”</a:t>
            </a:r>
            <a:endParaRPr kumimoji="0" lang="en-US" sz="5800" b="1" i="0" u="none" strike="noStrike" cap="small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553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134" y="0"/>
            <a:ext cx="4634865" cy="6705600"/>
          </a:xfrm>
        </p:spPr>
        <p:txBody>
          <a:bodyPr/>
          <a:lstStyle/>
          <a:p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Some Refuse Knowledge of the Truth?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06" y="228601"/>
            <a:ext cx="420852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Due to </a:t>
            </a:r>
            <a:r>
              <a:rPr lang="en-US" altLang="en-US" sz="4800" b="1" dirty="0" smtClean="0">
                <a:effectLst/>
              </a:rPr>
              <a:t>Desire for Ignorance</a:t>
            </a:r>
            <a:endParaRPr lang="en-US" altLang="en-US" sz="4800" dirty="0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“How long, you simple ones, will you love simplicity?”  [</a:t>
            </a:r>
            <a:r>
              <a:rPr lang="en-US" altLang="en-US" sz="3600" b="1" i="1" dirty="0" smtClean="0">
                <a:solidFill>
                  <a:srgbClr val="FFFF00"/>
                </a:solidFill>
                <a:effectLst/>
              </a:rPr>
              <a:t>Simple</a:t>
            </a:r>
            <a:r>
              <a:rPr lang="en-US" altLang="en-US" sz="3600" dirty="0" smtClean="0">
                <a:effectLst/>
              </a:rPr>
              <a:t> = fool, simpleton]</a:t>
            </a:r>
            <a:endParaRPr lang="en-US" altLang="en-US" sz="36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Prov. 7:6-23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Willful folly of sexual sins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Psa. 53:1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Willful folly of atheist (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Rom. 1:20</a:t>
            </a:r>
            <a:r>
              <a:rPr lang="en-US" altLang="en-US" sz="3200" dirty="0" smtClean="0">
                <a:effectLst/>
              </a:rPr>
              <a:t>)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Pet. 3:3-7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Willful folly of denying judgment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Rom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. 10:3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2400" dirty="0" smtClean="0">
                <a:effectLst/>
              </a:rPr>
              <a:t>  </a:t>
            </a:r>
            <a:r>
              <a:rPr lang="en-US" altLang="en-US" sz="3200" dirty="0" smtClean="0">
                <a:effectLst/>
              </a:rPr>
              <a:t>Why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ignorant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of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God’s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righteousness?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Matt. 13:15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Heart dull, ears hard of hearing</a:t>
            </a:r>
            <a:endParaRPr lang="en-US" altLang="en-US" sz="3200" dirty="0" smtClean="0">
              <a:effectLst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The “simple” can find “prudence” by seeking the instruction of God’s </a:t>
            </a:r>
            <a:r>
              <a:rPr lang="en-US" altLang="en-US" sz="3600" dirty="0" smtClean="0">
                <a:effectLst/>
              </a:rPr>
              <a:t>truth </a:t>
            </a:r>
            <a:r>
              <a:rPr lang="en-US" altLang="en-US" sz="3600" dirty="0" smtClean="0">
                <a:effectLst/>
              </a:rPr>
              <a:t>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Prov. 1:4</a:t>
            </a:r>
            <a:r>
              <a:rPr lang="en-US" altLang="en-US" sz="3600" dirty="0" smtClean="0">
                <a:effectLst/>
              </a:rPr>
              <a:t>)</a:t>
            </a:r>
            <a:endParaRPr lang="en-US" altLang="en-US" sz="36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Because of Lust for Sin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154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Desire to justify evil in their lives stops many from hearing truth that rebukes such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2 Tim. 4:3f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Own </a:t>
            </a:r>
            <a:r>
              <a:rPr lang="en-US" altLang="en-US" sz="3400" dirty="0" smtClean="0">
                <a:effectLst/>
              </a:rPr>
              <a:t>lust… turn away their ears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Isa. 65:12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Did </a:t>
            </a:r>
            <a:r>
              <a:rPr lang="en-US" altLang="en-US" sz="3400" dirty="0" smtClean="0">
                <a:effectLst/>
              </a:rPr>
              <a:t>evil in God’s eyes; not hear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Isa. 66:4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Chose </a:t>
            </a:r>
            <a:r>
              <a:rPr lang="en-US" altLang="en-US" sz="3400" dirty="0" smtClean="0">
                <a:effectLst/>
              </a:rPr>
              <a:t>what did not delight God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Jer. 7:12f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No </a:t>
            </a:r>
            <a:r>
              <a:rPr lang="en-US" altLang="en-US" sz="3400" dirty="0" smtClean="0">
                <a:effectLst/>
              </a:rPr>
              <a:t>answer because wickedness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400" b="1" i="1" dirty="0" smtClean="0">
                <a:solidFill>
                  <a:schemeClr val="tx2"/>
                </a:solidFill>
                <a:effectLst/>
              </a:rPr>
              <a:t>Jer. 32:33f</a:t>
            </a:r>
            <a:r>
              <a:rPr lang="en-US" altLang="en-US" sz="3400" dirty="0" smtClean="0">
                <a:effectLst/>
              </a:rPr>
              <a:t>	</a:t>
            </a:r>
            <a:r>
              <a:rPr lang="en-US" altLang="en-US" sz="3400" dirty="0" smtClean="0">
                <a:effectLst/>
              </a:rPr>
              <a:t>  Set </a:t>
            </a:r>
            <a:r>
              <a:rPr lang="en-US" altLang="en-US" sz="3400" dirty="0" smtClean="0">
                <a:effectLst/>
              </a:rPr>
              <a:t>abominations up instead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Lust chokes out </a:t>
            </a:r>
            <a:r>
              <a:rPr lang="en-US" altLang="en-US" sz="3600" dirty="0" smtClean="0">
                <a:effectLst/>
              </a:rPr>
              <a:t>truth on modesty</a:t>
            </a:r>
            <a:r>
              <a:rPr lang="en-US" altLang="en-US" sz="3600" dirty="0" smtClean="0">
                <a:effectLst/>
              </a:rPr>
              <a:t>, dancing, </a:t>
            </a:r>
            <a:r>
              <a:rPr lang="en-US" altLang="en-US" sz="3600" dirty="0" smtClean="0">
                <a:effectLst/>
              </a:rPr>
              <a:t>drinking intoxicates, </a:t>
            </a:r>
            <a:r>
              <a:rPr lang="en-US" altLang="en-US" sz="3600" dirty="0" smtClean="0">
                <a:effectLst/>
              </a:rPr>
              <a:t>divorce </a:t>
            </a:r>
            <a:r>
              <a:rPr lang="en-US" altLang="en-US" sz="3600" dirty="0" smtClean="0">
                <a:effectLst/>
              </a:rPr>
              <a:t>&amp; remarriage…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Because of </a:t>
            </a:r>
            <a:r>
              <a:rPr lang="en-US" altLang="en-US" sz="4800" b="1" dirty="0" smtClean="0">
                <a:effectLst/>
              </a:rPr>
              <a:t>No Love for Truth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334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Lack of love for truth &amp; </a:t>
            </a:r>
            <a:r>
              <a:rPr lang="en-US" altLang="en-US" sz="3600" dirty="0" smtClean="0">
                <a:effectLst/>
              </a:rPr>
              <a:t>lack of commitment </a:t>
            </a:r>
            <a:r>
              <a:rPr lang="en-US" altLang="en-US" sz="3600" dirty="0" smtClean="0">
                <a:effectLst/>
              </a:rPr>
              <a:t>to submit to God’s will causes failure to hear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Jer. 6:10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Word </a:t>
            </a:r>
            <a:r>
              <a:rPr lang="en-US" altLang="en-US" sz="3200" dirty="0" smtClean="0">
                <a:effectLst/>
              </a:rPr>
              <a:t>of God seen as reproach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Thess. 2:10f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Received </a:t>
            </a:r>
            <a:r>
              <a:rPr lang="en-US" altLang="en-US" sz="3200" dirty="0" smtClean="0">
                <a:effectLst/>
              </a:rPr>
              <a:t>not the love of truth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Ezek. 33:32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Some love good speaker, </a:t>
            </a:r>
            <a:r>
              <a:rPr lang="en-US" altLang="en-US" sz="3200" dirty="0" smtClean="0">
                <a:effectLst/>
              </a:rPr>
              <a:t>not truth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Jn. 3:19-20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Hated </a:t>
            </a:r>
            <a:r>
              <a:rPr lang="en-US" altLang="en-US" sz="3200" dirty="0" smtClean="0">
                <a:effectLst/>
              </a:rPr>
              <a:t>light, but loved darkness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Some today show same traits, but the gospel must be preach without change 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2 Cor. 4:2f</a:t>
            </a:r>
            <a:r>
              <a:rPr lang="en-US" altLang="en-US" sz="3600" dirty="0" smtClean="0">
                <a:effectLst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Due to Rebellion</a:t>
            </a:r>
            <a:endParaRPr lang="en-US" altLang="en-US" sz="4800" dirty="0" smtClean="0">
              <a:effectLst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10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Spirit of rebellion </a:t>
            </a:r>
            <a:r>
              <a:rPr lang="en-US" altLang="en-US" sz="3600" dirty="0" smtClean="0">
                <a:effectLst/>
              </a:rPr>
              <a:t>(the </a:t>
            </a:r>
            <a:r>
              <a:rPr lang="en-US" altLang="en-US" sz="3600" dirty="0" smtClean="0">
                <a:effectLst/>
              </a:rPr>
              <a:t>“anti-establishment” </a:t>
            </a:r>
            <a:r>
              <a:rPr lang="en-US" altLang="en-US" sz="3600" dirty="0" smtClean="0">
                <a:effectLst/>
              </a:rPr>
              <a:t>attitude) </a:t>
            </a:r>
            <a:r>
              <a:rPr lang="en-US" altLang="en-US" sz="3600" dirty="0" smtClean="0">
                <a:effectLst/>
              </a:rPr>
              <a:t>causes some </a:t>
            </a:r>
            <a:r>
              <a:rPr lang="en-US" altLang="en-US" sz="3600" dirty="0" smtClean="0">
                <a:effectLst/>
              </a:rPr>
              <a:t>to reject </a:t>
            </a:r>
            <a:r>
              <a:rPr lang="en-US" altLang="en-US" sz="3600" dirty="0" smtClean="0">
                <a:effectLst/>
              </a:rPr>
              <a:t>simple truth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Ezek. 12:2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Judah</a:t>
            </a:r>
            <a:r>
              <a:rPr lang="en-US" altLang="en-US" sz="3200" dirty="0" smtClean="0">
                <a:effectLst/>
              </a:rPr>
              <a:t>: “a rebellious house”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Zech. 7:11f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Rebelled </a:t>
            </a:r>
            <a:r>
              <a:rPr lang="en-US" altLang="en-US" sz="3200" dirty="0" smtClean="0">
                <a:effectLst/>
              </a:rPr>
              <a:t>at “law” &amp; “words”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Isaiah 30:1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No counsel of God, but added sin</a:t>
            </a:r>
            <a:endParaRPr lang="en-US" altLang="en-US" sz="3200" dirty="0" smtClean="0">
              <a:effectLst/>
            </a:endParaRP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Neh. 9:26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Rebellion </a:t>
            </a:r>
            <a:r>
              <a:rPr lang="en-US" altLang="en-US" sz="3200" dirty="0" smtClean="0">
                <a:effectLst/>
              </a:rPr>
              <a:t>was history of Israel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Problem never is inability to understand truth 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Eph. 5:17</a:t>
            </a:r>
            <a:r>
              <a:rPr lang="en-US" altLang="en-US" sz="3600" dirty="0" smtClean="0">
                <a:effectLst/>
              </a:rPr>
              <a:t>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Solution:</a:t>
            </a:r>
            <a:r>
              <a:rPr lang="en-US" altLang="en-US" sz="2000" dirty="0" smtClean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Humbly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submit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3600" dirty="0" smtClean="0">
                <a:effectLst/>
              </a:rPr>
              <a:t>(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Jas. 4:7</a:t>
            </a:r>
            <a:r>
              <a:rPr lang="en-US" altLang="en-US" sz="3600" dirty="0" smtClean="0">
                <a:effectLst/>
              </a:rPr>
              <a:t>;</a:t>
            </a:r>
            <a:r>
              <a:rPr lang="en-US" altLang="en-US" sz="3600" b="1" i="1" dirty="0" smtClean="0">
                <a:solidFill>
                  <a:schemeClr val="tx2"/>
                </a:solidFill>
                <a:effectLst/>
              </a:rPr>
              <a:t> 1 Pet. 5:5</a:t>
            </a:r>
            <a:r>
              <a:rPr lang="en-US" altLang="en-US" sz="3600" dirty="0" smtClean="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4528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4800" b="1" dirty="0" smtClean="0">
                <a:effectLst/>
              </a:rPr>
              <a:t>Because Hate Teacher of Truth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Reaction against truth is often by-product of personal animus for faithful preachers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Acts 7:54f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 Hated </a:t>
            </a:r>
            <a:r>
              <a:rPr lang="en-US" altLang="en-US" sz="3200" dirty="0" smtClean="0">
                <a:effectLst/>
              </a:rPr>
              <a:t>Stephen preaching truth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1 Kgs.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22:7f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Ahab </a:t>
            </a:r>
            <a:r>
              <a:rPr lang="en-US" altLang="en-US" sz="3200" dirty="0" smtClean="0">
                <a:effectLst/>
              </a:rPr>
              <a:t>hated </a:t>
            </a:r>
            <a:r>
              <a:rPr lang="en-US" altLang="en-US" sz="3200" dirty="0" err="1" smtClean="0">
                <a:effectLst/>
              </a:rPr>
              <a:t>Micaiah</a:t>
            </a:r>
            <a:r>
              <a:rPr lang="en-US" altLang="en-US" sz="3200" dirty="0" smtClean="0">
                <a:effectLst/>
              </a:rPr>
              <a:t> the prophet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Ch.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24:17f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</a:t>
            </a:r>
            <a:r>
              <a:rPr lang="en-US" altLang="en-US" sz="3200" dirty="0" err="1" smtClean="0">
                <a:effectLst/>
              </a:rPr>
              <a:t>Joash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turned from love to </a:t>
            </a:r>
            <a:r>
              <a:rPr lang="en-US" altLang="en-US" sz="3200" dirty="0" smtClean="0">
                <a:effectLst/>
              </a:rPr>
              <a:t>hate</a:t>
            </a:r>
            <a:endParaRPr lang="en-US" altLang="en-US" sz="3200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 Ch.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36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:15-16</a:t>
            </a:r>
            <a:r>
              <a:rPr lang="en-US" altLang="en-US" sz="3200" dirty="0" smtClean="0">
                <a:effectLst/>
              </a:rPr>
              <a:t>  “…t</a:t>
            </a:r>
            <a:r>
              <a:rPr lang="en-US" altLang="en-US" sz="3200" dirty="0" smtClean="0">
                <a:effectLst/>
              </a:rPr>
              <a:t>ill there was no remedy”</a:t>
            </a:r>
            <a:endParaRPr lang="en-US" altLang="en-US" sz="3200" dirty="0" smtClean="0"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Mk.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6:17-19</a:t>
            </a:r>
            <a:r>
              <a:rPr lang="en-US" altLang="en-US" sz="3200" dirty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  </a:t>
            </a:r>
            <a:r>
              <a:rPr lang="en-US" altLang="en-US" sz="3200" dirty="0" err="1" smtClean="0">
                <a:effectLst/>
              </a:rPr>
              <a:t>Herodius</a:t>
            </a:r>
            <a:r>
              <a:rPr lang="en-US" altLang="en-US" sz="3200" dirty="0" smtClean="0">
                <a:effectLst/>
              </a:rPr>
              <a:t> </a:t>
            </a:r>
            <a:r>
              <a:rPr lang="en-US" altLang="en-US" sz="3200" dirty="0" smtClean="0">
                <a:effectLst/>
              </a:rPr>
              <a:t>sought to kill John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Jn. 15:18f</a:t>
            </a:r>
            <a:r>
              <a:rPr lang="en-US" altLang="en-US" sz="3200" dirty="0" smtClean="0">
                <a:effectLst/>
              </a:rPr>
              <a:t>	</a:t>
            </a:r>
            <a:r>
              <a:rPr lang="en-US" altLang="en-US" sz="3200" dirty="0" smtClean="0">
                <a:effectLst/>
              </a:rPr>
              <a:t>   World </a:t>
            </a:r>
            <a:r>
              <a:rPr lang="en-US" altLang="en-US" sz="3200" dirty="0" smtClean="0">
                <a:effectLst/>
              </a:rPr>
              <a:t>hated Jesus &amp; will others</a:t>
            </a:r>
          </a:p>
          <a:p>
            <a:pPr eaLnBrk="1" hangingPunct="1">
              <a:lnSpc>
                <a:spcPct val="90000"/>
              </a:lnSpc>
              <a:buClr>
                <a:srgbClr val="66FFFF"/>
              </a:buClr>
            </a:pPr>
            <a:r>
              <a:rPr lang="en-US" altLang="en-US" sz="3600" dirty="0" smtClean="0">
                <a:effectLst/>
              </a:rPr>
              <a:t>May call them </a:t>
            </a:r>
            <a:r>
              <a:rPr lang="en-US" altLang="en-US" sz="3600" dirty="0" smtClean="0">
                <a:effectLst/>
              </a:rPr>
              <a:t>names, mock </a:t>
            </a:r>
            <a:r>
              <a:rPr lang="en-US" altLang="en-US" sz="3600" dirty="0" smtClean="0">
                <a:effectLst/>
              </a:rPr>
              <a:t>or slander them, but open discuss of issues will show truth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 smtClean="0">
                <a:effectLst/>
              </a:rPr>
              <a:t>Whenever We Reject Demands of Any Passage...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1371600" y="1981200"/>
            <a:ext cx="6400800" cy="3581400"/>
          </a:xfrm>
          <a:prstGeom prst="ellips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6000" b="1" i="1" dirty="0">
                <a:cs typeface="+mn-cs"/>
              </a:rPr>
              <a:t>Watch Out &amp;</a:t>
            </a:r>
          </a:p>
          <a:p>
            <a:pPr algn="ctr" eaLnBrk="0" hangingPunct="0">
              <a:defRPr/>
            </a:pPr>
            <a:r>
              <a:rPr lang="en-US" altLang="en-US" sz="6000" b="1" i="1" dirty="0">
                <a:cs typeface="+mn-cs"/>
              </a:rPr>
              <a:t>Examine Self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800" b="1" i="1" dirty="0" smtClean="0">
                <a:solidFill>
                  <a:srgbClr val="92D050"/>
                </a:solidFill>
              </a:rPr>
              <a:t>Why Am I </a:t>
            </a:r>
            <a:r>
              <a:rPr lang="en-US" altLang="en-US" sz="4800" b="1" i="1" dirty="0">
                <a:solidFill>
                  <a:srgbClr val="92D050"/>
                </a:solidFill>
              </a:rPr>
              <a:t>Not </a:t>
            </a:r>
            <a:r>
              <a:rPr lang="en-US" altLang="en-US" sz="4800" b="1" i="1" dirty="0" smtClean="0">
                <a:solidFill>
                  <a:srgbClr val="92D050"/>
                </a:solidFill>
              </a:rPr>
              <a:t>Listening to </a:t>
            </a:r>
            <a:r>
              <a:rPr lang="en-US" altLang="en-US" sz="4800" b="1" i="1" dirty="0">
                <a:solidFill>
                  <a:srgbClr val="92D050"/>
                </a:solidFill>
              </a:rPr>
              <a:t>Truth?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utoUpdateAnimBg="0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Designs\Orbit.pot</Template>
  <TotalTime>47342</TotalTime>
  <Words>173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Calibri</vt:lpstr>
      <vt:lpstr>Orbit</vt:lpstr>
      <vt:lpstr>The Folly of Hating Knowledge </vt:lpstr>
      <vt:lpstr>Proverbs 1:22-25</vt:lpstr>
      <vt:lpstr>Why Do Some Refuse Knowledge of the Truth?</vt:lpstr>
      <vt:lpstr>Due to Desire for Ignorance</vt:lpstr>
      <vt:lpstr>Because of Lust for Sin</vt:lpstr>
      <vt:lpstr>Because of No Love for Truth</vt:lpstr>
      <vt:lpstr>Due to Rebellion</vt:lpstr>
      <vt:lpstr>Because Hate Teacher of Truth</vt:lpstr>
      <vt:lpstr>Whenever We Reject Demands of Any Passage...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33</cp:revision>
  <dcterms:created xsi:type="dcterms:W3CDTF">2003-08-24T01:29:52Z</dcterms:created>
  <dcterms:modified xsi:type="dcterms:W3CDTF">2014-03-09T12:21:18Z</dcterms:modified>
</cp:coreProperties>
</file>