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57" r:id="rId2"/>
    <p:sldId id="273" r:id="rId3"/>
    <p:sldId id="272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264C"/>
    <a:srgbClr val="00152A"/>
    <a:srgbClr val="002850"/>
    <a:srgbClr val="000000"/>
    <a:srgbClr val="003366"/>
    <a:srgbClr val="FF9933"/>
    <a:srgbClr val="FF9966"/>
    <a:srgbClr val="FFFF99"/>
    <a:srgbClr val="9D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5327-7ECB-4B76-B6CA-4C012DC9C47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C922-BE57-4310-9B8A-671E940F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1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FB00C0-9266-49CD-A3E6-F095CB4AB25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325B5-DA37-4763-A155-D5FBDF68B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807F8-D71F-4ADA-9020-C88632EAE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18930-FB30-4B5E-A3D1-8DA40D834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7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32035-41C4-4534-AC54-646FE230F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3B475-16AE-4DDC-8381-8D65437FD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6A7CC-E0A9-49D4-A7C0-2F5D6561D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09A5-45FF-4EC1-972D-8FC0829002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42224-9859-4EB5-8D90-32A54A0C9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5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7DE1-6895-4CD1-A6D8-091DB54210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8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5B3B8-E168-4363-B8DD-CEDF57318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850"/>
            </a:gs>
            <a:gs pos="50000">
              <a:srgbClr val="00152A"/>
            </a:gs>
            <a:gs pos="100000">
              <a:srgbClr val="000000"/>
            </a:gs>
          </a:gsLst>
          <a:lin ang="5400000" scaled="0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9FDF6418-6050-4579-93CE-9B74F019941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3048000"/>
            <a:ext cx="3962400" cy="2057400"/>
          </a:xfrm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6000" b="1" i="1" dirty="0" smtClean="0"/>
              <a:t>Proverbs 4:10-15</a:t>
            </a:r>
            <a:endParaRPr lang="en-US" sz="6000" b="1" i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8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How to Avoid</a:t>
            </a:r>
            <a:r>
              <a:rPr kumimoji="1" lang="en-US" sz="8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Evil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57120"/>
            <a:ext cx="4267200" cy="419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ctr"/>
          <a:lstStyle/>
          <a:p>
            <a:pPr algn="ctr"/>
            <a:r>
              <a:rPr lang="en-US" b="1" dirty="0" smtClean="0"/>
              <a:t>Proverbs 4:10-15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856357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10 </a:t>
            </a:r>
            <a:r>
              <a:rPr lang="en-US" sz="3200" dirty="0"/>
              <a:t>Hear, my son, and receive my sayings,</a:t>
            </a:r>
            <a:br>
              <a:rPr lang="en-US" sz="3200" dirty="0"/>
            </a:br>
            <a:r>
              <a:rPr lang="en-US" sz="3200" dirty="0" smtClean="0"/>
              <a:t>	And </a:t>
            </a:r>
            <a:r>
              <a:rPr lang="en-US" sz="3200" dirty="0"/>
              <a:t>the years of your life will be many.</a:t>
            </a:r>
            <a:br>
              <a:rPr lang="en-US" sz="3200" dirty="0"/>
            </a:br>
            <a:r>
              <a:rPr lang="en-US" sz="3200" b="1" baseline="30000" dirty="0"/>
              <a:t>11 </a:t>
            </a:r>
            <a:r>
              <a:rPr lang="en-US" sz="3200" dirty="0"/>
              <a:t>I have taught you in the way of wisdom;</a:t>
            </a:r>
            <a:br>
              <a:rPr lang="en-US" sz="3200" dirty="0"/>
            </a:br>
            <a:r>
              <a:rPr lang="en-US" sz="3200" dirty="0" smtClean="0"/>
              <a:t>	I </a:t>
            </a:r>
            <a:r>
              <a:rPr lang="en-US" sz="3200" dirty="0"/>
              <a:t>have led you in right paths.</a:t>
            </a:r>
            <a:br>
              <a:rPr lang="en-US" sz="3200" dirty="0"/>
            </a:br>
            <a:r>
              <a:rPr lang="en-US" sz="3200" b="1" baseline="30000" dirty="0"/>
              <a:t>12 </a:t>
            </a:r>
            <a:r>
              <a:rPr lang="en-US" sz="3200" dirty="0"/>
              <a:t>When you walk, your steps will not be hindered,</a:t>
            </a:r>
            <a:br>
              <a:rPr lang="en-US" sz="3200" dirty="0"/>
            </a:br>
            <a:r>
              <a:rPr lang="en-US" sz="3200" dirty="0" smtClean="0"/>
              <a:t>	And </a:t>
            </a:r>
            <a:r>
              <a:rPr lang="en-US" sz="3200" dirty="0"/>
              <a:t>when you run, you will not stumble.</a:t>
            </a:r>
            <a:br>
              <a:rPr lang="en-US" sz="3200" dirty="0"/>
            </a:br>
            <a:r>
              <a:rPr lang="en-US" sz="3200" b="1" baseline="30000" dirty="0"/>
              <a:t>13 </a:t>
            </a:r>
            <a:r>
              <a:rPr lang="en-US" sz="3200" dirty="0"/>
              <a:t>Take firm hold of instruction, do not let go;</a:t>
            </a:r>
            <a:br>
              <a:rPr lang="en-US" sz="3200" dirty="0"/>
            </a:br>
            <a:r>
              <a:rPr lang="en-US" sz="3200" dirty="0" smtClean="0"/>
              <a:t>	Keep </a:t>
            </a:r>
            <a:r>
              <a:rPr lang="en-US" sz="3200" dirty="0"/>
              <a:t>her, for she </a:t>
            </a:r>
            <a:r>
              <a:rPr lang="en-US" sz="3200" i="1" dirty="0"/>
              <a:t>is</a:t>
            </a:r>
            <a:r>
              <a:rPr lang="en-US" sz="3200" dirty="0"/>
              <a:t> your life.</a:t>
            </a:r>
          </a:p>
          <a:p>
            <a:r>
              <a:rPr lang="en-US" sz="3200" b="1" baseline="30000" dirty="0"/>
              <a:t>14 </a:t>
            </a:r>
            <a:r>
              <a:rPr lang="en-US" sz="3200" dirty="0"/>
              <a:t>Do not enter the path of the wicked,</a:t>
            </a:r>
            <a:br>
              <a:rPr lang="en-US" sz="3200" dirty="0"/>
            </a:br>
            <a:r>
              <a:rPr lang="en-US" sz="3200" dirty="0" smtClean="0"/>
              <a:t>	And </a:t>
            </a:r>
            <a:r>
              <a:rPr lang="en-US" sz="3200" dirty="0"/>
              <a:t>do not walk in the way of evil.</a:t>
            </a:r>
            <a:br>
              <a:rPr lang="en-US" sz="3200" dirty="0"/>
            </a:br>
            <a:r>
              <a:rPr lang="en-US" sz="3200" b="1" baseline="30000" dirty="0"/>
              <a:t>15 </a:t>
            </a:r>
            <a:r>
              <a:rPr lang="en-US" sz="3200" dirty="0"/>
              <a:t>Avoid it, do not travel on it;</a:t>
            </a:r>
            <a:br>
              <a:rPr lang="en-US" sz="3200" dirty="0"/>
            </a:br>
            <a:r>
              <a:rPr lang="en-US" sz="3200" dirty="0" smtClean="0"/>
              <a:t>	Turn </a:t>
            </a:r>
            <a:r>
              <a:rPr lang="en-US" sz="3200" dirty="0"/>
              <a:t>away from it and pass 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7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 bwMode="auto">
          <a:xfrm rot="1447956">
            <a:off x="-117224" y="3743379"/>
            <a:ext cx="9687103" cy="1503636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52A"/>
                </a:solidFill>
                <a:effectLst/>
                <a:latin typeface="Times New Roman" pitchFamily="18" charset="0"/>
              </a:rPr>
              <a:t>Way of Evil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152A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How to Avoid</a:t>
            </a:r>
            <a:r>
              <a:rPr kumimoji="1" lang="en-US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Evil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0" y="1219200"/>
            <a:ext cx="9220200" cy="25146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64C"/>
                </a:solidFill>
                <a:effectLst/>
                <a:latin typeface="Times New Roman" pitchFamily="18" charset="0"/>
              </a:rPr>
              <a:t>Walk in the Way of Wisdom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“Take </a:t>
            </a:r>
            <a:r>
              <a:rPr lang="en-US" sz="3200" b="1" i="1" dirty="0">
                <a:solidFill>
                  <a:srgbClr val="C00000"/>
                </a:solidFill>
              </a:rPr>
              <a:t>firm hold of instruction, do not let </a:t>
            </a:r>
            <a:r>
              <a:rPr lang="en-US" sz="3200" b="1" i="1" dirty="0" smtClean="0">
                <a:solidFill>
                  <a:srgbClr val="C00000"/>
                </a:solidFill>
              </a:rPr>
              <a:t>go”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33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66"/>
                </a:solidFill>
              </a:rPr>
              <a:t>Don’t Enter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34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66"/>
                </a:solidFill>
              </a:rPr>
              <a:t>Don’t Walk in Way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9778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66"/>
                </a:solidFill>
              </a:rPr>
              <a:t>Avoid It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638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66"/>
                </a:solidFill>
              </a:rPr>
              <a:t>Don’t Pass by It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6324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66"/>
                </a:solidFill>
              </a:rPr>
              <a:t>Turn from It &amp; Pass on</a:t>
            </a:r>
            <a:endParaRPr lang="en-US" sz="32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2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1" y="304800"/>
            <a:ext cx="7848599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9933"/>
                </a:solidFill>
              </a:rPr>
              <a:t>Instruction Given to Israel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8486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Ex. 23:1-3</a:t>
            </a:r>
            <a:r>
              <a:rPr lang="en-US" sz="3600" dirty="0"/>
              <a:t> Not follow multitude to evil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b="1" dirty="0">
                <a:solidFill>
                  <a:srgbClr val="FFFF66"/>
                </a:solidFill>
              </a:rPr>
              <a:t>Ex. 23:32-33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DECFF"/>
                </a:solidFill>
              </a:rPr>
              <a:t>Applied to Israel &amp; nations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Deut. 12:29-32</a:t>
            </a:r>
            <a:r>
              <a:rPr lang="en-US" sz="3600" dirty="0"/>
              <a:t> Warn of evil influence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solidFill>
                  <a:srgbClr val="9DECFF"/>
                </a:solidFill>
              </a:rPr>
              <a:t>Idolatry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solidFill>
                  <a:srgbClr val="9DECFF"/>
                </a:solidFill>
              </a:rPr>
              <a:t>Commit abominations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solidFill>
                  <a:srgbClr val="9DECFF"/>
                </a:solidFill>
              </a:rPr>
              <a:t>Give children to be burned in fire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2 Kgs. 17:7-17</a:t>
            </a:r>
            <a:r>
              <a:rPr lang="en-US" sz="3600" dirty="0"/>
              <a:t> Warning fulfilled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848600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9933"/>
                </a:solidFill>
              </a:rPr>
              <a:t>Principles </a:t>
            </a:r>
            <a:r>
              <a:rPr lang="en-US" sz="4800" b="1" dirty="0" smtClean="0">
                <a:solidFill>
                  <a:srgbClr val="FF9933"/>
                </a:solidFill>
              </a:rPr>
              <a:t>Seen with</a:t>
            </a:r>
            <a:r>
              <a:rPr lang="en-US" sz="4800" b="1" dirty="0" smtClean="0">
                <a:solidFill>
                  <a:srgbClr val="FF9933"/>
                </a:solidFill>
              </a:rPr>
              <a:t> </a:t>
            </a:r>
            <a:r>
              <a:rPr lang="en-US" sz="4800" b="1" dirty="0">
                <a:solidFill>
                  <a:srgbClr val="FF9933"/>
                </a:solidFill>
              </a:rPr>
              <a:t>All Evil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8001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Psa. 1:1-2</a:t>
            </a:r>
            <a:r>
              <a:rPr lang="en-US" sz="3600" dirty="0"/>
              <a:t>	Avoid evil, seek God’s law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Prov. </a:t>
            </a:r>
            <a:r>
              <a:rPr lang="en-US" sz="3600" b="1" dirty="0" smtClean="0">
                <a:solidFill>
                  <a:srgbClr val="FFFF66"/>
                </a:solidFill>
              </a:rPr>
              <a:t>1:10-15</a:t>
            </a:r>
            <a:r>
              <a:rPr lang="en-US" sz="3600" dirty="0"/>
              <a:t> </a:t>
            </a:r>
            <a:r>
              <a:rPr lang="en-US" sz="3600" dirty="0" smtClean="0"/>
              <a:t>Impact </a:t>
            </a:r>
            <a:r>
              <a:rPr lang="en-US" sz="3600" dirty="0"/>
              <a:t>of evil enticement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Prov. 4:10f</a:t>
            </a:r>
            <a:r>
              <a:rPr lang="en-US" sz="3600" dirty="0"/>
              <a:t>	Avoid </a:t>
            </a:r>
            <a:r>
              <a:rPr lang="en-US" sz="3600" dirty="0" smtClean="0"/>
              <a:t>the way </a:t>
            </a:r>
            <a:r>
              <a:rPr lang="en-US" sz="3600" dirty="0"/>
              <a:t>of </a:t>
            </a:r>
            <a:r>
              <a:rPr lang="en-US" sz="3600" dirty="0" smtClean="0"/>
              <a:t>evil</a:t>
            </a:r>
            <a:endParaRPr lang="en-US" sz="3600" dirty="0"/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dirty="0">
                <a:solidFill>
                  <a:srgbClr val="9DECFF"/>
                </a:solidFill>
              </a:rPr>
              <a:t>Applied to seductress</a:t>
            </a:r>
            <a:r>
              <a:rPr lang="en-US" sz="3200" dirty="0"/>
              <a:t> (</a:t>
            </a:r>
            <a:r>
              <a:rPr lang="en-US" sz="3200" b="1" dirty="0">
                <a:solidFill>
                  <a:srgbClr val="FFFF66"/>
                </a:solidFill>
              </a:rPr>
              <a:t>Prov. 5:7-10</a:t>
            </a:r>
            <a:r>
              <a:rPr lang="en-US" sz="3200" dirty="0"/>
              <a:t>)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dirty="0">
                <a:solidFill>
                  <a:srgbClr val="9DECFF"/>
                </a:solidFill>
              </a:rPr>
              <a:t>Applied to adultery</a:t>
            </a:r>
            <a:r>
              <a:rPr lang="en-US" sz="3200" dirty="0"/>
              <a:t> (</a:t>
            </a:r>
            <a:r>
              <a:rPr lang="en-US" sz="3200" b="1" dirty="0">
                <a:solidFill>
                  <a:srgbClr val="FFFF66"/>
                </a:solidFill>
              </a:rPr>
              <a:t>Prov. 6:20-29</a:t>
            </a:r>
            <a:r>
              <a:rPr lang="en-US" sz="3200" dirty="0"/>
              <a:t>)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dirty="0">
                <a:solidFill>
                  <a:srgbClr val="9DECFF"/>
                </a:solidFill>
              </a:rPr>
              <a:t>Applied to angry person</a:t>
            </a:r>
            <a:r>
              <a:rPr lang="en-US" sz="3200" dirty="0"/>
              <a:t> (</a:t>
            </a:r>
            <a:r>
              <a:rPr lang="en-US" sz="3200" b="1" dirty="0">
                <a:solidFill>
                  <a:srgbClr val="FFFF66"/>
                </a:solidFill>
              </a:rPr>
              <a:t>Prov. 22:24-25</a:t>
            </a:r>
            <a:r>
              <a:rPr lang="en-US" sz="3200" dirty="0"/>
              <a:t>)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Prov. 24:1-2</a:t>
            </a:r>
            <a:r>
              <a:rPr lang="en-US" sz="3600" dirty="0"/>
              <a:t> General principle restated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848599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9933"/>
                </a:solidFill>
              </a:rPr>
              <a:t>Principle </a:t>
            </a:r>
            <a:r>
              <a:rPr lang="en-US" sz="4800" b="1" dirty="0" smtClean="0">
                <a:solidFill>
                  <a:srgbClr val="FF9933"/>
                </a:solidFill>
              </a:rPr>
              <a:t>Seen in the</a:t>
            </a:r>
            <a:r>
              <a:rPr lang="en-US" sz="4800" b="1" dirty="0" smtClean="0">
                <a:solidFill>
                  <a:srgbClr val="FF9933"/>
                </a:solidFill>
              </a:rPr>
              <a:t> </a:t>
            </a:r>
            <a:r>
              <a:rPr lang="en-US" sz="4800" b="1" dirty="0">
                <a:solidFill>
                  <a:srgbClr val="FF9933"/>
                </a:solidFill>
              </a:rPr>
              <a:t>Church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8486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S</a:t>
            </a:r>
            <a:r>
              <a:rPr lang="en-US" sz="3600" dirty="0" smtClean="0"/>
              <a:t>in</a:t>
            </a:r>
            <a:r>
              <a:rPr lang="en-US" sz="2400" dirty="0" smtClean="0"/>
              <a:t> </a:t>
            </a:r>
            <a:r>
              <a:rPr lang="en-US" sz="2800" dirty="0" smtClean="0"/>
              <a:t>&amp; </a:t>
            </a:r>
            <a:r>
              <a:rPr lang="en-US" sz="3500" dirty="0" smtClean="0"/>
              <a:t>error excluded from our</a:t>
            </a:r>
            <a:r>
              <a:rPr lang="en-US" sz="3500" dirty="0" smtClean="0"/>
              <a:t> fellowship</a:t>
            </a:r>
            <a:endParaRPr lang="en-US" sz="3500" dirty="0"/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2 Cor. 6:14f</a:t>
            </a:r>
            <a:r>
              <a:rPr lang="en-US" sz="3600" dirty="0"/>
              <a:t>	General principle stated</a:t>
            </a:r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1 Cor. 5:7</a:t>
            </a:r>
            <a:r>
              <a:rPr lang="en-US" sz="3600" dirty="0"/>
              <a:t>	Purge out leaven of evil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b="1" dirty="0">
                <a:solidFill>
                  <a:srgbClr val="FFFF66"/>
                </a:solidFill>
              </a:rPr>
              <a:t>1 Cor. 5:9f</a:t>
            </a:r>
            <a:r>
              <a:rPr lang="en-US" sz="3200" dirty="0"/>
              <a:t>	</a:t>
            </a:r>
            <a:r>
              <a:rPr lang="en-US" sz="3200" dirty="0">
                <a:solidFill>
                  <a:srgbClr val="9DECFF"/>
                </a:solidFill>
              </a:rPr>
              <a:t>Withdraw from brother in sin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1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66"/>
                </a:solidFill>
              </a:rPr>
              <a:t>1 Cor. 15:32f</a:t>
            </a:r>
            <a:r>
              <a:rPr lang="en-US" sz="3600" dirty="0"/>
              <a:t> Evil companions corrupt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dirty="0">
                <a:solidFill>
                  <a:srgbClr val="9DECFF"/>
                </a:solidFill>
              </a:rPr>
              <a:t>Applied to those denying resurrection</a:t>
            </a:r>
            <a:endParaRPr lang="en-US" sz="3200" dirty="0"/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3200" b="1" dirty="0">
                <a:solidFill>
                  <a:srgbClr val="FFFF66"/>
                </a:solidFill>
              </a:rPr>
              <a:t>2 John 9-11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DECFF"/>
                </a:solidFill>
              </a:rPr>
              <a:t>Not to accept those in error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199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9933"/>
                </a:solidFill>
              </a:rPr>
              <a:t>Principle True Applied To...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848600" cy="5257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Dealing with</a:t>
            </a:r>
            <a:r>
              <a:rPr lang="en-US" sz="4000" dirty="0" smtClean="0"/>
              <a:t> immorality</a:t>
            </a:r>
            <a:endParaRPr lang="en-US" sz="40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Dealing with bitterness </a:t>
            </a:r>
            <a:r>
              <a:rPr lang="en-US" sz="4000" dirty="0"/>
              <a:t>&amp; </a:t>
            </a:r>
            <a:r>
              <a:rPr lang="en-US" sz="4000" dirty="0" smtClean="0"/>
              <a:t>wrath</a:t>
            </a:r>
            <a:endParaRPr lang="en-US" sz="40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Preventing use of </a:t>
            </a:r>
            <a:r>
              <a:rPr lang="en-US" sz="4000" dirty="0"/>
              <a:t>corrupt speech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Guarding against</a:t>
            </a:r>
            <a:r>
              <a:rPr lang="en-US" sz="4000" dirty="0" smtClean="0"/>
              <a:t> denominational </a:t>
            </a:r>
            <a:r>
              <a:rPr lang="en-US" sz="4000" dirty="0" smtClean="0"/>
              <a:t>concepts &amp; doctrines</a:t>
            </a:r>
            <a:endParaRPr lang="en-US" sz="40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In conflict with </a:t>
            </a:r>
            <a:r>
              <a:rPr lang="en-US" sz="4000" dirty="0"/>
              <a:t>evil in the church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Clr>
                <a:srgbClr val="FFFF66"/>
              </a:buClr>
              <a:buFont typeface="Wingdings" panose="05000000000000000000" pitchFamily="2" charset="2"/>
              <a:buChar char="§"/>
            </a:pPr>
            <a:r>
              <a:rPr lang="en-US" sz="4000" dirty="0" smtClean="0"/>
              <a:t>Disputing</a:t>
            </a:r>
            <a:r>
              <a:rPr lang="en-US" sz="4000" dirty="0" smtClean="0"/>
              <a:t> </a:t>
            </a:r>
            <a:r>
              <a:rPr lang="en-US" sz="4000" dirty="0"/>
              <a:t>error among Christians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heme/theme1.xml><?xml version="1.0" encoding="utf-8"?>
<a:theme xmlns:a="http://schemas.openxmlformats.org/drawingml/2006/main" name="high voltage.pot">
  <a:themeElements>
    <a:clrScheme name="">
      <a:dk1>
        <a:srgbClr val="001932"/>
      </a:dk1>
      <a:lt1>
        <a:srgbClr val="FFFFFF"/>
      </a:lt1>
      <a:dk2>
        <a:srgbClr val="1D72A1"/>
      </a:dk2>
      <a:lt2>
        <a:srgbClr val="FFFF66"/>
      </a:lt2>
      <a:accent1>
        <a:srgbClr val="00445C"/>
      </a:accent1>
      <a:accent2>
        <a:srgbClr val="00A0E8"/>
      </a:accent2>
      <a:accent3>
        <a:srgbClr val="ABBCCD"/>
      </a:accent3>
      <a:accent4>
        <a:srgbClr val="DADADA"/>
      </a:accent4>
      <a:accent5>
        <a:srgbClr val="AAB0B5"/>
      </a:accent5>
      <a:accent6>
        <a:srgbClr val="0091D2"/>
      </a:accent6>
      <a:hlink>
        <a:srgbClr val="0099CC"/>
      </a:hlink>
      <a:folHlink>
        <a:srgbClr val="1C6D9A"/>
      </a:folHlink>
    </a:clrScheme>
    <a:fontScheme name="high volt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.po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19461</TotalTime>
  <Words>154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high voltage.pot</vt:lpstr>
      <vt:lpstr>PowerPoint Presentation</vt:lpstr>
      <vt:lpstr>Proverbs 4:10-15</vt:lpstr>
      <vt:lpstr>PowerPoint Presentation</vt:lpstr>
      <vt:lpstr>Instruction Given to Israel</vt:lpstr>
      <vt:lpstr>Principles Seen with All Evil</vt:lpstr>
      <vt:lpstr>Principle Seen in the Church</vt:lpstr>
      <vt:lpstr>Principle True Applied To...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27</cp:revision>
  <dcterms:created xsi:type="dcterms:W3CDTF">2001-07-15T02:29:27Z</dcterms:created>
  <dcterms:modified xsi:type="dcterms:W3CDTF">2014-03-23T12:29:34Z</dcterms:modified>
</cp:coreProperties>
</file>