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68" r:id="rId2"/>
    <p:sldId id="291" r:id="rId3"/>
    <p:sldId id="290" r:id="rId4"/>
    <p:sldId id="286" r:id="rId5"/>
    <p:sldId id="284" r:id="rId6"/>
    <p:sldId id="287" r:id="rId7"/>
    <p:sldId id="285" r:id="rId8"/>
    <p:sldId id="288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58002C"/>
    <a:srgbClr val="460023"/>
    <a:srgbClr val="660033"/>
    <a:srgbClr val="000000"/>
    <a:srgbClr val="0000FF"/>
    <a:srgbClr val="D9D400"/>
    <a:srgbClr val="FFBB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8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AE6C8-1642-464C-9CA0-551C1C77F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CBCD-105C-41B1-8F68-55EE54380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24F6-1EEC-42FF-8349-C043C2D68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C654-D56B-41A1-8EF9-E039BC88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1E1A-F7F3-482D-AFD3-A3C3C23F7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D3F8-8A37-4626-867C-538740FAB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79E6-B275-4A84-B3FC-D3804A8B8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B824-155E-42DE-B8A6-910BD1490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6D01-89BF-4C25-9926-FAB8EF259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7CA7-693D-47C2-B02C-BE47CBE9B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81E3-8886-4A71-B5C8-28E78FDA9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0001">
              <a:srgbClr val="460023"/>
            </a:gs>
            <a:gs pos="100000">
              <a:srgbClr val="58002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/>
              </a:endParaRPr>
            </a:p>
          </p:txBody>
        </p:sp>
      </p:grpSp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6E25E6C8-090D-461E-9B8F-C7594642C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9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of Christ:</a:t>
            </a:r>
            <a:br>
              <a:rPr lang="en-US" sz="6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Focal Point for Our Faith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86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15:1-11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ChangeArrowheads="1"/>
          </p:cNvSpPr>
          <p:nvPr/>
        </p:nvSpPr>
        <p:spPr bwMode="auto">
          <a:xfrm>
            <a:off x="457200" y="381000"/>
            <a:ext cx="8229600" cy="2971800"/>
          </a:xfrm>
          <a:prstGeom prst="bevel">
            <a:avLst>
              <a:gd name="adj" fmla="val 12500"/>
            </a:avLst>
          </a:prstGeom>
          <a:solidFill>
            <a:srgbClr val="6600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 b="1">
                <a:solidFill>
                  <a:srgbClr val="FFFF00"/>
                </a:solidFill>
              </a:rPr>
              <a:t>The Resurrection Of</a:t>
            </a:r>
          </a:p>
          <a:p>
            <a:pPr algn="ctr" eaLnBrk="0" hangingPunct="0"/>
            <a:r>
              <a:rPr lang="en-US" sz="6000" b="1">
                <a:solidFill>
                  <a:srgbClr val="FFFF00"/>
                </a:solidFill>
              </a:rPr>
              <a:t>Christ Is A Fact!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57200" y="3505200"/>
            <a:ext cx="8382000" cy="3200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 b="1" i="1">
                <a:solidFill>
                  <a:srgbClr val="460023"/>
                </a:solidFill>
              </a:rPr>
              <a:t>Do We Live New Life</a:t>
            </a:r>
          </a:p>
          <a:p>
            <a:pPr algn="ctr" eaLnBrk="0" hangingPunct="0"/>
            <a:r>
              <a:rPr lang="en-US" sz="6000" b="1" i="1">
                <a:solidFill>
                  <a:srgbClr val="460023"/>
                </a:solidFill>
              </a:rPr>
              <a:t>That Comes from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FF00"/>
                </a:solidFill>
                <a:effectLst/>
              </a:rPr>
              <a:t>1</a:t>
            </a:r>
            <a:r>
              <a:rPr lang="en-US" sz="4000" b="1" baseline="30000" smtClean="0">
                <a:solidFill>
                  <a:srgbClr val="FFFF00"/>
                </a:solidFill>
                <a:effectLst/>
              </a:rPr>
              <a:t>st</a:t>
            </a:r>
            <a:r>
              <a:rPr lang="en-US" sz="4000" b="1" smtClean="0">
                <a:solidFill>
                  <a:srgbClr val="FFFF00"/>
                </a:solidFill>
                <a:effectLst/>
              </a:rPr>
              <a:t> Corinthians 15:1-11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762000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baseline="30000"/>
              <a:t>1 </a:t>
            </a:r>
            <a:r>
              <a:rPr lang="en-US"/>
              <a:t>Moreover,</a:t>
            </a:r>
            <a:r>
              <a:rPr lang="en-US" sz="1800"/>
              <a:t> </a:t>
            </a:r>
            <a:r>
              <a:rPr lang="en-US"/>
              <a:t>brethren,</a:t>
            </a:r>
            <a:r>
              <a:rPr lang="en-US" sz="1800"/>
              <a:t> </a:t>
            </a:r>
            <a:r>
              <a:rPr lang="en-US"/>
              <a:t>I declare to you the gospel which I preached to you, which also you received and in which you stand, </a:t>
            </a:r>
            <a:r>
              <a:rPr lang="en-US" b="1" baseline="30000"/>
              <a:t>2 </a:t>
            </a:r>
            <a:r>
              <a:rPr lang="en-US"/>
              <a:t>by which also you are saved, if you hold fast that word which I preached to you —unless you believed in vain. </a:t>
            </a:r>
            <a:r>
              <a:rPr lang="en-US" b="1" baseline="30000"/>
              <a:t>3 </a:t>
            </a:r>
            <a:r>
              <a:rPr lang="en-US"/>
              <a:t>For I delivered to you first of all that which I also received: that Christ died for our sins according to the Scriptures, </a:t>
            </a:r>
            <a:r>
              <a:rPr lang="en-US" b="1" baseline="30000"/>
              <a:t>4 </a:t>
            </a:r>
            <a:r>
              <a:rPr lang="en-US"/>
              <a:t>and that He was buried, and that He rose again the third day according to the Scriptures, </a:t>
            </a:r>
            <a:r>
              <a:rPr lang="en-US" b="1" baseline="30000"/>
              <a:t>5 </a:t>
            </a:r>
            <a:r>
              <a:rPr lang="en-US"/>
              <a:t>and that He was seen by Cephas, then by the twelve. </a:t>
            </a:r>
            <a:r>
              <a:rPr lang="en-US" b="1" baseline="30000"/>
              <a:t>6 </a:t>
            </a:r>
            <a:r>
              <a:rPr lang="en-US"/>
              <a:t>After that He was seen by over five hundred brethren at once, of whom the greater part remain to the present, but some have fallen asleep. </a:t>
            </a:r>
            <a:r>
              <a:rPr lang="en-US" b="1" baseline="30000"/>
              <a:t>7 </a:t>
            </a:r>
            <a:r>
              <a:rPr lang="en-US"/>
              <a:t>After that He was seen by James, then by all the apostles. </a:t>
            </a:r>
            <a:r>
              <a:rPr lang="en-US" b="1" baseline="30000"/>
              <a:t>8 </a:t>
            </a:r>
            <a:r>
              <a:rPr lang="en-US"/>
              <a:t>Then last of all He was seen by me also, as by one born out of due time. </a:t>
            </a:r>
            <a:r>
              <a:rPr lang="en-US" b="1" baseline="30000"/>
              <a:t>9 </a:t>
            </a:r>
            <a:r>
              <a:rPr lang="en-US"/>
              <a:t>For I am the least of the apostles, who am not worthy to be called an apostle, because I persecuted the church of God. </a:t>
            </a:r>
            <a:r>
              <a:rPr lang="en-US" b="1" baseline="30000"/>
              <a:t>10 </a:t>
            </a:r>
            <a:r>
              <a:rPr lang="en-US"/>
              <a:t>But by the grace of God I am what I am, and His grace toward me was not in vain; but I labored more abundantly than they all, yet not I, but the grace of God </a:t>
            </a:r>
            <a:r>
              <a:rPr lang="en-US" i="1"/>
              <a:t>which was</a:t>
            </a:r>
            <a:r>
              <a:rPr lang="en-US"/>
              <a:t> with me. </a:t>
            </a:r>
            <a:r>
              <a:rPr lang="en-US" b="1" baseline="30000"/>
              <a:t>11 </a:t>
            </a:r>
            <a:r>
              <a:rPr lang="en-US"/>
              <a:t>Therefore, whether </a:t>
            </a:r>
            <a:r>
              <a:rPr lang="en-US" i="1"/>
              <a:t>it was</a:t>
            </a:r>
            <a:r>
              <a:rPr lang="en-US"/>
              <a:t> I or they, so we preach and so you believed.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FF00"/>
                </a:solidFill>
                <a:effectLst/>
              </a:rPr>
              <a:t>Foundational to Gospel Message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1:21-22</a:t>
            </a:r>
            <a:r>
              <a:rPr lang="en-US" smtClean="0">
                <a:effectLst/>
              </a:rPr>
              <a:t>	Apostles had to be witnesses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2:23-24</a:t>
            </a:r>
            <a:r>
              <a:rPr lang="en-US" smtClean="0">
                <a:effectLst/>
              </a:rPr>
              <a:t>	Made centerpiece at Pentecost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2:31-32</a:t>
            </a:r>
            <a:r>
              <a:rPr lang="en-US" smtClean="0">
                <a:effectLst/>
              </a:rPr>
              <a:t>	Fulfillment of prophecy witnessed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3:14-15</a:t>
            </a:r>
            <a:r>
              <a:rPr lang="en-US" smtClean="0">
                <a:effectLst/>
              </a:rPr>
              <a:t>	Affirmed to crowd who killed Jesus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4:8-10</a:t>
            </a:r>
            <a:r>
              <a:rPr lang="en-US" smtClean="0">
                <a:effectLst/>
              </a:rPr>
              <a:t>	Affirmed to rulers that killed Jesus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5:30-32</a:t>
            </a:r>
            <a:r>
              <a:rPr lang="en-US" smtClean="0">
                <a:effectLst/>
              </a:rPr>
              <a:t>	Affirmed to council of Jewish rulers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10:39-41</a:t>
            </a:r>
            <a:r>
              <a:rPr lang="en-US" smtClean="0">
                <a:effectLst/>
              </a:rPr>
              <a:t>	Peter gives witness to Cornelius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13:29-39</a:t>
            </a:r>
            <a:r>
              <a:rPr lang="en-US" smtClean="0">
                <a:effectLst/>
              </a:rPr>
              <a:t>	Paul preached as basis of salvation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Acts 26:22f</a:t>
            </a:r>
            <a:r>
              <a:rPr lang="en-US" smtClean="0">
                <a:effectLst/>
              </a:rPr>
              <a:t>	Festus scoffed, but Paul certified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Rom. 4:23-25</a:t>
            </a:r>
            <a:r>
              <a:rPr lang="en-US" smtClean="0">
                <a:effectLst/>
              </a:rPr>
              <a:t>	Enabled forgiveness &amp; justification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b="1" i="1" smtClean="0">
                <a:solidFill>
                  <a:schemeClr val="tx2"/>
                </a:solidFill>
                <a:effectLst/>
              </a:rPr>
              <a:t>Eph. 1:18-21</a:t>
            </a:r>
            <a:r>
              <a:rPr lang="en-US" smtClean="0">
                <a:effectLst/>
              </a:rPr>
              <a:t>	Blessings to us made possible by it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</a:rPr>
              <a:t>Bible Presents Resurrection...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As fact</a:t>
            </a:r>
            <a:r>
              <a:rPr lang="en-US" sz="3600" smtClean="0">
                <a:effectLst/>
              </a:rPr>
              <a:t> witnessed by vast number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solidFill>
                  <a:srgbClr val="FFFF99"/>
                </a:solidFill>
                <a:effectLst/>
              </a:rPr>
              <a:t>Claim made while most still lived to verify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As fact</a:t>
            </a:r>
            <a:r>
              <a:rPr lang="en-US" sz="3600" smtClean="0">
                <a:effectLst/>
              </a:rPr>
              <a:t> publicly stated amidst enemies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solidFill>
                  <a:srgbClr val="FFFF99"/>
                </a:solidFill>
                <a:effectLst/>
              </a:rPr>
              <a:t>Yet, not a single enemy could refute the fact</a:t>
            </a:r>
            <a:endParaRPr lang="en-US" sz="320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As fact</a:t>
            </a:r>
            <a:r>
              <a:rPr lang="en-US" sz="3600" smtClean="0">
                <a:effectLst/>
              </a:rPr>
              <a:t> challenging all to examine evidence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solidFill>
                  <a:srgbClr val="FFFF99"/>
                </a:solidFill>
                <a:effectLst/>
              </a:rPr>
              <a:t>Missing body could be explained, not risen one</a:t>
            </a:r>
            <a:endParaRPr lang="en-US" sz="320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As fact</a:t>
            </a:r>
            <a:r>
              <a:rPr lang="en-US" sz="3600" smtClean="0">
                <a:effectLst/>
              </a:rPr>
              <a:t> that changed the lives of witnesses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solidFill>
                  <a:srgbClr val="FFFF99"/>
                </a:solidFill>
                <a:effectLst/>
              </a:rPr>
              <a:t>Saul of Tarsus left privilege to suffer as witness</a:t>
            </a:r>
            <a:endParaRPr lang="en-US" sz="320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As fact</a:t>
            </a:r>
            <a:r>
              <a:rPr lang="en-US" sz="3600" smtClean="0">
                <a:effectLst/>
              </a:rPr>
              <a:t> not denied even at cost of life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solidFill>
                  <a:srgbClr val="FFFF99"/>
                </a:solidFill>
                <a:effectLst/>
              </a:rPr>
              <a:t>Peter, James… suffered death, but did not deny</a:t>
            </a:r>
            <a:endParaRPr lang="en-US" sz="3200" smtClean="0">
              <a:effectLst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FFFF00"/>
                </a:solidFill>
                <a:effectLst/>
              </a:rPr>
              <a:t>Resurrection of Christ Is Foundational to Salvation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</a:rPr>
              <a:t>If No Resurrection, No Salvation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7912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3600" smtClean="0">
                <a:effectLst/>
              </a:rPr>
              <a:t>Notice argument of 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1 Corinthians 15:12-19</a:t>
            </a:r>
            <a:endParaRPr lang="en-US" sz="3600" smtClean="0">
              <a:solidFill>
                <a:srgbClr val="FFFF99"/>
              </a:solidFill>
              <a:effectLst/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no resurrection, Christ was not raised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Christ not raised, apostles’ preaching is vain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Christ not raised, faith of believers is vain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Christ not raised, apostles are false witnesses &amp; we cannot depend on anything they say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Christ not raised, those fallen asleep perished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smtClean="0">
                <a:solidFill>
                  <a:srgbClr val="FFFF99"/>
                </a:solidFill>
                <a:effectLst/>
              </a:rPr>
              <a:t>If forgiveness based on power &amp; promise of raised Christ, we are yet in sins most pitiable</a:t>
            </a:r>
            <a:endParaRPr lang="en-US" sz="3200" i="1" smtClean="0">
              <a:effectLst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smtClean="0">
                <a:effectLst/>
              </a:rPr>
              <a:t>But if raised, we are saved (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Rom 8:33-34</a:t>
            </a:r>
            <a:r>
              <a:rPr lang="en-US" sz="3600" smtClean="0">
                <a:effectLst/>
              </a:rPr>
              <a:t>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FFFF00"/>
                </a:solidFill>
                <a:effectLst/>
              </a:rPr>
              <a:t>Resurrection of Christ Is</a:t>
            </a:r>
            <a:br>
              <a:rPr lang="en-US" sz="6000" b="1" dirty="0">
                <a:solidFill>
                  <a:srgbClr val="FFFF00"/>
                </a:solidFill>
                <a:effectLst/>
              </a:rPr>
            </a:br>
            <a:r>
              <a:rPr lang="en-US" sz="6000" b="1" dirty="0">
                <a:solidFill>
                  <a:srgbClr val="FFFF00"/>
                </a:solidFill>
                <a:effectLst/>
              </a:rPr>
              <a:t>First-fruit of Our Resurrection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700" b="1" dirty="0">
                <a:solidFill>
                  <a:srgbClr val="FFFF00"/>
                </a:solidFill>
                <a:effectLst/>
              </a:rPr>
              <a:t>Our Resurrection Depends On His</a:t>
            </a:r>
            <a:endParaRPr lang="en-US" sz="4700" b="1" dirty="0">
              <a:solidFill>
                <a:srgbClr val="FFFF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effectLst/>
              </a:rPr>
              <a:t>This is the point of 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1 Corinthians 15:20-23</a:t>
            </a:r>
            <a:endParaRPr lang="en-US" sz="3600" b="1" i="1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effectLst/>
              </a:rPr>
              <a:t>Christ is the first-fruit &amp; we are those who will follow in like kind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effectLst/>
              </a:rPr>
              <a:t>Begotten to a living hope by resurrection of Christ from the dead (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1 Peter 1:3-5</a:t>
            </a:r>
            <a:r>
              <a:rPr lang="en-US" sz="3600" smtClean="0">
                <a:effectLst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effectLst/>
              </a:rPr>
              <a:t>Faith &amp; hope we have finds substance in resurrection of Christ (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1 Peter 1:20-21</a:t>
            </a:r>
            <a:r>
              <a:rPr lang="en-US" sz="3600" smtClean="0">
                <a:effectLst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effectLst/>
              </a:rPr>
              <a:t>Brings hope over sorrow (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1 Thess. 4:13-14</a:t>
            </a:r>
            <a:r>
              <a:rPr lang="en-US" sz="3600" smtClean="0">
                <a:effectLst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smtClean="0">
                <a:solidFill>
                  <a:srgbClr val="66FFFF"/>
                </a:solidFill>
                <a:effectLst/>
              </a:rPr>
              <a:t>Gives confidence of heavenly citizenship (</a:t>
            </a:r>
            <a:r>
              <a:rPr lang="en-US" sz="3600" b="1" i="1" smtClean="0">
                <a:solidFill>
                  <a:schemeClr val="tx2"/>
                </a:solidFill>
                <a:effectLst/>
              </a:rPr>
              <a:t>Philippians 3:20-21</a:t>
            </a:r>
            <a:r>
              <a:rPr lang="en-US" sz="3600" smtClean="0">
                <a:solidFill>
                  <a:srgbClr val="66FFFF"/>
                </a:solidFill>
                <a:effectLst/>
              </a:rPr>
              <a:t>)</a:t>
            </a:r>
            <a:endParaRPr lang="en-US" sz="3600" smtClean="0">
              <a:effectLst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Memorials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of the Resurrection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600" b="1" smtClean="0">
                <a:effectLst/>
              </a:rPr>
              <a:t>First day of the week (</a:t>
            </a:r>
            <a:r>
              <a:rPr lang="en-US" sz="3600" b="1" i="1" smtClean="0">
                <a:solidFill>
                  <a:srgbClr val="FFFF99"/>
                </a:solidFill>
                <a:effectLst/>
              </a:rPr>
              <a:t>Mark 16:9</a:t>
            </a:r>
            <a:r>
              <a:rPr lang="en-US" sz="3600" b="1" smtClean="0">
                <a:effectLst/>
              </a:rPr>
              <a:t>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effectLst/>
              </a:rPr>
              <a:t>Gospel first preached on Pentecost (</a:t>
            </a:r>
            <a:r>
              <a:rPr lang="en-US" sz="3200" b="1" i="1" smtClean="0">
                <a:solidFill>
                  <a:srgbClr val="FFFF99"/>
                </a:solidFill>
                <a:effectLst/>
              </a:rPr>
              <a:t>Acts 2</a:t>
            </a:r>
            <a:r>
              <a:rPr lang="en-US" sz="3200" smtClean="0">
                <a:effectLst/>
              </a:rPr>
              <a:t>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effectLst/>
              </a:rPr>
              <a:t>Disciples gathered to break bread (</a:t>
            </a:r>
            <a:r>
              <a:rPr lang="en-US" sz="3200" b="1" i="1" smtClean="0">
                <a:solidFill>
                  <a:srgbClr val="FFFF99"/>
                </a:solidFill>
                <a:effectLst/>
              </a:rPr>
              <a:t>Acts 20:7</a:t>
            </a:r>
            <a:r>
              <a:rPr lang="en-US" sz="3200" smtClean="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600" b="1" smtClean="0">
                <a:effectLst/>
              </a:rPr>
              <a:t>Baptism of believers into Christ</a:t>
            </a:r>
            <a:endParaRPr lang="en-US" sz="3600" smtClean="0">
              <a:effectLst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effectLst/>
              </a:rPr>
              <a:t>Raised like Christ in new life (</a:t>
            </a:r>
            <a:r>
              <a:rPr lang="en-US" sz="3200" b="1" i="1" smtClean="0">
                <a:solidFill>
                  <a:srgbClr val="FFFF99"/>
                </a:solidFill>
                <a:effectLst/>
              </a:rPr>
              <a:t>Romans 6:1-6</a:t>
            </a:r>
            <a:r>
              <a:rPr lang="en-US" sz="3200" smtClean="0">
                <a:effectLst/>
              </a:rPr>
              <a:t>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smtClean="0">
                <a:effectLst/>
              </a:rPr>
              <a:t>Parallel explicitly drawn (</a:t>
            </a:r>
            <a:r>
              <a:rPr lang="en-US" sz="3200" b="1" i="1" smtClean="0">
                <a:solidFill>
                  <a:srgbClr val="FFFF99"/>
                </a:solidFill>
                <a:effectLst/>
              </a:rPr>
              <a:t>Colossians 2:12</a:t>
            </a:r>
            <a:r>
              <a:rPr lang="en-US" sz="3200" smtClean="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600" smtClean="0">
                <a:effectLst/>
              </a:rPr>
              <a:t>Importance of factual, bodily resurrection of Jesus</a:t>
            </a:r>
            <a:r>
              <a:rPr lang="en-US" smtClean="0">
                <a:effectLst/>
              </a:rPr>
              <a:t> </a:t>
            </a:r>
            <a:r>
              <a:rPr lang="en-US" sz="3600" smtClean="0">
                <a:effectLst/>
              </a:rPr>
              <a:t>is</a:t>
            </a:r>
            <a:r>
              <a:rPr lang="en-US" smtClean="0">
                <a:effectLst/>
              </a:rPr>
              <a:t> </a:t>
            </a:r>
            <a:r>
              <a:rPr lang="en-US" sz="3600" smtClean="0">
                <a:effectLst/>
              </a:rPr>
              <a:t>the</a:t>
            </a:r>
            <a:r>
              <a:rPr lang="en-US" smtClean="0">
                <a:effectLst/>
              </a:rPr>
              <a:t> </a:t>
            </a:r>
            <a:r>
              <a:rPr lang="en-US" sz="3600" smtClean="0">
                <a:effectLst/>
              </a:rPr>
              <a:t>stressed</a:t>
            </a:r>
            <a:r>
              <a:rPr lang="en-US" smtClean="0">
                <a:effectLst/>
              </a:rPr>
              <a:t> </a:t>
            </a:r>
            <a:r>
              <a:rPr lang="en-US" sz="3600" smtClean="0">
                <a:effectLst/>
              </a:rPr>
              <a:t>point</a:t>
            </a:r>
            <a:r>
              <a:rPr lang="en-US" smtClean="0">
                <a:effectLst/>
              </a:rPr>
              <a:t> </a:t>
            </a:r>
            <a:r>
              <a:rPr lang="en-US" sz="3600" smtClean="0">
                <a:effectLst/>
              </a:rPr>
              <a:t>in</a:t>
            </a:r>
            <a:r>
              <a:rPr lang="en-US" smtClean="0">
                <a:effectLst/>
              </a:rPr>
              <a:t> </a:t>
            </a:r>
            <a:r>
              <a:rPr lang="en-US" sz="3600" b="1" smtClean="0">
                <a:solidFill>
                  <a:srgbClr val="FFFF99"/>
                </a:solidFill>
                <a:effectLst/>
              </a:rPr>
              <a:t>1</a:t>
            </a:r>
            <a:r>
              <a:rPr lang="en-US" b="1" smtClean="0">
                <a:solidFill>
                  <a:srgbClr val="FFFF99"/>
                </a:solidFill>
                <a:effectLst/>
              </a:rPr>
              <a:t> </a:t>
            </a:r>
            <a:r>
              <a:rPr lang="en-US" sz="3600" b="1" smtClean="0">
                <a:solidFill>
                  <a:srgbClr val="FFFF99"/>
                </a:solidFill>
                <a:effectLst/>
              </a:rPr>
              <a:t>Corinthians</a:t>
            </a:r>
            <a:r>
              <a:rPr lang="en-US" b="1" smtClean="0">
                <a:solidFill>
                  <a:srgbClr val="FFFF99"/>
                </a:solidFill>
                <a:effectLst/>
              </a:rPr>
              <a:t> </a:t>
            </a:r>
            <a:r>
              <a:rPr lang="en-US" sz="3600" b="1" smtClean="0">
                <a:solidFill>
                  <a:srgbClr val="FFFF99"/>
                </a:solidFill>
                <a:effectLst/>
              </a:rPr>
              <a:t>15</a:t>
            </a:r>
            <a:endParaRPr lang="en-US" sz="3600" smtClean="0">
              <a:effectLst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600" b="1" smtClean="0">
                <a:solidFill>
                  <a:srgbClr val="66FFFF"/>
                </a:solidFill>
                <a:effectLst/>
              </a:rPr>
              <a:t>Downplaying need for assembly or baptism shows lack of faith in literal resurrection</a:t>
            </a:r>
            <a:endParaRPr lang="en-US" sz="3600" smtClean="0">
              <a:solidFill>
                <a:srgbClr val="66FFFF"/>
              </a:solidFill>
              <a:effectLst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3814</TotalTime>
  <Words>670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Orbit</vt:lpstr>
      <vt:lpstr>Orbit</vt:lpstr>
      <vt:lpstr>Orbit</vt:lpstr>
      <vt:lpstr>Orbit</vt:lpstr>
      <vt:lpstr>Orbit</vt:lpstr>
      <vt:lpstr>Orbit</vt:lpstr>
      <vt:lpstr>Orbit</vt:lpstr>
      <vt:lpstr>Orbit</vt:lpstr>
      <vt:lpstr>Orbit</vt:lpstr>
      <vt:lpstr>Orbit</vt:lpstr>
      <vt:lpstr>Orbit</vt:lpstr>
      <vt:lpstr>Orbit</vt:lpstr>
      <vt:lpstr>Resurrection of Christ: Focal Point for Our Faith</vt:lpstr>
      <vt:lpstr>1st Corinthians 15:1-11</vt:lpstr>
      <vt:lpstr>Foundational to Gospel Message</vt:lpstr>
      <vt:lpstr>Bible Presents Resurrection...</vt:lpstr>
      <vt:lpstr>Resurrection of Christ Is Foundational to Salvation</vt:lpstr>
      <vt:lpstr>If No Resurrection, No Salvation</vt:lpstr>
      <vt:lpstr>Resurrection of Christ Is First-fruit of Our Resurrection</vt:lpstr>
      <vt:lpstr>Our Resurrection Depends On His</vt:lpstr>
      <vt:lpstr>Memorials of the Resurrection</vt:lpstr>
      <vt:lpstr>Slide 10</vt:lpstr>
    </vt:vector>
  </TitlesOfParts>
  <Company>South Livingston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Randy Garrett</cp:lastModifiedBy>
  <cp:revision>20</cp:revision>
  <dcterms:created xsi:type="dcterms:W3CDTF">2000-06-18T01:57:09Z</dcterms:created>
  <dcterms:modified xsi:type="dcterms:W3CDTF">2014-04-20T13:32:19Z</dcterms:modified>
</cp:coreProperties>
</file>