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8"/>
  </p:notesMasterIdLst>
  <p:sldIdLst>
    <p:sldId id="283" r:id="rId3"/>
    <p:sldId id="284" r:id="rId4"/>
    <p:sldId id="285" r:id="rId5"/>
    <p:sldId id="286" r:id="rId6"/>
    <p:sldId id="287" r:id="rId7"/>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308" y="-10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5</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478806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5:1-5</a:t>
            </a:r>
            <a:endParaRPr lang="en-US" altLang="en-US" dirty="0"/>
          </a:p>
        </p:txBody>
      </p:sp>
      <p:sp>
        <p:nvSpPr>
          <p:cNvPr id="14338" name="AutoShape 2"/>
          <p:cNvSpPr>
            <a:spLocks/>
          </p:cNvSpPr>
          <p:nvPr/>
        </p:nvSpPr>
        <p:spPr bwMode="auto">
          <a:xfrm>
            <a:off x="863600" y="2819400"/>
            <a:ext cx="11277601"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Therefore</a:t>
            </a:r>
            <a:r>
              <a:rPr lang="en-US" sz="3600" i="0" dirty="0">
                <a:solidFill>
                  <a:srgbClr val="000000"/>
                </a:solidFill>
                <a:effectLst/>
                <a:latin typeface="Times New Roman" panose="02020603050405020304" pitchFamily="18" charset="0"/>
                <a:cs typeface="Times New Roman" panose="02020603050405020304" pitchFamily="18" charset="0"/>
              </a:rPr>
              <a:t>, having been justified by faith, we </a:t>
            </a:r>
            <a:r>
              <a:rPr lang="en-US" sz="3600" i="0" dirty="0" smtClean="0">
                <a:solidFill>
                  <a:srgbClr val="000000"/>
                </a:solidFill>
                <a:effectLst/>
                <a:latin typeface="Times New Roman" panose="02020603050405020304" pitchFamily="18" charset="0"/>
                <a:cs typeface="Times New Roman" panose="02020603050405020304" pitchFamily="18" charset="0"/>
              </a:rPr>
              <a:t>have peace </a:t>
            </a:r>
            <a:r>
              <a:rPr lang="en-US" sz="3600" i="0" dirty="0">
                <a:solidFill>
                  <a:srgbClr val="000000"/>
                </a:solidFill>
                <a:effectLst/>
                <a:latin typeface="Times New Roman" panose="02020603050405020304" pitchFamily="18" charset="0"/>
                <a:cs typeface="Times New Roman" panose="02020603050405020304" pitchFamily="18" charset="0"/>
              </a:rPr>
              <a:t>with God through our Lord Jesus Christ,</a:t>
            </a:r>
            <a:r>
              <a:rPr lang="en-US" sz="3600" b="1" i="0" baseline="30000" dirty="0">
                <a:solidFill>
                  <a:srgbClr val="000000"/>
                </a:solidFill>
                <a:effectLst/>
                <a:latin typeface="Times New Roman" panose="02020603050405020304" pitchFamily="18" charset="0"/>
                <a:cs typeface="Times New Roman" panose="02020603050405020304" pitchFamily="18" charset="0"/>
              </a:rPr>
              <a:t>2 </a:t>
            </a:r>
            <a:r>
              <a:rPr lang="en-US" sz="3600" i="0" dirty="0">
                <a:solidFill>
                  <a:srgbClr val="000000"/>
                </a:solidFill>
                <a:effectLst/>
                <a:latin typeface="Times New Roman" panose="02020603050405020304" pitchFamily="18" charset="0"/>
                <a:cs typeface="Times New Roman" panose="02020603050405020304" pitchFamily="18" charset="0"/>
              </a:rPr>
              <a:t>through whom also we have access by faith into this grace in which we stand, and rejoice in hope of the glory of God. </a:t>
            </a:r>
            <a:r>
              <a:rPr lang="en-US" sz="3600" b="1" i="0" baseline="30000" dirty="0">
                <a:solidFill>
                  <a:srgbClr val="000000"/>
                </a:solidFill>
                <a:effectLst/>
                <a:latin typeface="Times New Roman" panose="02020603050405020304" pitchFamily="18" charset="0"/>
                <a:cs typeface="Times New Roman" panose="02020603050405020304" pitchFamily="18" charset="0"/>
              </a:rPr>
              <a:t>3 </a:t>
            </a:r>
            <a:r>
              <a:rPr lang="en-US" sz="3600" i="0" dirty="0">
                <a:solidFill>
                  <a:srgbClr val="000000"/>
                </a:solidFill>
                <a:effectLst/>
                <a:latin typeface="Times New Roman" panose="02020603050405020304" pitchFamily="18" charset="0"/>
                <a:cs typeface="Times New Roman" panose="02020603050405020304" pitchFamily="18" charset="0"/>
              </a:rPr>
              <a:t>And </a:t>
            </a:r>
            <a:r>
              <a:rPr lang="en-US" sz="3600" i="0" dirty="0" smtClean="0">
                <a:solidFill>
                  <a:srgbClr val="000000"/>
                </a:solidFill>
                <a:effectLst/>
                <a:latin typeface="Times New Roman" panose="02020603050405020304" pitchFamily="18" charset="0"/>
                <a:cs typeface="Times New Roman" panose="02020603050405020304" pitchFamily="18" charset="0"/>
              </a:rPr>
              <a:t>not only that, but </a:t>
            </a:r>
            <a:r>
              <a:rPr lang="en-US" sz="3600" i="0" dirty="0">
                <a:solidFill>
                  <a:srgbClr val="000000"/>
                </a:solidFill>
                <a:effectLst/>
                <a:latin typeface="Times New Roman" panose="02020603050405020304" pitchFamily="18" charset="0"/>
                <a:cs typeface="Times New Roman" panose="02020603050405020304" pitchFamily="18" charset="0"/>
              </a:rPr>
              <a:t>we also glory in tribulations, knowing that tribulation produces perseverance; </a:t>
            </a:r>
            <a:r>
              <a:rPr lang="en-US" sz="3600" b="1" i="0" baseline="30000" dirty="0">
                <a:solidFill>
                  <a:srgbClr val="000000"/>
                </a:solidFill>
                <a:effectLst/>
                <a:latin typeface="Times New Roman" panose="02020603050405020304" pitchFamily="18" charset="0"/>
                <a:cs typeface="Times New Roman" panose="02020603050405020304" pitchFamily="18" charset="0"/>
              </a:rPr>
              <a:t>4 </a:t>
            </a:r>
            <a:r>
              <a:rPr lang="en-US" sz="3600" i="0" dirty="0">
                <a:solidFill>
                  <a:srgbClr val="000000"/>
                </a:solidFill>
                <a:effectLst/>
                <a:latin typeface="Times New Roman" panose="02020603050405020304" pitchFamily="18" charset="0"/>
                <a:cs typeface="Times New Roman" panose="02020603050405020304" pitchFamily="18" charset="0"/>
              </a:rPr>
              <a:t>and perseverance, character; and character, hope. </a:t>
            </a:r>
            <a:r>
              <a:rPr lang="en-US" sz="3600" b="1" i="0" baseline="30000" dirty="0">
                <a:solidFill>
                  <a:srgbClr val="000000"/>
                </a:solidFill>
                <a:effectLst/>
                <a:latin typeface="Times New Roman" panose="02020603050405020304" pitchFamily="18" charset="0"/>
                <a:cs typeface="Times New Roman" panose="02020603050405020304" pitchFamily="18" charset="0"/>
              </a:rPr>
              <a:t>5 </a:t>
            </a:r>
            <a:r>
              <a:rPr lang="en-US" sz="3600" i="0" dirty="0">
                <a:solidFill>
                  <a:srgbClr val="000000"/>
                </a:solidFill>
                <a:effectLst/>
                <a:latin typeface="Times New Roman" panose="02020603050405020304" pitchFamily="18" charset="0"/>
                <a:cs typeface="Times New Roman" panose="02020603050405020304" pitchFamily="18" charset="0"/>
              </a:rPr>
              <a:t>Now hope does not disappoint, because the love of God has been poured out in our hearts by the Holy Spirit who was given to us.</a:t>
            </a: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45100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5:6-11</a:t>
            </a:r>
            <a:endParaRPr lang="en-US" altLang="en-US" dirty="0"/>
          </a:p>
        </p:txBody>
      </p:sp>
      <p:sp>
        <p:nvSpPr>
          <p:cNvPr id="14338" name="AutoShape 2"/>
          <p:cNvSpPr>
            <a:spLocks/>
          </p:cNvSpPr>
          <p:nvPr/>
        </p:nvSpPr>
        <p:spPr bwMode="auto">
          <a:xfrm>
            <a:off x="711200" y="2819400"/>
            <a:ext cx="117348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500" b="1" i="0" baseline="30000" dirty="0">
                <a:solidFill>
                  <a:srgbClr val="000000"/>
                </a:solidFill>
                <a:effectLst/>
                <a:latin typeface="Times New Roman" panose="02020603050405020304" pitchFamily="18" charset="0"/>
                <a:cs typeface="Times New Roman" panose="02020603050405020304" pitchFamily="18" charset="0"/>
              </a:rPr>
              <a:t>6 </a:t>
            </a:r>
            <a:r>
              <a:rPr lang="en-US" sz="3500" i="0" dirty="0">
                <a:solidFill>
                  <a:srgbClr val="000000"/>
                </a:solidFill>
                <a:effectLst/>
                <a:latin typeface="Times New Roman" panose="02020603050405020304" pitchFamily="18" charset="0"/>
                <a:cs typeface="Times New Roman" panose="02020603050405020304" pitchFamily="18" charset="0"/>
              </a:rPr>
              <a:t>For when we were still without strength, in due time Christ died for the ungodly. </a:t>
            </a:r>
            <a:r>
              <a:rPr lang="en-US" sz="3500" b="1" i="0" baseline="30000" dirty="0">
                <a:solidFill>
                  <a:srgbClr val="000000"/>
                </a:solidFill>
                <a:effectLst/>
                <a:latin typeface="Times New Roman" panose="02020603050405020304" pitchFamily="18" charset="0"/>
                <a:cs typeface="Times New Roman" panose="02020603050405020304" pitchFamily="18" charset="0"/>
              </a:rPr>
              <a:t>7 </a:t>
            </a:r>
            <a:r>
              <a:rPr lang="en-US" sz="3500" i="0" dirty="0">
                <a:solidFill>
                  <a:srgbClr val="000000"/>
                </a:solidFill>
                <a:effectLst/>
                <a:latin typeface="Times New Roman" panose="02020603050405020304" pitchFamily="18" charset="0"/>
                <a:cs typeface="Times New Roman" panose="02020603050405020304" pitchFamily="18" charset="0"/>
              </a:rPr>
              <a:t>For scarcely for a righteous man will one die; yet perhaps for a good man someone would even dare </a:t>
            </a:r>
            <a:r>
              <a:rPr lang="en-US" sz="3500" i="0" dirty="0" smtClean="0">
                <a:solidFill>
                  <a:srgbClr val="000000"/>
                </a:solidFill>
                <a:effectLst/>
                <a:latin typeface="Times New Roman" panose="02020603050405020304" pitchFamily="18" charset="0"/>
                <a:cs typeface="Times New Roman" panose="02020603050405020304" pitchFamily="18" charset="0"/>
              </a:rPr>
              <a:t>to die. </a:t>
            </a:r>
            <a:r>
              <a:rPr lang="en-US" sz="35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500" b="1" i="0" baseline="3000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But God demonstrates His own love toward us, in that while we were still sinners, Christ died for us. </a:t>
            </a:r>
            <a:r>
              <a:rPr lang="en-US" sz="3500" b="1" i="0" baseline="30000" dirty="0">
                <a:solidFill>
                  <a:srgbClr val="000000"/>
                </a:solidFill>
                <a:effectLst/>
                <a:latin typeface="Times New Roman" panose="02020603050405020304" pitchFamily="18" charset="0"/>
                <a:cs typeface="Times New Roman" panose="02020603050405020304" pitchFamily="18" charset="0"/>
              </a:rPr>
              <a:t>9 </a:t>
            </a:r>
            <a:r>
              <a:rPr lang="en-US" sz="3500" i="0" dirty="0">
                <a:solidFill>
                  <a:srgbClr val="000000"/>
                </a:solidFill>
                <a:effectLst/>
                <a:latin typeface="Times New Roman" panose="02020603050405020304" pitchFamily="18" charset="0"/>
                <a:cs typeface="Times New Roman" panose="02020603050405020304" pitchFamily="18" charset="0"/>
              </a:rPr>
              <a:t>Much more then, having now been justified by His blood, we shall be saved from wrath through Him.</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b="1" i="0" baseline="30000" dirty="0">
                <a:solidFill>
                  <a:srgbClr val="000000"/>
                </a:solidFill>
                <a:effectLst/>
                <a:latin typeface="Times New Roman" panose="02020603050405020304" pitchFamily="18" charset="0"/>
                <a:cs typeface="Times New Roman" panose="02020603050405020304" pitchFamily="18" charset="0"/>
              </a:rPr>
              <a:t>10 </a:t>
            </a:r>
            <a:r>
              <a:rPr lang="en-US" sz="3500" i="0" dirty="0">
                <a:solidFill>
                  <a:srgbClr val="000000"/>
                </a:solidFill>
                <a:effectLst/>
                <a:latin typeface="Times New Roman" panose="02020603050405020304" pitchFamily="18" charset="0"/>
                <a:cs typeface="Times New Roman" panose="02020603050405020304" pitchFamily="18" charset="0"/>
              </a:rPr>
              <a:t>For if</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when</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we</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were</a:t>
            </a:r>
            <a:r>
              <a:rPr lang="en-US" sz="2800" i="0" dirty="0">
                <a:solidFill>
                  <a:srgbClr val="000000"/>
                </a:solidFill>
                <a:effectLst/>
                <a:latin typeface="Times New Roman" panose="02020603050405020304" pitchFamily="18" charset="0"/>
                <a:cs typeface="Times New Roman" panose="02020603050405020304" pitchFamily="18" charset="0"/>
              </a:rPr>
              <a:t> </a:t>
            </a:r>
            <a:r>
              <a:rPr lang="en-US" sz="3500" i="0" dirty="0">
                <a:solidFill>
                  <a:srgbClr val="000000"/>
                </a:solidFill>
                <a:effectLst/>
                <a:latin typeface="Times New Roman" panose="02020603050405020304" pitchFamily="18" charset="0"/>
                <a:cs typeface="Times New Roman" panose="02020603050405020304" pitchFamily="18" charset="0"/>
              </a:rPr>
              <a:t>enemies we </a:t>
            </a:r>
            <a:r>
              <a:rPr lang="en-US" sz="3500" i="0" dirty="0" smtClean="0">
                <a:solidFill>
                  <a:srgbClr val="000000"/>
                </a:solidFill>
                <a:effectLst/>
                <a:latin typeface="Times New Roman" panose="02020603050405020304" pitchFamily="18" charset="0"/>
                <a:cs typeface="Times New Roman" panose="02020603050405020304" pitchFamily="18" charset="0"/>
              </a:rPr>
              <a:t>were reconciled to </a:t>
            </a:r>
            <a:r>
              <a:rPr lang="en-US" sz="3500" i="0" dirty="0">
                <a:solidFill>
                  <a:srgbClr val="000000"/>
                </a:solidFill>
                <a:effectLst/>
                <a:latin typeface="Times New Roman" panose="02020603050405020304" pitchFamily="18" charset="0"/>
                <a:cs typeface="Times New Roman" panose="02020603050405020304" pitchFamily="18" charset="0"/>
              </a:rPr>
              <a:t>God through the death of His Son, much more, having been reconciled, we shall be saved by His life. </a:t>
            </a:r>
            <a:r>
              <a:rPr lang="en-US" sz="3500" b="1" i="0" baseline="30000" dirty="0">
                <a:solidFill>
                  <a:srgbClr val="000000"/>
                </a:solidFill>
                <a:effectLst/>
                <a:latin typeface="Times New Roman" panose="02020603050405020304" pitchFamily="18" charset="0"/>
                <a:cs typeface="Times New Roman" panose="02020603050405020304" pitchFamily="18" charset="0"/>
              </a:rPr>
              <a:t>11 </a:t>
            </a:r>
            <a:r>
              <a:rPr lang="en-US" sz="3500" i="0" dirty="0">
                <a:solidFill>
                  <a:srgbClr val="000000"/>
                </a:solidFill>
                <a:effectLst/>
                <a:latin typeface="Times New Roman" panose="02020603050405020304" pitchFamily="18" charset="0"/>
                <a:cs typeface="Times New Roman" panose="02020603050405020304" pitchFamily="18" charset="0"/>
              </a:rPr>
              <a:t>And </a:t>
            </a:r>
            <a:r>
              <a:rPr lang="en-US" sz="3500" i="0" dirty="0" smtClean="0">
                <a:solidFill>
                  <a:srgbClr val="000000"/>
                </a:solidFill>
                <a:effectLst/>
                <a:latin typeface="Times New Roman" panose="02020603050405020304" pitchFamily="18" charset="0"/>
                <a:cs typeface="Times New Roman" panose="02020603050405020304" pitchFamily="18" charset="0"/>
              </a:rPr>
              <a:t>not only that, but </a:t>
            </a:r>
            <a:r>
              <a:rPr lang="en-US" sz="3500" i="0" dirty="0">
                <a:solidFill>
                  <a:srgbClr val="000000"/>
                </a:solidFill>
                <a:effectLst/>
                <a:latin typeface="Times New Roman" panose="02020603050405020304" pitchFamily="18" charset="0"/>
                <a:cs typeface="Times New Roman" panose="02020603050405020304" pitchFamily="18" charset="0"/>
              </a:rPr>
              <a:t>we also rejoice in God through our Lord Jesus Christ, through whom we have now received the reconciliation.</a:t>
            </a:r>
          </a:p>
        </p:txBody>
      </p:sp>
    </p:spTree>
    <p:extLst>
      <p:ext uri="{BB962C8B-B14F-4D97-AF65-F5344CB8AC3E}">
        <p14:creationId xmlns:p14="http://schemas.microsoft.com/office/powerpoint/2010/main" val="36212837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5:12-21</a:t>
            </a:r>
            <a:endParaRPr lang="en-US" altLang="en-US" dirty="0"/>
          </a:p>
        </p:txBody>
      </p:sp>
      <p:sp>
        <p:nvSpPr>
          <p:cNvPr id="14338" name="AutoShape 2"/>
          <p:cNvSpPr>
            <a:spLocks/>
          </p:cNvSpPr>
          <p:nvPr/>
        </p:nvSpPr>
        <p:spPr bwMode="auto">
          <a:xfrm>
            <a:off x="863600" y="2819400"/>
            <a:ext cx="113538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3000"/>
              </a:lnSpc>
            </a:pPr>
            <a:r>
              <a:rPr lang="en-US" sz="3300" b="1" i="0" baseline="30000" dirty="0">
                <a:solidFill>
                  <a:srgbClr val="000000"/>
                </a:solidFill>
                <a:effectLst/>
                <a:latin typeface="Times New Roman" panose="02020603050405020304" pitchFamily="18" charset="0"/>
                <a:cs typeface="Times New Roman" panose="02020603050405020304" pitchFamily="18" charset="0"/>
              </a:rPr>
              <a:t>12 </a:t>
            </a:r>
            <a:r>
              <a:rPr lang="en-US" sz="3300" i="0" dirty="0">
                <a:solidFill>
                  <a:srgbClr val="000000"/>
                </a:solidFill>
                <a:effectLst/>
                <a:latin typeface="Times New Roman" panose="02020603050405020304" pitchFamily="18" charset="0"/>
                <a:cs typeface="Times New Roman" panose="02020603050405020304" pitchFamily="18" charset="0"/>
              </a:rPr>
              <a:t>Therefore, just as through one man sin entered the world, and death through sin, and thus death spread to all men, because all </a:t>
            </a:r>
            <a:r>
              <a:rPr lang="en-US" sz="3300" i="0" dirty="0" smtClean="0">
                <a:solidFill>
                  <a:srgbClr val="000000"/>
                </a:solidFill>
                <a:effectLst/>
                <a:latin typeface="Times New Roman" panose="02020603050405020304" pitchFamily="18" charset="0"/>
                <a:cs typeface="Times New Roman" panose="02020603050405020304" pitchFamily="18" charset="0"/>
              </a:rPr>
              <a:t>sinned —</a:t>
            </a:r>
            <a:r>
              <a:rPr lang="en-US" sz="3300" i="0" dirty="0">
                <a:solidFill>
                  <a:srgbClr val="000000"/>
                </a:solidFill>
                <a:effectLst/>
                <a:latin typeface="Times New Roman" panose="02020603050405020304" pitchFamily="18" charset="0"/>
                <a:cs typeface="Times New Roman" panose="02020603050405020304" pitchFamily="18" charset="0"/>
              </a:rPr>
              <a:t> </a:t>
            </a:r>
            <a:r>
              <a:rPr lang="en-US" sz="3300" b="1" i="0" baseline="30000" dirty="0">
                <a:solidFill>
                  <a:srgbClr val="000000"/>
                </a:solidFill>
                <a:effectLst/>
                <a:latin typeface="Times New Roman" panose="02020603050405020304" pitchFamily="18" charset="0"/>
                <a:cs typeface="Times New Roman" panose="02020603050405020304" pitchFamily="18" charset="0"/>
              </a:rPr>
              <a:t>13 </a:t>
            </a:r>
            <a:r>
              <a:rPr lang="en-US" sz="3300" i="0" dirty="0">
                <a:solidFill>
                  <a:srgbClr val="000000"/>
                </a:solidFill>
                <a:effectLst/>
                <a:latin typeface="Times New Roman" panose="02020603050405020304" pitchFamily="18" charset="0"/>
                <a:cs typeface="Times New Roman" panose="02020603050405020304" pitchFamily="18" charset="0"/>
              </a:rPr>
              <a:t>(For until the law sin was in the world, but sin is not imputed when there is no law. </a:t>
            </a:r>
            <a:r>
              <a:rPr lang="en-US" sz="3300" b="1" i="0" baseline="30000" dirty="0">
                <a:solidFill>
                  <a:srgbClr val="000000"/>
                </a:solidFill>
                <a:effectLst/>
                <a:latin typeface="Times New Roman" panose="02020603050405020304" pitchFamily="18" charset="0"/>
                <a:cs typeface="Times New Roman" panose="02020603050405020304" pitchFamily="18" charset="0"/>
              </a:rPr>
              <a:t>14 </a:t>
            </a:r>
            <a:r>
              <a:rPr lang="en-US" sz="3300" i="0" dirty="0">
                <a:solidFill>
                  <a:srgbClr val="000000"/>
                </a:solidFill>
                <a:effectLst/>
                <a:latin typeface="Times New Roman" panose="02020603050405020304" pitchFamily="18" charset="0"/>
                <a:cs typeface="Times New Roman" panose="02020603050405020304" pitchFamily="18" charset="0"/>
              </a:rPr>
              <a:t>Nevertheless death reigned from Adam to Moses, even over those who had not sinned according to the likeness of the transgression of Adam, who is a type of Him who was to come. </a:t>
            </a:r>
            <a:r>
              <a:rPr lang="en-US" sz="3300" b="1" i="0" baseline="30000" dirty="0">
                <a:solidFill>
                  <a:srgbClr val="000000"/>
                </a:solidFill>
                <a:effectLst/>
                <a:latin typeface="Times New Roman" panose="02020603050405020304" pitchFamily="18" charset="0"/>
                <a:cs typeface="Times New Roman" panose="02020603050405020304" pitchFamily="18" charset="0"/>
              </a:rPr>
              <a:t>15 </a:t>
            </a:r>
            <a:r>
              <a:rPr lang="en-US" sz="3300" i="0" dirty="0">
                <a:solidFill>
                  <a:srgbClr val="000000"/>
                </a:solidFill>
                <a:effectLst/>
                <a:latin typeface="Times New Roman" panose="02020603050405020304" pitchFamily="18" charset="0"/>
                <a:cs typeface="Times New Roman" panose="02020603050405020304" pitchFamily="18" charset="0"/>
              </a:rPr>
              <a:t>But the free gift </a:t>
            </a:r>
            <a:r>
              <a:rPr lang="en-US" sz="3300" dirty="0">
                <a:solidFill>
                  <a:srgbClr val="000000"/>
                </a:solidFill>
                <a:effectLst/>
                <a:latin typeface="Times New Roman" panose="02020603050405020304" pitchFamily="18" charset="0"/>
                <a:cs typeface="Times New Roman" panose="02020603050405020304" pitchFamily="18" charset="0"/>
              </a:rPr>
              <a:t>is</a:t>
            </a:r>
            <a:r>
              <a:rPr lang="en-US" sz="3300" i="0" dirty="0">
                <a:solidFill>
                  <a:srgbClr val="000000"/>
                </a:solidFill>
                <a:effectLst/>
                <a:latin typeface="Times New Roman" panose="02020603050405020304" pitchFamily="18" charset="0"/>
                <a:cs typeface="Times New Roman" panose="02020603050405020304" pitchFamily="18" charset="0"/>
              </a:rPr>
              <a:t> not like the offense. For if by the one man’s offense many died, much more the grace of God and the gift by the grace of the one Man, Jesus Christ, abounded </a:t>
            </a:r>
            <a:r>
              <a:rPr lang="en-US" sz="3300" i="0" dirty="0" smtClean="0">
                <a:solidFill>
                  <a:srgbClr val="000000"/>
                </a:solidFill>
                <a:effectLst/>
                <a:latin typeface="Times New Roman" panose="02020603050405020304" pitchFamily="18" charset="0"/>
                <a:cs typeface="Times New Roman" panose="02020603050405020304" pitchFamily="18" charset="0"/>
              </a:rPr>
              <a:t>to many.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And the gift </a:t>
            </a:r>
            <a:r>
              <a:rPr lang="en-US" sz="3300" dirty="0">
                <a:solidFill>
                  <a:srgbClr val="000000"/>
                </a:solidFill>
                <a:effectLst/>
                <a:latin typeface="Times New Roman" panose="02020603050405020304" pitchFamily="18" charset="0"/>
                <a:cs typeface="Times New Roman" panose="02020603050405020304" pitchFamily="18" charset="0"/>
              </a:rPr>
              <a:t>is</a:t>
            </a:r>
            <a:r>
              <a:rPr lang="en-US" sz="3300" i="0" dirty="0">
                <a:solidFill>
                  <a:srgbClr val="000000"/>
                </a:solidFill>
                <a:effectLst/>
                <a:latin typeface="Times New Roman" panose="02020603050405020304" pitchFamily="18" charset="0"/>
                <a:cs typeface="Times New Roman" panose="02020603050405020304" pitchFamily="18" charset="0"/>
              </a:rPr>
              <a:t> not like </a:t>
            </a:r>
            <a:r>
              <a:rPr lang="en-US" sz="3300" dirty="0">
                <a:solidFill>
                  <a:srgbClr val="000000"/>
                </a:solidFill>
                <a:effectLst/>
                <a:latin typeface="Times New Roman" panose="02020603050405020304" pitchFamily="18" charset="0"/>
                <a:cs typeface="Times New Roman" panose="02020603050405020304" pitchFamily="18" charset="0"/>
              </a:rPr>
              <a:t>that which came</a:t>
            </a:r>
            <a:r>
              <a:rPr lang="en-US" sz="3300" i="0" dirty="0">
                <a:solidFill>
                  <a:srgbClr val="000000"/>
                </a:solidFill>
                <a:effectLst/>
                <a:latin typeface="Times New Roman" panose="02020603050405020304" pitchFamily="18" charset="0"/>
                <a:cs typeface="Times New Roman" panose="02020603050405020304" pitchFamily="18" charset="0"/>
              </a:rPr>
              <a:t> through the one who sinned. For </a:t>
            </a:r>
            <a:r>
              <a:rPr lang="en-US" sz="3300" i="0" dirty="0" smtClean="0">
                <a:solidFill>
                  <a:srgbClr val="000000"/>
                </a:solidFill>
                <a:effectLst/>
                <a:latin typeface="Times New Roman" panose="02020603050405020304" pitchFamily="18" charset="0"/>
                <a:cs typeface="Times New Roman" panose="02020603050405020304" pitchFamily="18" charset="0"/>
              </a:rPr>
              <a:t>the judgment </a:t>
            </a:r>
            <a:r>
              <a:rPr lang="en-US" sz="3300" dirty="0" smtClean="0">
                <a:solidFill>
                  <a:srgbClr val="000000"/>
                </a:solidFill>
                <a:effectLst/>
                <a:latin typeface="Times New Roman" panose="02020603050405020304" pitchFamily="18" charset="0"/>
                <a:cs typeface="Times New Roman" panose="02020603050405020304" pitchFamily="18" charset="0"/>
              </a:rPr>
              <a:t>which came </a:t>
            </a:r>
            <a:r>
              <a:rPr lang="en-US" sz="3300" i="0" dirty="0" smtClean="0">
                <a:solidFill>
                  <a:srgbClr val="000000"/>
                </a:solidFill>
                <a:effectLst/>
                <a:latin typeface="Times New Roman" panose="02020603050405020304" pitchFamily="18" charset="0"/>
                <a:cs typeface="Times New Roman" panose="02020603050405020304" pitchFamily="18" charset="0"/>
              </a:rPr>
              <a:t>from one</a:t>
            </a:r>
            <a:r>
              <a:rPr lang="en-US" sz="3300" i="0" dirty="0">
                <a:solidFill>
                  <a:srgbClr val="000000"/>
                </a:solidFill>
                <a:effectLst/>
                <a:latin typeface="Times New Roman" panose="02020603050405020304" pitchFamily="18" charset="0"/>
                <a:cs typeface="Times New Roman" panose="02020603050405020304" pitchFamily="18" charset="0"/>
              </a:rPr>
              <a:t> </a:t>
            </a:r>
            <a:r>
              <a:rPr lang="en-US" sz="3300" dirty="0">
                <a:solidFill>
                  <a:srgbClr val="000000"/>
                </a:solidFill>
                <a:effectLst/>
                <a:latin typeface="Times New Roman" panose="02020603050405020304" pitchFamily="18" charset="0"/>
                <a:cs typeface="Times New Roman" panose="02020603050405020304" pitchFamily="18" charset="0"/>
              </a:rPr>
              <a:t>offense resulted</a:t>
            </a:r>
            <a:r>
              <a:rPr lang="en-US" sz="3300" i="0" dirty="0">
                <a:solidFill>
                  <a:srgbClr val="000000"/>
                </a:solidFill>
                <a:effectLst/>
                <a:latin typeface="Times New Roman" panose="02020603050405020304" pitchFamily="18" charset="0"/>
                <a:cs typeface="Times New Roman" panose="02020603050405020304" pitchFamily="18" charset="0"/>
              </a:rPr>
              <a:t> in condemnation, but the free gift </a:t>
            </a:r>
            <a:r>
              <a:rPr lang="en-US" sz="3300" dirty="0">
                <a:solidFill>
                  <a:srgbClr val="000000"/>
                </a:solidFill>
                <a:effectLst/>
                <a:latin typeface="Times New Roman" panose="02020603050405020304" pitchFamily="18" charset="0"/>
                <a:cs typeface="Times New Roman" panose="02020603050405020304" pitchFamily="18" charset="0"/>
              </a:rPr>
              <a:t>which came</a:t>
            </a:r>
            <a:r>
              <a:rPr lang="en-US" sz="3300" i="0" dirty="0">
                <a:solidFill>
                  <a:srgbClr val="000000"/>
                </a:solidFill>
                <a:effectLst/>
                <a:latin typeface="Times New Roman" panose="02020603050405020304" pitchFamily="18" charset="0"/>
                <a:cs typeface="Times New Roman" panose="02020603050405020304" pitchFamily="18" charset="0"/>
              </a:rPr>
              <a:t> from many </a:t>
            </a:r>
            <a:r>
              <a:rPr lang="en-US" sz="3300" i="0" dirty="0" smtClean="0">
                <a:solidFill>
                  <a:srgbClr val="000000"/>
                </a:solidFill>
                <a:effectLst/>
                <a:latin typeface="Times New Roman" panose="02020603050405020304" pitchFamily="18" charset="0"/>
                <a:cs typeface="Times New Roman" panose="02020603050405020304" pitchFamily="18" charset="0"/>
              </a:rPr>
              <a:t>offenses </a:t>
            </a:r>
            <a:r>
              <a:rPr lang="en-US" sz="3300" dirty="0" smtClean="0">
                <a:solidFill>
                  <a:srgbClr val="000000"/>
                </a:solidFill>
                <a:effectLst/>
                <a:latin typeface="Times New Roman" panose="02020603050405020304" pitchFamily="18" charset="0"/>
                <a:cs typeface="Times New Roman" panose="02020603050405020304" pitchFamily="18" charset="0"/>
              </a:rPr>
              <a:t>resulted</a:t>
            </a:r>
            <a:r>
              <a:rPr lang="en-US" sz="3300" i="0" dirty="0">
                <a:solidFill>
                  <a:srgbClr val="000000"/>
                </a:solidFill>
                <a:effectLst/>
                <a:latin typeface="Times New Roman" panose="02020603050405020304" pitchFamily="18" charset="0"/>
                <a:cs typeface="Times New Roman" panose="02020603050405020304" pitchFamily="18" charset="0"/>
              </a:rPr>
              <a:t> in justification. </a:t>
            </a:r>
          </a:p>
        </p:txBody>
      </p:sp>
    </p:spTree>
    <p:extLst>
      <p:ext uri="{BB962C8B-B14F-4D97-AF65-F5344CB8AC3E}">
        <p14:creationId xmlns:p14="http://schemas.microsoft.com/office/powerpoint/2010/main" val="127075958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5:12-21</a:t>
            </a:r>
            <a:endParaRPr lang="en-US" altLang="en-US" dirty="0"/>
          </a:p>
        </p:txBody>
      </p:sp>
      <p:sp>
        <p:nvSpPr>
          <p:cNvPr id="14338" name="AutoShape 2"/>
          <p:cNvSpPr>
            <a:spLocks/>
          </p:cNvSpPr>
          <p:nvPr/>
        </p:nvSpPr>
        <p:spPr bwMode="auto">
          <a:xfrm>
            <a:off x="711200" y="2895600"/>
            <a:ext cx="116586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7000"/>
              </a:lnSpc>
            </a:pP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17</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For if by the one man’s offense death reigned through the one, much more those who receive abundance of grace and of the gift of righteousness will reign in life through the One, Jesus Christ</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Therefore, as through one man’s offense </a:t>
            </a:r>
            <a:r>
              <a:rPr lang="en-US" sz="3300" dirty="0">
                <a:solidFill>
                  <a:srgbClr val="000000"/>
                </a:solidFill>
                <a:effectLst/>
                <a:latin typeface="Times New Roman" panose="02020603050405020304" pitchFamily="18" charset="0"/>
                <a:cs typeface="Times New Roman" panose="02020603050405020304" pitchFamily="18" charset="0"/>
              </a:rPr>
              <a:t>judgment came</a:t>
            </a:r>
            <a:r>
              <a:rPr lang="en-US" sz="3300" i="0" dirty="0">
                <a:solidFill>
                  <a:srgbClr val="000000"/>
                </a:solidFill>
                <a:effectLst/>
                <a:latin typeface="Times New Roman" panose="02020603050405020304" pitchFamily="18" charset="0"/>
                <a:cs typeface="Times New Roman" panose="02020603050405020304" pitchFamily="18" charset="0"/>
              </a:rPr>
              <a:t> to all men, resulting in condemnation, even so through one Man’s righteous act </a:t>
            </a:r>
            <a:r>
              <a:rPr lang="en-US" sz="3300" dirty="0">
                <a:solidFill>
                  <a:srgbClr val="000000"/>
                </a:solidFill>
                <a:effectLst/>
                <a:latin typeface="Times New Roman" panose="02020603050405020304" pitchFamily="18" charset="0"/>
                <a:cs typeface="Times New Roman" panose="02020603050405020304" pitchFamily="18" charset="0"/>
              </a:rPr>
              <a:t>the free gift came</a:t>
            </a:r>
            <a:r>
              <a:rPr lang="en-US" sz="3300" i="0" dirty="0">
                <a:solidFill>
                  <a:srgbClr val="000000"/>
                </a:solidFill>
                <a:effectLst/>
                <a:latin typeface="Times New Roman" panose="02020603050405020304" pitchFamily="18" charset="0"/>
                <a:cs typeface="Times New Roman" panose="02020603050405020304" pitchFamily="18" charset="0"/>
              </a:rPr>
              <a:t> to all men, resulting in justification of life.</a:t>
            </a:r>
            <a:r>
              <a:rPr lang="en-US" sz="3300" b="1" i="0" baseline="30000" dirty="0">
                <a:solidFill>
                  <a:srgbClr val="000000"/>
                </a:solidFill>
                <a:effectLst/>
                <a:latin typeface="Times New Roman" panose="02020603050405020304" pitchFamily="18" charset="0"/>
                <a:cs typeface="Times New Roman" panose="02020603050405020304" pitchFamily="18" charset="0"/>
              </a:rPr>
              <a:t>19 </a:t>
            </a:r>
            <a:r>
              <a:rPr lang="en-US" sz="3300" i="0" dirty="0">
                <a:solidFill>
                  <a:srgbClr val="000000"/>
                </a:solidFill>
                <a:effectLst/>
                <a:latin typeface="Times New Roman" panose="02020603050405020304" pitchFamily="18" charset="0"/>
                <a:cs typeface="Times New Roman" panose="02020603050405020304" pitchFamily="18" charset="0"/>
              </a:rPr>
              <a:t>For as by one man’s disobedience many were made sinners, so also by one Man’s obedience many will be made righteous</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20</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Moreover the law entered that the offense might abound. But where sin abounded, grace abounded much more, </a:t>
            </a:r>
            <a:r>
              <a:rPr lang="en-US" sz="3300" b="1" i="0" baseline="30000" dirty="0">
                <a:solidFill>
                  <a:srgbClr val="000000"/>
                </a:solidFill>
                <a:effectLst/>
                <a:latin typeface="Times New Roman" panose="02020603050405020304" pitchFamily="18" charset="0"/>
                <a:cs typeface="Times New Roman" panose="02020603050405020304" pitchFamily="18" charset="0"/>
              </a:rPr>
              <a:t>21 </a:t>
            </a:r>
            <a:r>
              <a:rPr lang="en-US" sz="3300" i="0" dirty="0">
                <a:solidFill>
                  <a:srgbClr val="000000"/>
                </a:solidFill>
                <a:effectLst/>
                <a:latin typeface="Times New Roman" panose="02020603050405020304" pitchFamily="18" charset="0"/>
                <a:cs typeface="Times New Roman" panose="02020603050405020304" pitchFamily="18" charset="0"/>
              </a:rPr>
              <a:t>so that as sin reigned in death, even so grace might reign through righteousness to eternal life through Jesus Christ our Lord.</a:t>
            </a:r>
          </a:p>
          <a:p>
            <a:pPr algn="l"/>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3277399"/>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14905</TotalTime>
  <Words>14</Words>
  <Application>Microsoft Office PowerPoint</Application>
  <PresentationFormat>Custom</PresentationFormat>
  <Paragraphs>9</Paragraphs>
  <Slides>5</Slides>
  <Notes>0</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Office Theme</vt:lpstr>
      <vt:lpstr>PowerPoint Presentation</vt:lpstr>
      <vt:lpstr>Romans 5:1-5</vt:lpstr>
      <vt:lpstr>Romans 5:6-11</vt:lpstr>
      <vt:lpstr>Romans 5:12-21</vt:lpstr>
      <vt:lpstr>Romans 5:12-21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36</cp:revision>
  <dcterms:modified xsi:type="dcterms:W3CDTF">2014-04-13T12:37:26Z</dcterms:modified>
</cp:coreProperties>
</file>