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FFFF00"/>
    <a:srgbClr val="00FFFF"/>
    <a:srgbClr val="FFCC00"/>
    <a:srgbClr val="480000"/>
    <a:srgbClr val="99000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4" autoAdjust="0"/>
    <p:restoredTop sz="94684" autoAdjust="0"/>
  </p:normalViewPr>
  <p:slideViewPr>
    <p:cSldViewPr>
      <p:cViewPr>
        <p:scale>
          <a:sx n="66" d="100"/>
          <a:sy n="66" d="100"/>
        </p:scale>
        <p:origin x="-864" y="-21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094EE-BB75-44F1-A915-1163F57AFBA7}" type="datetimeFigureOut">
              <a:rPr lang="en-US" smtClean="0"/>
              <a:t>4/26/2014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E1722-2F51-40BF-AE17-7ECDAA8363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47893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094EE-BB75-44F1-A915-1163F57AFBA7}" type="datetimeFigureOut">
              <a:rPr lang="en-US" smtClean="0"/>
              <a:t>4/26/2014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E1722-2F51-40BF-AE17-7ECDAA8363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3076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094EE-BB75-44F1-A915-1163F57AFBA7}" type="datetimeFigureOut">
              <a:rPr lang="en-US" smtClean="0"/>
              <a:t>4/26/2014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E1722-2F51-40BF-AE17-7ECDAA8363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02956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094EE-BB75-44F1-A915-1163F57AFBA7}" type="datetimeFigureOut">
              <a:rPr lang="en-US" smtClean="0"/>
              <a:t>4/26/2014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E1722-2F51-40BF-AE17-7ECDAA8363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16077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094EE-BB75-44F1-A915-1163F57AFBA7}" type="datetimeFigureOut">
              <a:rPr lang="en-US" smtClean="0"/>
              <a:t>4/26/2014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E1722-2F51-40BF-AE17-7ECDAA8363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5649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094EE-BB75-44F1-A915-1163F57AFBA7}" type="datetimeFigureOut">
              <a:rPr lang="en-US" smtClean="0"/>
              <a:t>4/26/2014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E1722-2F51-40BF-AE17-7ECDAA8363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70972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094EE-BB75-44F1-A915-1163F57AFBA7}" type="datetimeFigureOut">
              <a:rPr lang="en-US" smtClean="0"/>
              <a:t>4/26/2014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E1722-2F51-40BF-AE17-7ECDAA8363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33142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094EE-BB75-44F1-A915-1163F57AFBA7}" type="datetimeFigureOut">
              <a:rPr lang="en-US" smtClean="0"/>
              <a:t>4/26/2014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E1722-2F51-40BF-AE17-7ECDAA8363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37317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094EE-BB75-44F1-A915-1163F57AFBA7}" type="datetimeFigureOut">
              <a:rPr lang="en-US" smtClean="0"/>
              <a:t>4/26/2014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E1722-2F51-40BF-AE17-7ECDAA8363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7979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094EE-BB75-44F1-A915-1163F57AFBA7}" type="datetimeFigureOut">
              <a:rPr lang="en-US" smtClean="0"/>
              <a:t>4/26/2014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E1722-2F51-40BF-AE17-7ECDAA8363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8957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094EE-BB75-44F1-A915-1163F57AFBA7}" type="datetimeFigureOut">
              <a:rPr lang="en-US" smtClean="0"/>
              <a:t>4/26/2014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E1722-2F51-40BF-AE17-7ECDAA8363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55793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990000"/>
            </a:gs>
            <a:gs pos="50000">
              <a:srgbClr val="480000"/>
            </a:gs>
            <a:gs pos="100000">
              <a:srgbClr val="000000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</a:defRPr>
            </a:lvl1pPr>
          </a:lstStyle>
          <a:p>
            <a:fld id="{B48094EE-BB75-44F1-A915-1163F57AFBA7}" type="datetimeFigureOut">
              <a:rPr lang="en-US" smtClean="0"/>
              <a:pPr/>
              <a:t>4/26/2014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</a:defRPr>
            </a:lvl1pPr>
          </a:lstStyle>
          <a:p>
            <a:fld id="{A9DE1722-2F51-40BF-AE17-7ECDAA83638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30897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Times New Roman" panose="02020603050405020304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0775"/>
            <a:ext cx="7772400" cy="1470025"/>
          </a:xfrm>
        </p:spPr>
        <p:txBody>
          <a:bodyPr>
            <a:normAutofit/>
          </a:bodyPr>
          <a:lstStyle/>
          <a:p>
            <a:r>
              <a:rPr lang="en-US" sz="8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Set an Example</a:t>
            </a:r>
            <a:endParaRPr lang="en-US" sz="88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895600"/>
            <a:ext cx="6400800" cy="1066800"/>
          </a:xfrm>
        </p:spPr>
        <p:txBody>
          <a:bodyPr anchor="ctr">
            <a:normAutofit/>
          </a:bodyPr>
          <a:lstStyle/>
          <a:p>
            <a:r>
              <a:rPr lang="en-US" sz="5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n-US" sz="5400" b="1" i="1" baseline="30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</a:t>
            </a:r>
            <a:r>
              <a:rPr lang="en-US" sz="5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Timothy 4:12-16</a:t>
            </a:r>
            <a:endParaRPr lang="en-US" sz="54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86623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/>
          </a:bodyPr>
          <a:lstStyle/>
          <a:p>
            <a:r>
              <a:rPr lang="en-US" sz="4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n-US" sz="4800" b="1" baseline="30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</a:t>
            </a:r>
            <a:r>
              <a:rPr lang="en-US" sz="4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Timothy 4:12-16</a:t>
            </a:r>
            <a:endParaRPr lang="en-US" sz="48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1143000"/>
            <a:ext cx="876300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baseline="30000" dirty="0">
                <a:solidFill>
                  <a:schemeClr val="bg1"/>
                </a:solidFill>
                <a:latin typeface="Times New Roman" panose="02020603050405020304" pitchFamily="18" charset="0"/>
              </a:rPr>
              <a:t>12 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</a:rPr>
              <a:t>Let no one despise you for your youth, but set the </a:t>
            </a:r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believers an 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</a:rPr>
              <a:t>example in speech, in conduct, in love, in faith, in purity</a:t>
            </a:r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. </a:t>
            </a:r>
            <a:r>
              <a:rPr lang="en-US" sz="3200" b="1" baseline="30000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13</a:t>
            </a:r>
            <a:r>
              <a:rPr lang="en-US" sz="3200" b="1" baseline="30000" dirty="0">
                <a:solidFill>
                  <a:schemeClr val="bg1"/>
                </a:solidFill>
                <a:latin typeface="Times New Roman" panose="02020603050405020304" pitchFamily="18" charset="0"/>
              </a:rPr>
              <a:t> 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</a:rPr>
              <a:t>Until I come, devote yourself to the public reading of Scripture, to exhortation, to teaching. </a:t>
            </a:r>
            <a:r>
              <a:rPr lang="en-US" sz="3200" b="1" baseline="30000" dirty="0">
                <a:solidFill>
                  <a:schemeClr val="bg1"/>
                </a:solidFill>
                <a:latin typeface="Times New Roman" panose="02020603050405020304" pitchFamily="18" charset="0"/>
              </a:rPr>
              <a:t>14 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</a:rPr>
              <a:t>Do not neglect the gift you have, which was given you by prophecy when the council of elders laid their hands on you. </a:t>
            </a:r>
            <a:r>
              <a:rPr lang="en-US" sz="3200" b="1" baseline="30000" dirty="0">
                <a:solidFill>
                  <a:schemeClr val="bg1"/>
                </a:solidFill>
                <a:latin typeface="Times New Roman" panose="02020603050405020304" pitchFamily="18" charset="0"/>
              </a:rPr>
              <a:t>15 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</a:rPr>
              <a:t>Practice these things, immerse yourself in </a:t>
            </a:r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them, so 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</a:rPr>
              <a:t>that all may see your progress.</a:t>
            </a:r>
            <a:r>
              <a:rPr lang="en-US" sz="3200" b="1" baseline="30000" dirty="0">
                <a:solidFill>
                  <a:schemeClr val="bg1"/>
                </a:solidFill>
                <a:latin typeface="Times New Roman" panose="02020603050405020304" pitchFamily="18" charset="0"/>
              </a:rPr>
              <a:t>16 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</a:rPr>
              <a:t>Keep a close watch on yourself and on the teaching. Persist in this, for by so doing you will save both yourself and your hearers</a:t>
            </a:r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.  [</a:t>
            </a:r>
            <a:r>
              <a:rPr lang="en-US" sz="2800" b="1" i="1" dirty="0" smtClean="0">
                <a:solidFill>
                  <a:srgbClr val="FFC000"/>
                </a:solidFill>
                <a:latin typeface="Times New Roman" panose="02020603050405020304" pitchFamily="18" charset="0"/>
              </a:rPr>
              <a:t>ESV</a:t>
            </a:r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]</a:t>
            </a:r>
            <a:endParaRPr lang="en-US" sz="3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7241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/>
          </a:bodyPr>
          <a:lstStyle/>
          <a:p>
            <a:r>
              <a:rPr lang="en-US" sz="48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n-US" sz="4800" b="1" baseline="300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</a:t>
            </a:r>
            <a:r>
              <a:rPr lang="en-US" sz="48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Timothy 4:12-16</a:t>
            </a:r>
            <a:endParaRPr lang="en-US" sz="48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1143000"/>
            <a:ext cx="876300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baseline="30000" dirty="0">
                <a:solidFill>
                  <a:schemeClr val="bg1"/>
                </a:solidFill>
                <a:latin typeface="Times New Roman" panose="02020603050405020304" pitchFamily="18" charset="0"/>
              </a:rPr>
              <a:t>12 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</a:rPr>
              <a:t>Let no one despise you for your youth, but </a:t>
            </a:r>
            <a:r>
              <a:rPr lang="en-US" sz="3200" b="1" dirty="0">
                <a:solidFill>
                  <a:srgbClr val="FFFF00"/>
                </a:solidFill>
                <a:latin typeface="Times New Roman" panose="02020603050405020304" pitchFamily="18" charset="0"/>
              </a:rPr>
              <a:t>set the </a:t>
            </a:r>
            <a:r>
              <a:rPr lang="en-US" sz="3200" b="1" dirty="0" smtClean="0">
                <a:solidFill>
                  <a:srgbClr val="FFFF00"/>
                </a:solidFill>
                <a:latin typeface="Times New Roman" panose="02020603050405020304" pitchFamily="18" charset="0"/>
              </a:rPr>
              <a:t>believers an </a:t>
            </a:r>
            <a:r>
              <a:rPr lang="en-US" sz="3200" b="1" dirty="0">
                <a:solidFill>
                  <a:srgbClr val="FFFF00"/>
                </a:solidFill>
                <a:latin typeface="Times New Roman" panose="02020603050405020304" pitchFamily="18" charset="0"/>
              </a:rPr>
              <a:t>example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</a:rPr>
              <a:t> in speech, in conduct, in love, in faith, in purity</a:t>
            </a:r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. </a:t>
            </a:r>
            <a:r>
              <a:rPr lang="en-US" sz="3200" b="1" baseline="30000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13</a:t>
            </a:r>
            <a:r>
              <a:rPr lang="en-US" sz="3200" b="1" baseline="30000" dirty="0">
                <a:solidFill>
                  <a:schemeClr val="bg1"/>
                </a:solidFill>
                <a:latin typeface="Times New Roman" panose="02020603050405020304" pitchFamily="18" charset="0"/>
              </a:rPr>
              <a:t> 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</a:rPr>
              <a:t>Until I come, devote yourself to the public reading of Scripture, to exhortation, to teaching. </a:t>
            </a:r>
            <a:r>
              <a:rPr lang="en-US" sz="3200" b="1" baseline="30000" dirty="0">
                <a:solidFill>
                  <a:schemeClr val="bg1"/>
                </a:solidFill>
                <a:latin typeface="Times New Roman" panose="02020603050405020304" pitchFamily="18" charset="0"/>
              </a:rPr>
              <a:t>14 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</a:rPr>
              <a:t>Do not neglect the gift you have, which was given you by prophecy when the council of elders laid their hands on you. </a:t>
            </a:r>
            <a:r>
              <a:rPr lang="en-US" sz="3200" b="1" baseline="30000" dirty="0">
                <a:solidFill>
                  <a:schemeClr val="bg1"/>
                </a:solidFill>
                <a:latin typeface="Times New Roman" panose="02020603050405020304" pitchFamily="18" charset="0"/>
              </a:rPr>
              <a:t>15 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</a:rPr>
              <a:t>Practice these things, immerse yourself in </a:t>
            </a:r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them, so 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</a:rPr>
              <a:t>that all may see your progress.</a:t>
            </a:r>
            <a:r>
              <a:rPr lang="en-US" sz="3200" b="1" baseline="30000" dirty="0">
                <a:solidFill>
                  <a:schemeClr val="bg1"/>
                </a:solidFill>
                <a:latin typeface="Times New Roman" panose="02020603050405020304" pitchFamily="18" charset="0"/>
              </a:rPr>
              <a:t>16 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</a:rPr>
              <a:t>Keep a close watch on yourself and on the teaching. Persist in this, for by so doing you will save both yourself and your hearers</a:t>
            </a:r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.  [</a:t>
            </a:r>
            <a:r>
              <a:rPr lang="en-US" sz="2800" b="1" i="1" dirty="0" smtClean="0">
                <a:solidFill>
                  <a:srgbClr val="FFC000"/>
                </a:solidFill>
                <a:latin typeface="Times New Roman" panose="02020603050405020304" pitchFamily="18" charset="0"/>
              </a:rPr>
              <a:t>ESV</a:t>
            </a:r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]</a:t>
            </a:r>
            <a:endParaRPr lang="en-US" sz="3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28600" y="2209800"/>
            <a:ext cx="8686800" cy="2971800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36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…In Speech</a:t>
            </a:r>
          </a:p>
          <a:p>
            <a:r>
              <a:rPr lang="en-US" sz="36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…</a:t>
            </a:r>
            <a:r>
              <a:rPr lang="en-US" sz="3600" b="1" dirty="0" smtClean="0">
                <a:solidFill>
                  <a:srgbClr val="FFFF00"/>
                </a:solidFill>
                <a:latin typeface="Times New Roman" panose="02020603050405020304" pitchFamily="18" charset="0"/>
              </a:rPr>
              <a:t>In Conduct</a:t>
            </a:r>
          </a:p>
          <a:p>
            <a:r>
              <a:rPr lang="en-US" sz="3600" b="1" dirty="0" smtClean="0">
                <a:solidFill>
                  <a:srgbClr val="FFFF00"/>
                </a:solidFill>
                <a:latin typeface="Times New Roman" panose="02020603050405020304" pitchFamily="18" charset="0"/>
              </a:rPr>
              <a:t>                          …I</a:t>
            </a:r>
            <a:r>
              <a:rPr lang="en-US" sz="3600" b="1" dirty="0" smtClean="0">
                <a:solidFill>
                  <a:srgbClr val="FFFF00"/>
                </a:solidFill>
                <a:latin typeface="Times New Roman" panose="02020603050405020304" pitchFamily="18" charset="0"/>
              </a:rPr>
              <a:t>n </a:t>
            </a:r>
            <a:r>
              <a:rPr lang="en-US" sz="3600" b="1" dirty="0" smtClean="0">
                <a:solidFill>
                  <a:srgbClr val="FFFF00"/>
                </a:solidFill>
                <a:latin typeface="Times New Roman" panose="02020603050405020304" pitchFamily="18" charset="0"/>
              </a:rPr>
              <a:t>L</a:t>
            </a:r>
            <a:r>
              <a:rPr lang="en-US" sz="3600" b="1" dirty="0" smtClean="0">
                <a:solidFill>
                  <a:srgbClr val="FFFF00"/>
                </a:solidFill>
                <a:latin typeface="Times New Roman" panose="02020603050405020304" pitchFamily="18" charset="0"/>
              </a:rPr>
              <a:t>ove</a:t>
            </a:r>
          </a:p>
          <a:p>
            <a:r>
              <a:rPr lang="en-US" sz="3600" b="1" dirty="0" smtClean="0">
                <a:solidFill>
                  <a:srgbClr val="FFFF00"/>
                </a:solidFill>
                <a:latin typeface="Times New Roman" panose="02020603050405020304" pitchFamily="18" charset="0"/>
              </a:rPr>
              <a:t>                                       …I</a:t>
            </a:r>
            <a:r>
              <a:rPr lang="en-US" sz="3600" b="1" dirty="0" smtClean="0">
                <a:solidFill>
                  <a:srgbClr val="FFFF00"/>
                </a:solidFill>
                <a:latin typeface="Times New Roman" panose="02020603050405020304" pitchFamily="18" charset="0"/>
              </a:rPr>
              <a:t>n </a:t>
            </a:r>
            <a:r>
              <a:rPr lang="en-US" sz="3600" b="1" dirty="0" smtClean="0">
                <a:solidFill>
                  <a:srgbClr val="FFFF00"/>
                </a:solidFill>
                <a:latin typeface="Times New Roman" panose="02020603050405020304" pitchFamily="18" charset="0"/>
              </a:rPr>
              <a:t>F</a:t>
            </a:r>
            <a:r>
              <a:rPr lang="en-US" sz="3600" b="1" dirty="0" smtClean="0">
                <a:solidFill>
                  <a:srgbClr val="FFFF00"/>
                </a:solidFill>
                <a:latin typeface="Times New Roman" panose="02020603050405020304" pitchFamily="18" charset="0"/>
              </a:rPr>
              <a:t>aith</a:t>
            </a:r>
          </a:p>
          <a:p>
            <a:r>
              <a:rPr lang="en-US" sz="3600" b="1" dirty="0" smtClean="0">
                <a:solidFill>
                  <a:srgbClr val="FFFF00"/>
                </a:solidFill>
                <a:latin typeface="Times New Roman" panose="02020603050405020304" pitchFamily="18" charset="0"/>
              </a:rPr>
              <a:t>                                                    …I</a:t>
            </a:r>
            <a:r>
              <a:rPr lang="en-US" sz="3600" b="1" dirty="0" smtClean="0">
                <a:solidFill>
                  <a:srgbClr val="FFFF00"/>
                </a:solidFill>
                <a:latin typeface="Times New Roman" panose="02020603050405020304" pitchFamily="18" charset="0"/>
              </a:rPr>
              <a:t>n </a:t>
            </a:r>
            <a:r>
              <a:rPr lang="en-US" sz="3600" b="1" dirty="0">
                <a:solidFill>
                  <a:srgbClr val="FFFF00"/>
                </a:solidFill>
                <a:latin typeface="Times New Roman" panose="02020603050405020304" pitchFamily="18" charset="0"/>
              </a:rPr>
              <a:t>P</a:t>
            </a:r>
            <a:r>
              <a:rPr lang="en-US" sz="3600" b="1" dirty="0" smtClean="0">
                <a:solidFill>
                  <a:srgbClr val="FFFF00"/>
                </a:solidFill>
                <a:latin typeface="Times New Roman" panose="02020603050405020304" pitchFamily="18" charset="0"/>
              </a:rPr>
              <a:t>urity</a:t>
            </a:r>
            <a:endParaRPr lang="en-US" sz="36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89846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Autofit/>
          </a:bodyPr>
          <a:lstStyle/>
          <a:p>
            <a: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Setting an Example for Good</a:t>
            </a:r>
            <a:endParaRPr lang="en-US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715000"/>
          </a:xfrm>
        </p:spPr>
        <p:txBody>
          <a:bodyPr>
            <a:normAutofit/>
          </a:bodyPr>
          <a:lstStyle/>
          <a:p>
            <a:pPr>
              <a:buClr>
                <a:srgbClr val="FFFF00"/>
              </a:buClr>
            </a:pP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Being a proper example demands that we guard all areas of our life – all spheres must be balanced</a:t>
            </a:r>
          </a:p>
          <a:p>
            <a:pPr lvl="1">
              <a:buClr>
                <a:srgbClr val="00FFFF"/>
              </a:buClr>
              <a:buFont typeface="Wingdings" panose="05000000000000000000" pitchFamily="2" charset="2"/>
              <a:buChar char="§"/>
            </a:pPr>
            <a:r>
              <a:rPr lang="en-US" sz="3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Speech	</a:t>
            </a:r>
            <a:r>
              <a:rPr lang="en-US" sz="3000" b="1" i="1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Titus 2:1, 7-8</a:t>
            </a:r>
            <a:r>
              <a:rPr lang="en-US" sz="3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</a:t>
            </a:r>
            <a:r>
              <a:rPr lang="en-US" sz="3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000" b="1" i="1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Colossians 4:6</a:t>
            </a:r>
          </a:p>
          <a:p>
            <a:pPr lvl="1">
              <a:buClr>
                <a:srgbClr val="00FFFF"/>
              </a:buClr>
              <a:buFont typeface="Wingdings" panose="05000000000000000000" pitchFamily="2" charset="2"/>
              <a:buChar char="§"/>
            </a:pPr>
            <a:r>
              <a:rPr lang="en-US" sz="3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en-US" sz="3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 Conduct	</a:t>
            </a:r>
            <a:r>
              <a:rPr lang="en-US" sz="3000" b="1" i="1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Philippians 1:27-28</a:t>
            </a:r>
            <a:r>
              <a:rPr lang="en-US" sz="3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</a:t>
            </a:r>
            <a:r>
              <a:rPr lang="en-US" sz="3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000" b="1" i="1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Peter 2:11-12</a:t>
            </a:r>
          </a:p>
          <a:p>
            <a:pPr lvl="1">
              <a:buClr>
                <a:srgbClr val="00FFFF"/>
              </a:buClr>
              <a:buFont typeface="Wingdings" panose="05000000000000000000" pitchFamily="2" charset="2"/>
              <a:buChar char="§"/>
            </a:pPr>
            <a:r>
              <a:rPr lang="en-US" sz="3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en-US" sz="3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 Love	</a:t>
            </a:r>
            <a:r>
              <a:rPr lang="en-US" sz="3000" b="1" i="1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Colossians 3:14</a:t>
            </a:r>
            <a:r>
              <a:rPr lang="en-US" sz="3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</a:t>
            </a:r>
            <a:r>
              <a:rPr lang="en-US" sz="3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000" b="1" i="1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John 3:14</a:t>
            </a:r>
            <a:r>
              <a:rPr lang="en-US" sz="3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</a:t>
            </a:r>
            <a:r>
              <a:rPr lang="en-US" sz="3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000" b="1" i="1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4:16</a:t>
            </a:r>
            <a:endParaRPr lang="en-US" sz="3000" b="1" i="1" dirty="0" smtClean="0">
              <a:solidFill>
                <a:srgbClr val="FFFF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>
              <a:buClr>
                <a:srgbClr val="00FFFF"/>
              </a:buClr>
              <a:buFont typeface="Wingdings" panose="05000000000000000000" pitchFamily="2" charset="2"/>
              <a:buChar char="§"/>
            </a:pPr>
            <a:r>
              <a:rPr lang="en-US" sz="3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en-US" sz="3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 Faith	</a:t>
            </a:r>
            <a:r>
              <a:rPr lang="en-US" sz="3000" b="1" i="1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Hebrews 11:6</a:t>
            </a:r>
            <a:r>
              <a:rPr lang="en-US" sz="3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</a:t>
            </a:r>
            <a:r>
              <a:rPr lang="en-US" sz="3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000" b="1" i="1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Ephesians 6:16</a:t>
            </a:r>
          </a:p>
          <a:p>
            <a:pPr lvl="1">
              <a:buClr>
                <a:srgbClr val="00FFFF"/>
              </a:buClr>
              <a:buFont typeface="Wingdings" panose="05000000000000000000" pitchFamily="2" charset="2"/>
              <a:buChar char="§"/>
            </a:pPr>
            <a:r>
              <a:rPr lang="en-US" sz="3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en-US" sz="3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 Purity	</a:t>
            </a:r>
            <a:r>
              <a:rPr lang="en-US" sz="3000" b="1" i="1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Hebrews 12:14</a:t>
            </a:r>
            <a:r>
              <a:rPr lang="en-US" sz="3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</a:t>
            </a:r>
            <a:r>
              <a:rPr lang="en-US" sz="3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000" b="1" i="1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Corinthians 6:17-7:1</a:t>
            </a:r>
          </a:p>
          <a:p>
            <a:pPr>
              <a:buClr>
                <a:srgbClr val="FFFF00"/>
              </a:buClr>
            </a:pP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Christ set such an example (</a:t>
            </a:r>
            <a:r>
              <a:rPr lang="en-US" b="1" i="1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Peter 2:21-23</a:t>
            </a: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pPr>
              <a:buClr>
                <a:srgbClr val="FFFF00"/>
              </a:buClr>
            </a:pP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Same is necessary for us to be good examples as we try to bring others closer to the Lord…</a:t>
            </a:r>
            <a:endParaRPr lang="en-US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423641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1143000"/>
          </a:xfrm>
        </p:spPr>
        <p:txBody>
          <a:bodyPr>
            <a:normAutofit/>
          </a:bodyPr>
          <a:lstStyle/>
          <a:p>
            <a:r>
              <a:rPr lang="en-US" sz="5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Setting Example as…</a:t>
            </a:r>
            <a:endParaRPr lang="en-US" sz="56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257800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  <a:spcBef>
                <a:spcPts val="0"/>
              </a:spcBef>
              <a:buClr>
                <a:srgbClr val="FFFF00"/>
              </a:buClr>
            </a:pPr>
            <a:r>
              <a:rPr lang="en-US" sz="4000" dirty="0" smtClean="0">
                <a:solidFill>
                  <a:schemeClr val="bg1"/>
                </a:solidFill>
              </a:rPr>
              <a:t>Parents</a:t>
            </a:r>
          </a:p>
          <a:p>
            <a:pPr>
              <a:lnSpc>
                <a:spcPct val="150000"/>
              </a:lnSpc>
              <a:spcBef>
                <a:spcPts val="0"/>
              </a:spcBef>
              <a:buClr>
                <a:srgbClr val="FFFF00"/>
              </a:buClr>
            </a:pPr>
            <a:r>
              <a:rPr lang="en-US" sz="4000" dirty="0" smtClean="0">
                <a:solidFill>
                  <a:schemeClr val="bg1"/>
                </a:solidFill>
              </a:rPr>
              <a:t>Spiritual Leaders</a:t>
            </a:r>
            <a:endParaRPr lang="en-US" sz="3600" dirty="0">
              <a:solidFill>
                <a:schemeClr val="bg1"/>
              </a:solidFill>
            </a:endParaRPr>
          </a:p>
          <a:p>
            <a:pPr marL="914400" lvl="1" indent="-457200">
              <a:lnSpc>
                <a:spcPct val="150000"/>
              </a:lnSpc>
              <a:spcBef>
                <a:spcPts val="0"/>
              </a:spcBef>
              <a:buClr>
                <a:schemeClr val="bg1"/>
              </a:buClr>
              <a:buSzPct val="70000"/>
              <a:buFont typeface="Wingdings" panose="05000000000000000000" pitchFamily="2" charset="2"/>
              <a:buChar char="Ø"/>
            </a:pPr>
            <a:r>
              <a:rPr lang="en-US" sz="3600" dirty="0" smtClean="0">
                <a:solidFill>
                  <a:schemeClr val="bg1"/>
                </a:solidFill>
              </a:rPr>
              <a:t>Elders</a:t>
            </a:r>
          </a:p>
          <a:p>
            <a:pPr marL="914400" lvl="1" indent="-457200">
              <a:lnSpc>
                <a:spcPct val="150000"/>
              </a:lnSpc>
              <a:spcBef>
                <a:spcPts val="0"/>
              </a:spcBef>
              <a:buClr>
                <a:schemeClr val="bg1"/>
              </a:buClr>
              <a:buSzPct val="70000"/>
              <a:buFont typeface="Wingdings" panose="05000000000000000000" pitchFamily="2" charset="2"/>
              <a:buChar char="Ø"/>
            </a:pPr>
            <a:r>
              <a:rPr lang="en-US" sz="3600" dirty="0" smtClean="0">
                <a:solidFill>
                  <a:schemeClr val="bg1"/>
                </a:solidFill>
              </a:rPr>
              <a:t>Teachers &amp; Preachers</a:t>
            </a:r>
          </a:p>
          <a:p>
            <a:pPr>
              <a:lnSpc>
                <a:spcPct val="150000"/>
              </a:lnSpc>
              <a:spcBef>
                <a:spcPts val="0"/>
              </a:spcBef>
              <a:buClr>
                <a:srgbClr val="FFFF00"/>
              </a:buClr>
            </a:pPr>
            <a:r>
              <a:rPr lang="en-US" sz="4000" dirty="0" smtClean="0">
                <a:solidFill>
                  <a:schemeClr val="bg1"/>
                </a:solidFill>
              </a:rPr>
              <a:t>Older Saints</a:t>
            </a:r>
          </a:p>
          <a:p>
            <a:pPr>
              <a:lnSpc>
                <a:spcPct val="150000"/>
              </a:lnSpc>
              <a:spcBef>
                <a:spcPts val="0"/>
              </a:spcBef>
              <a:buClr>
                <a:srgbClr val="FFFF00"/>
              </a:buClr>
            </a:pPr>
            <a:r>
              <a:rPr lang="en-US" sz="4000" dirty="0" smtClean="0">
                <a:solidFill>
                  <a:schemeClr val="bg1"/>
                </a:solidFill>
              </a:rPr>
              <a:t>Young People</a:t>
            </a:r>
          </a:p>
        </p:txBody>
      </p:sp>
    </p:spTree>
    <p:extLst>
      <p:ext uri="{BB962C8B-B14F-4D97-AF65-F5344CB8AC3E}">
        <p14:creationId xmlns:p14="http://schemas.microsoft.com/office/powerpoint/2010/main" val="38491309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80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800" decel="100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800" decel="100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800" decel="100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8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8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8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724</TotalTime>
  <Words>74</Words>
  <Application>Microsoft Office PowerPoint</Application>
  <PresentationFormat>On-screen Show (4:3)</PresentationFormat>
  <Paragraphs>27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Set an Example</vt:lpstr>
      <vt:lpstr>1st Timothy 4:12-16</vt:lpstr>
      <vt:lpstr>1st Timothy 4:12-16</vt:lpstr>
      <vt:lpstr>Setting an Example for Good</vt:lpstr>
      <vt:lpstr>Setting Example as…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 an Example</dc:title>
  <dc:creator>Harry</dc:creator>
  <cp:lastModifiedBy>Harry</cp:lastModifiedBy>
  <cp:revision>13</cp:revision>
  <dcterms:created xsi:type="dcterms:W3CDTF">2014-04-27T00:47:35Z</dcterms:created>
  <dcterms:modified xsi:type="dcterms:W3CDTF">2014-04-27T12:51:50Z</dcterms:modified>
</cp:coreProperties>
</file>