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00"/>
    <a:srgbClr val="7E542A"/>
    <a:srgbClr val="996633"/>
    <a:srgbClr val="C68C52"/>
    <a:srgbClr val="000000"/>
    <a:srgbClr val="FFFF99"/>
    <a:srgbClr val="FFFF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F3E298-B87A-437F-89B2-BA4B16747FE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0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animBg="1"/>
      <p:bldP spid="411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3DD2D-9BC9-42AD-A64B-CD882CBF8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77202-B33A-46FD-8109-06CB9AEFFD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DAF6A-DE48-4AC8-B891-606F3BC94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ABA48-29E4-4CDB-9B54-C25A5E088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11D74-8677-49FC-8BAD-1955906FAF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B59B9-0413-4AA7-9633-38B6475664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1ADD9-B33D-4E8B-BA3B-2F2E93240E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DC8F4-CC56-43E3-9142-763584C43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F9B2E-6A4A-4BF9-8513-8640C85837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1BFA7-DBC0-4424-B8EE-F7B150418E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7E542A"/>
            </a:gs>
            <a:gs pos="100000">
              <a:srgbClr val="99663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fld id="{31DC74C3-318E-4113-BCDD-EBF11E11646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3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 animBg="1"/>
      <p:bldP spid="3091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solidFill>
                  <a:srgbClr val="FFFF00"/>
                </a:solidFill>
              </a:rPr>
              <a:t>Jesus &amp; Woman at Jacob’s Well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1752600"/>
          </a:xfrm>
        </p:spPr>
        <p:txBody>
          <a:bodyPr/>
          <a:lstStyle/>
          <a:p>
            <a:pPr algn="ctr"/>
            <a:r>
              <a:rPr lang="en-US" sz="6000" b="1" i="1" dirty="0"/>
              <a:t>John </a:t>
            </a:r>
            <a:r>
              <a:rPr lang="en-US" sz="6000" b="1" i="1" dirty="0" smtClean="0"/>
              <a:t>4:7-15</a:t>
            </a:r>
            <a:endParaRPr lang="en-US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FF00"/>
                </a:solidFill>
              </a:rPr>
              <a:t>John </a:t>
            </a:r>
            <a:r>
              <a:rPr lang="en-US" sz="4000" b="1" dirty="0" smtClean="0">
                <a:solidFill>
                  <a:srgbClr val="FFFF00"/>
                </a:solidFill>
              </a:rPr>
              <a:t>4:7-15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628628"/>
            <a:ext cx="9067800" cy="6305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500" b="1" baseline="30000" dirty="0"/>
              <a:t>7 </a:t>
            </a:r>
            <a:r>
              <a:rPr lang="en-US" sz="2500" dirty="0"/>
              <a:t>A woman of Samaria came to draw water. Jesus said </a:t>
            </a:r>
            <a:r>
              <a:rPr lang="en-US" sz="2500" dirty="0" smtClean="0"/>
              <a:t>to her, “</a:t>
            </a:r>
            <a:r>
              <a:rPr lang="en-US" sz="2500" dirty="0"/>
              <a:t>Give Me a drink.” </a:t>
            </a:r>
            <a:r>
              <a:rPr lang="en-US" sz="2500" b="1" baseline="30000" dirty="0"/>
              <a:t>8 </a:t>
            </a:r>
            <a:r>
              <a:rPr lang="en-US" sz="2500" dirty="0"/>
              <a:t>For His disciples had gone away into the city to buy food</a:t>
            </a:r>
            <a:r>
              <a:rPr lang="en-US" sz="2500" dirty="0" smtClean="0"/>
              <a:t>. </a:t>
            </a:r>
            <a:r>
              <a:rPr lang="en-US" sz="2500" b="1" baseline="30000" dirty="0" smtClean="0"/>
              <a:t>9</a:t>
            </a:r>
            <a:r>
              <a:rPr lang="en-US" sz="2500" b="1" baseline="30000" dirty="0"/>
              <a:t> </a:t>
            </a:r>
            <a:r>
              <a:rPr lang="en-US" sz="2500" dirty="0"/>
              <a:t>Then the woman of Samaria said to Him, “How is it that You, being a Jew, ask a drink from me, a Samaritan woman?” For Jews have no dealings with Samaritans</a:t>
            </a:r>
            <a:r>
              <a:rPr lang="en-US" sz="2500" dirty="0" smtClean="0"/>
              <a:t>. </a:t>
            </a:r>
            <a:r>
              <a:rPr lang="en-US" sz="2500" b="1" baseline="30000" dirty="0" smtClean="0"/>
              <a:t>10</a:t>
            </a:r>
            <a:r>
              <a:rPr lang="en-US" sz="2500" b="1" baseline="30000" dirty="0"/>
              <a:t> </a:t>
            </a:r>
            <a:r>
              <a:rPr lang="en-US" sz="2500" dirty="0"/>
              <a:t>Jesus answered and said </a:t>
            </a:r>
            <a:r>
              <a:rPr lang="en-US" sz="2500" dirty="0" smtClean="0"/>
              <a:t>to her, “</a:t>
            </a:r>
            <a:r>
              <a:rPr lang="en-US" sz="2500" dirty="0"/>
              <a:t>If you knew the gift of God, and who it is who says to you, ‘Give Me a drink,’ you would have asked Him, and He would have given you living water</a:t>
            </a:r>
            <a:r>
              <a:rPr lang="en-US" sz="2500" dirty="0" smtClean="0"/>
              <a:t>.” </a:t>
            </a:r>
            <a:r>
              <a:rPr lang="en-US" sz="2500" b="1" baseline="30000" dirty="0" smtClean="0"/>
              <a:t>11</a:t>
            </a:r>
            <a:r>
              <a:rPr lang="en-US" sz="2500" b="1" baseline="30000" dirty="0"/>
              <a:t> </a:t>
            </a:r>
            <a:r>
              <a:rPr lang="en-US" sz="2500" dirty="0"/>
              <a:t>The woman said to Him, “Sir, You have nothing to draw with, and the well is deep. Where then do You get that living water? </a:t>
            </a:r>
            <a:r>
              <a:rPr lang="en-US" sz="2500" b="1" baseline="30000" dirty="0"/>
              <a:t>12 </a:t>
            </a:r>
            <a:r>
              <a:rPr lang="en-US" sz="2500" dirty="0"/>
              <a:t>Are You greater than our father Jacob, who gave us the well,</a:t>
            </a:r>
            <a:r>
              <a:rPr lang="en-US" sz="2000" dirty="0"/>
              <a:t> </a:t>
            </a:r>
            <a:r>
              <a:rPr lang="en-US" sz="2500" dirty="0"/>
              <a:t>and</a:t>
            </a:r>
            <a:r>
              <a:rPr lang="en-US" sz="2000" dirty="0"/>
              <a:t> </a:t>
            </a:r>
            <a:r>
              <a:rPr lang="en-US" sz="2500" dirty="0"/>
              <a:t>drank</a:t>
            </a:r>
            <a:r>
              <a:rPr lang="en-US" sz="2000" dirty="0"/>
              <a:t> </a:t>
            </a:r>
            <a:r>
              <a:rPr lang="en-US" sz="2500" dirty="0"/>
              <a:t>from</a:t>
            </a:r>
            <a:r>
              <a:rPr lang="en-US" sz="2000" dirty="0"/>
              <a:t> </a:t>
            </a:r>
            <a:r>
              <a:rPr lang="en-US" sz="2500" dirty="0"/>
              <a:t>it himself, as</a:t>
            </a:r>
            <a:r>
              <a:rPr lang="en-US" sz="2000" dirty="0"/>
              <a:t> </a:t>
            </a:r>
            <a:r>
              <a:rPr lang="en-US" sz="2500" dirty="0"/>
              <a:t>well</a:t>
            </a:r>
            <a:r>
              <a:rPr lang="en-US" sz="2000" dirty="0"/>
              <a:t> </a:t>
            </a:r>
            <a:r>
              <a:rPr lang="en-US" sz="2500" dirty="0"/>
              <a:t>as his</a:t>
            </a:r>
            <a:r>
              <a:rPr lang="en-US" sz="2000" dirty="0"/>
              <a:t> </a:t>
            </a:r>
            <a:r>
              <a:rPr lang="en-US" sz="2500" dirty="0"/>
              <a:t>sons</a:t>
            </a:r>
            <a:r>
              <a:rPr lang="en-US" sz="2000" dirty="0"/>
              <a:t> </a:t>
            </a:r>
            <a:r>
              <a:rPr lang="en-US" sz="2500" dirty="0"/>
              <a:t>and </a:t>
            </a:r>
            <a:r>
              <a:rPr lang="en-US" sz="2500" dirty="0" smtClean="0"/>
              <a:t>his livestock?” </a:t>
            </a:r>
            <a:r>
              <a:rPr lang="en-US" sz="2500" b="1" baseline="30000" dirty="0" smtClean="0"/>
              <a:t>13</a:t>
            </a:r>
            <a:r>
              <a:rPr lang="en-US" sz="2500" b="1" baseline="30000" dirty="0"/>
              <a:t> </a:t>
            </a:r>
            <a:r>
              <a:rPr lang="en-US" sz="2500" dirty="0"/>
              <a:t>Jesus answered and said to her, “Whoever drinks of this water will </a:t>
            </a:r>
            <a:r>
              <a:rPr lang="en-US" sz="2500" dirty="0" smtClean="0"/>
              <a:t>thirst again, </a:t>
            </a:r>
            <a:r>
              <a:rPr lang="en-US" sz="2500" b="1" baseline="30000" dirty="0" smtClean="0"/>
              <a:t>14</a:t>
            </a:r>
            <a:r>
              <a:rPr lang="en-US" sz="2500" b="1" baseline="30000" dirty="0"/>
              <a:t> </a:t>
            </a:r>
            <a:r>
              <a:rPr lang="en-US" sz="2500" dirty="0"/>
              <a:t>but whoever drinks of the water that I shall give him will never thirst. But the water that I shall give him will become in him a fountain of water springing up into everlasting life</a:t>
            </a:r>
            <a:r>
              <a:rPr lang="en-US" sz="2500" dirty="0" smtClean="0"/>
              <a:t>.” </a:t>
            </a:r>
            <a:r>
              <a:rPr lang="en-US" sz="2500" b="1" baseline="30000" dirty="0" smtClean="0"/>
              <a:t>15</a:t>
            </a:r>
            <a:r>
              <a:rPr lang="en-US" sz="2500" b="1" baseline="30000" dirty="0"/>
              <a:t> </a:t>
            </a:r>
            <a:r>
              <a:rPr lang="en-US" sz="2500" dirty="0"/>
              <a:t>The woman said to Him, “Sir, give me this water, that I may not thirst, nor come here to draw</a:t>
            </a:r>
            <a:r>
              <a:rPr lang="en-US" sz="2500" dirty="0" smtClean="0"/>
              <a:t>.”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Jesus</a:t>
            </a:r>
            <a:r>
              <a:rPr lang="en-US" b="1" dirty="0" smtClean="0">
                <a:solidFill>
                  <a:srgbClr val="FFFF00"/>
                </a:solidFill>
              </a:rPr>
              <a:t> Emphasized the Greater </a:t>
            </a:r>
            <a:r>
              <a:rPr lang="en-US" b="1" dirty="0">
                <a:solidFill>
                  <a:srgbClr val="FFFF00"/>
                </a:solidFill>
              </a:rPr>
              <a:t>Value of Spiritual Things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Font typeface="Wingdings" pitchFamily="2" charset="2"/>
              <a:buChar char="l"/>
            </a:pPr>
            <a:r>
              <a:rPr lang="en-US" sz="3600" dirty="0"/>
              <a:t>Woman could understand the value of water </a:t>
            </a:r>
            <a:r>
              <a:rPr lang="en-US" sz="3600" dirty="0" smtClean="0"/>
              <a:t>that </a:t>
            </a:r>
            <a:r>
              <a:rPr lang="en-US" sz="3600" dirty="0"/>
              <a:t>had no end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Font typeface="Wingdings" pitchFamily="2" charset="2"/>
              <a:buChar char="l"/>
            </a:pPr>
            <a:r>
              <a:rPr lang="en-US" sz="3600" dirty="0"/>
              <a:t>Parables of Jesus explain value of </a:t>
            </a:r>
            <a:r>
              <a:rPr lang="en-US" sz="3600" dirty="0" smtClean="0"/>
              <a:t>spiritual </a:t>
            </a:r>
            <a:r>
              <a:rPr lang="en-US" sz="3600" dirty="0"/>
              <a:t>in terms understandable to all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w"/>
            </a:pPr>
            <a:r>
              <a:rPr lang="en-US" sz="3200" b="1" i="1" dirty="0">
                <a:solidFill>
                  <a:srgbClr val="FFFF66"/>
                </a:solidFill>
              </a:rPr>
              <a:t>Matt. 13:44-46</a:t>
            </a:r>
            <a:r>
              <a:rPr lang="en-US" sz="3200" dirty="0"/>
              <a:t>	Like treasure &amp; pearl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itchFamily="2" charset="2"/>
              <a:buChar char="w"/>
            </a:pPr>
            <a:r>
              <a:rPr lang="en-US" sz="3200" b="1" i="1" dirty="0">
                <a:solidFill>
                  <a:srgbClr val="FFFF66"/>
                </a:solidFill>
              </a:rPr>
              <a:t>Proverbs 23:23</a:t>
            </a:r>
            <a:r>
              <a:rPr lang="en-US" sz="3200" dirty="0"/>
              <a:t>	Buy truth &amp; sell it not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Font typeface="Wingdings" pitchFamily="2" charset="2"/>
              <a:buChar char="l"/>
            </a:pPr>
            <a:r>
              <a:rPr lang="en-US" sz="3600" b="1" i="1" dirty="0">
                <a:solidFill>
                  <a:srgbClr val="FFFF66"/>
                </a:solidFill>
              </a:rPr>
              <a:t>Ephesians 3:8</a:t>
            </a:r>
            <a:r>
              <a:rPr lang="en-US" sz="3600" dirty="0"/>
              <a:t>	Unsearchable riches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FFFF"/>
              </a:buClr>
              <a:buFont typeface="Wingdings" pitchFamily="2" charset="2"/>
              <a:buChar char="l"/>
            </a:pPr>
            <a:r>
              <a:rPr lang="en-US" sz="3600" b="1" i="1" dirty="0">
                <a:solidFill>
                  <a:srgbClr val="FFFF66"/>
                </a:solidFill>
              </a:rPr>
              <a:t>Ephesians 1:18</a:t>
            </a:r>
            <a:r>
              <a:rPr lang="en-US" sz="3600" dirty="0"/>
              <a:t>	Value of inheritance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Show</a:t>
            </a:r>
            <a:r>
              <a:rPr lang="en-US" sz="4800" b="1" dirty="0" smtClean="0">
                <a:solidFill>
                  <a:srgbClr val="FFFF00"/>
                </a:solidFill>
              </a:rPr>
              <a:t>ing </a:t>
            </a:r>
            <a:r>
              <a:rPr lang="en-US" sz="4800" b="1" dirty="0">
                <a:solidFill>
                  <a:srgbClr val="FFFF00"/>
                </a:solidFill>
              </a:rPr>
              <a:t>the </a:t>
            </a:r>
            <a:r>
              <a:rPr lang="en-US" sz="4800" b="1" dirty="0" smtClean="0">
                <a:solidFill>
                  <a:srgbClr val="FFFF00"/>
                </a:solidFill>
              </a:rPr>
              <a:t>Need for Salvation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/>
              <a:t>John 4:16-18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1987927"/>
            <a:ext cx="8763000" cy="3303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200" b="1" baseline="30000" dirty="0"/>
              <a:t>16 </a:t>
            </a:r>
            <a:r>
              <a:rPr lang="en-US" sz="3200" dirty="0"/>
              <a:t>Jesus said to her, “Go, call your husband, and come here</a:t>
            </a:r>
            <a:r>
              <a:rPr lang="en-US" sz="3200" dirty="0" smtClean="0"/>
              <a:t>.” </a:t>
            </a:r>
            <a:r>
              <a:rPr lang="en-US" sz="3200" b="1" baseline="30000" dirty="0" smtClean="0"/>
              <a:t>17</a:t>
            </a:r>
            <a:r>
              <a:rPr lang="en-US" sz="3200" b="1" baseline="30000" dirty="0"/>
              <a:t> </a:t>
            </a:r>
            <a:r>
              <a:rPr lang="en-US" sz="3200" dirty="0"/>
              <a:t>The woman answered and said, “I have no husband</a:t>
            </a:r>
            <a:r>
              <a:rPr lang="en-US" sz="3200" dirty="0" smtClean="0"/>
              <a:t>.” Jesus </a:t>
            </a:r>
            <a:r>
              <a:rPr lang="en-US" sz="3200" dirty="0"/>
              <a:t>said to her, “You have well said, ‘I have no husband,’ </a:t>
            </a:r>
            <a:r>
              <a:rPr lang="en-US" sz="3200" b="1" baseline="30000" dirty="0"/>
              <a:t>18 </a:t>
            </a:r>
            <a:r>
              <a:rPr lang="en-US" sz="3200" dirty="0"/>
              <a:t>for you have had five husbands, and the one whom you now have is not your husband; in that you spoke truly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Confronting Sin Makes Clear </a:t>
            </a:r>
            <a:r>
              <a:rPr lang="en-US" sz="4800" b="1" dirty="0" smtClean="0">
                <a:solidFill>
                  <a:srgbClr val="FFFF00"/>
                </a:solidFill>
              </a:rPr>
              <a:t>the </a:t>
            </a:r>
            <a:r>
              <a:rPr lang="en-US" sz="4800" b="1" dirty="0">
                <a:solidFill>
                  <a:srgbClr val="FFFF00"/>
                </a:solidFill>
              </a:rPr>
              <a:t>Need </a:t>
            </a:r>
            <a:r>
              <a:rPr lang="en-US" sz="4800" b="1" dirty="0" smtClean="0">
                <a:solidFill>
                  <a:srgbClr val="FFFF00"/>
                </a:solidFill>
              </a:rPr>
              <a:t>for </a:t>
            </a:r>
            <a:r>
              <a:rPr lang="en-US" sz="4800" b="1" dirty="0">
                <a:solidFill>
                  <a:srgbClr val="FFFF00"/>
                </a:solidFill>
              </a:rPr>
              <a:t>Salvation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l"/>
            </a:pPr>
            <a:r>
              <a:rPr lang="en-US" sz="3600" dirty="0"/>
              <a:t>Sin of fornication &amp; adultery exposed</a:t>
            </a:r>
          </a:p>
          <a:p>
            <a:pPr lvl="1">
              <a:lnSpc>
                <a:spcPct val="90000"/>
              </a:lnSpc>
              <a:buClr>
                <a:srgbClr val="00FFFF"/>
              </a:buClr>
              <a:tabLst>
                <a:tab pos="3425825" algn="l"/>
              </a:tabLst>
            </a:pPr>
            <a:r>
              <a:rPr lang="en-US" sz="3200" b="1" i="1" dirty="0">
                <a:solidFill>
                  <a:srgbClr val="FFFF66"/>
                </a:solidFill>
              </a:rPr>
              <a:t>Matt. 19:3-9</a:t>
            </a:r>
            <a:r>
              <a:rPr lang="en-US" sz="3200" dirty="0"/>
              <a:t>	Permanence of marriage</a:t>
            </a:r>
          </a:p>
          <a:p>
            <a:pPr lvl="1" defTabSz="573088">
              <a:lnSpc>
                <a:spcPct val="90000"/>
              </a:lnSpc>
              <a:buClr>
                <a:srgbClr val="00FFFF"/>
              </a:buClr>
            </a:pPr>
            <a:r>
              <a:rPr lang="en-US" sz="3200" b="1" i="1" dirty="0">
                <a:solidFill>
                  <a:srgbClr val="FFFF66"/>
                </a:solidFill>
              </a:rPr>
              <a:t>1 Cor. </a:t>
            </a:r>
            <a:r>
              <a:rPr lang="en-US" sz="3200" b="1" i="1" dirty="0" smtClean="0">
                <a:solidFill>
                  <a:srgbClr val="FFFF66"/>
                </a:solidFill>
              </a:rPr>
              <a:t>6:9-10</a:t>
            </a:r>
            <a:r>
              <a:rPr lang="en-US" sz="3200" dirty="0"/>
              <a:t>	</a:t>
            </a:r>
            <a:r>
              <a:rPr lang="en-US" sz="3200" dirty="0" smtClean="0"/>
              <a:t>Condemn f</a:t>
            </a:r>
            <a:r>
              <a:rPr lang="en-US" sz="3200" dirty="0" smtClean="0"/>
              <a:t>ornication &amp; adultery</a:t>
            </a:r>
            <a:endParaRPr lang="en-US" sz="3200" dirty="0"/>
          </a:p>
          <a:p>
            <a:pPr lvl="1" defTabSz="573088">
              <a:lnSpc>
                <a:spcPct val="90000"/>
              </a:lnSpc>
              <a:buClr>
                <a:srgbClr val="00FFFF"/>
              </a:buClr>
            </a:pPr>
            <a:r>
              <a:rPr lang="en-US" sz="3200" b="1" i="1" dirty="0">
                <a:solidFill>
                  <a:srgbClr val="FFFF66"/>
                </a:solidFill>
              </a:rPr>
              <a:t>1 Cor. 7:1-4</a:t>
            </a:r>
            <a:r>
              <a:rPr lang="en-US" sz="3200" dirty="0"/>
              <a:t>	</a:t>
            </a:r>
            <a:r>
              <a:rPr lang="en-US" sz="3200" dirty="0" smtClean="0"/>
              <a:t>	Purpose </a:t>
            </a:r>
            <a:r>
              <a:rPr lang="en-US" sz="3200" dirty="0"/>
              <a:t>of </a:t>
            </a:r>
            <a:r>
              <a:rPr lang="en-US" sz="3200" dirty="0" smtClean="0"/>
              <a:t>marriage</a:t>
            </a:r>
            <a:endParaRPr lang="en-US" sz="3200" dirty="0"/>
          </a:p>
          <a:p>
            <a:pPr lvl="1" defTabSz="682625">
              <a:lnSpc>
                <a:spcPct val="90000"/>
              </a:lnSpc>
              <a:buClr>
                <a:srgbClr val="00FFFF"/>
              </a:buClr>
            </a:pPr>
            <a:r>
              <a:rPr lang="en-US" sz="3200" b="1" i="1" dirty="0">
                <a:solidFill>
                  <a:srgbClr val="FFFF66"/>
                </a:solidFill>
              </a:rPr>
              <a:t>Hebrews 13:4</a:t>
            </a:r>
            <a:r>
              <a:rPr lang="en-US" sz="3200" dirty="0"/>
              <a:t>	Defiled outside </a:t>
            </a:r>
            <a:r>
              <a:rPr lang="en-US" sz="3200" dirty="0" smtClean="0"/>
              <a:t>marriage</a:t>
            </a:r>
            <a:endParaRPr lang="en-US" sz="3200" dirty="0"/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l"/>
            </a:pPr>
            <a:r>
              <a:rPr lang="en-US" sz="3600" dirty="0"/>
              <a:t>Sinner must see sin to desire salvation</a:t>
            </a:r>
          </a:p>
          <a:p>
            <a:pPr lvl="1" defTabSz="736600">
              <a:lnSpc>
                <a:spcPct val="90000"/>
              </a:lnSpc>
              <a:buClr>
                <a:srgbClr val="00FFFF"/>
              </a:buClr>
            </a:pPr>
            <a:r>
              <a:rPr lang="en-US" sz="3200" b="1" i="1" dirty="0">
                <a:solidFill>
                  <a:srgbClr val="FFFF66"/>
                </a:solidFill>
              </a:rPr>
              <a:t>Matt. 9:10-13</a:t>
            </a:r>
            <a:r>
              <a:rPr lang="en-US" sz="3200" dirty="0"/>
              <a:t>	Principle stated</a:t>
            </a:r>
          </a:p>
          <a:p>
            <a:pPr lvl="1">
              <a:lnSpc>
                <a:spcPct val="90000"/>
              </a:lnSpc>
              <a:buClr>
                <a:srgbClr val="00FFFF"/>
              </a:buClr>
            </a:pPr>
            <a:r>
              <a:rPr lang="en-US" sz="3200" b="1" i="1" dirty="0">
                <a:solidFill>
                  <a:srgbClr val="FFFF66"/>
                </a:solidFill>
              </a:rPr>
              <a:t>Isaiah 59:1-2</a:t>
            </a:r>
            <a:r>
              <a:rPr lang="en-US" sz="3200" dirty="0"/>
              <a:t>	Sin separates from God</a:t>
            </a:r>
          </a:p>
          <a:p>
            <a:pPr lvl="1">
              <a:lnSpc>
                <a:spcPct val="90000"/>
              </a:lnSpc>
              <a:buClr>
                <a:srgbClr val="00FFFF"/>
              </a:buClr>
            </a:pPr>
            <a:r>
              <a:rPr lang="en-US" sz="3200" b="1" i="1" dirty="0">
                <a:solidFill>
                  <a:srgbClr val="FFFF66"/>
                </a:solidFill>
              </a:rPr>
              <a:t>Rom. 3:23-24</a:t>
            </a:r>
            <a:r>
              <a:rPr lang="en-US" sz="3200" dirty="0"/>
              <a:t>	All have sinned...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Instruction Now Given by Christ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004887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/>
              <a:t>John 4:19-26</a:t>
            </a:r>
            <a:endParaRPr 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1752600"/>
            <a:ext cx="89916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baseline="30000" dirty="0"/>
              <a:t>19 </a:t>
            </a:r>
            <a:r>
              <a:rPr lang="en-US" sz="2500" dirty="0"/>
              <a:t>The woman said to Him, “Sir, I perceive that You are </a:t>
            </a:r>
            <a:r>
              <a:rPr lang="en-US" sz="2500" dirty="0" smtClean="0"/>
              <a:t>a prophet. </a:t>
            </a:r>
            <a:r>
              <a:rPr lang="en-US" sz="2500" b="1" baseline="30000" dirty="0" smtClean="0"/>
              <a:t>20</a:t>
            </a:r>
            <a:r>
              <a:rPr lang="en-US" sz="2500" b="1" baseline="30000" dirty="0"/>
              <a:t> </a:t>
            </a:r>
            <a:r>
              <a:rPr lang="en-US" sz="2500" dirty="0"/>
              <a:t>Our fathers worshiped on this mountain, </a:t>
            </a:r>
            <a:r>
              <a:rPr lang="en-US" sz="2500" dirty="0" smtClean="0"/>
              <a:t>and you Jews say that </a:t>
            </a:r>
            <a:r>
              <a:rPr lang="en-US" sz="2500" dirty="0"/>
              <a:t>in Jerusalem is the place where one ought to worship</a:t>
            </a:r>
            <a:r>
              <a:rPr lang="en-US" sz="2500" dirty="0" smtClean="0"/>
              <a:t>.” </a:t>
            </a:r>
            <a:r>
              <a:rPr lang="en-US" sz="2500" b="1" baseline="30000" dirty="0" smtClean="0"/>
              <a:t>21</a:t>
            </a:r>
            <a:r>
              <a:rPr lang="en-US" sz="2500" b="1" baseline="30000" dirty="0"/>
              <a:t> </a:t>
            </a:r>
            <a:r>
              <a:rPr lang="en-US" sz="2500" dirty="0"/>
              <a:t>Jesus said to her, “Woman, believe Me, the hour is coming when you </a:t>
            </a:r>
            <a:r>
              <a:rPr lang="en-US" sz="2500" dirty="0" smtClean="0"/>
              <a:t>will neither on </a:t>
            </a:r>
            <a:r>
              <a:rPr lang="en-US" sz="2500" dirty="0"/>
              <a:t>this mountain, nor in Jerusalem, worship </a:t>
            </a:r>
            <a:r>
              <a:rPr lang="en-US" sz="2500" dirty="0" smtClean="0"/>
              <a:t>the Father. </a:t>
            </a:r>
            <a:r>
              <a:rPr lang="en-US" sz="2500" b="1" baseline="30000" dirty="0" smtClean="0"/>
              <a:t>22</a:t>
            </a:r>
            <a:r>
              <a:rPr lang="en-US" sz="2500" b="1" baseline="30000" dirty="0"/>
              <a:t> </a:t>
            </a:r>
            <a:r>
              <a:rPr lang="en-US" sz="2500" dirty="0"/>
              <a:t>You worship what you do not know; we know what we worship, for salvation is of the Jews. </a:t>
            </a:r>
            <a:r>
              <a:rPr lang="en-US" sz="2500" b="1" baseline="30000" dirty="0"/>
              <a:t>23 </a:t>
            </a:r>
            <a:r>
              <a:rPr lang="en-US" sz="2500" dirty="0"/>
              <a:t>But the hour is coming, and now is, when the true worshipers will worship the Father in spirit and truth; for the Father is seeking such to worship Him. </a:t>
            </a:r>
            <a:r>
              <a:rPr lang="en-US" sz="2500" b="1" baseline="30000" dirty="0"/>
              <a:t>24 </a:t>
            </a:r>
            <a:r>
              <a:rPr lang="en-US" sz="2500" dirty="0"/>
              <a:t>God </a:t>
            </a:r>
            <a:r>
              <a:rPr lang="en-US" sz="2500" i="1" dirty="0" smtClean="0"/>
              <a:t>is </a:t>
            </a:r>
            <a:r>
              <a:rPr lang="en-US" sz="2500" dirty="0" smtClean="0"/>
              <a:t>Spirit</a:t>
            </a:r>
            <a:r>
              <a:rPr lang="en-US" sz="2500" dirty="0"/>
              <a:t>, and those who worship Him must worship in spirit and truth</a:t>
            </a:r>
            <a:r>
              <a:rPr lang="en-US" sz="2500" dirty="0" smtClean="0"/>
              <a:t>.” </a:t>
            </a:r>
            <a:r>
              <a:rPr lang="en-US" sz="2500" b="1" baseline="30000" dirty="0" smtClean="0"/>
              <a:t>25</a:t>
            </a:r>
            <a:r>
              <a:rPr lang="en-US" sz="2500" b="1" baseline="30000" dirty="0"/>
              <a:t> </a:t>
            </a:r>
            <a:r>
              <a:rPr lang="en-US" sz="2500" dirty="0"/>
              <a:t>The woman said to Him, “I know that Messiah is coming” (who is called Christ). “When He comes, He will tell us all things</a:t>
            </a:r>
            <a:r>
              <a:rPr lang="en-US" sz="2500" dirty="0" smtClean="0"/>
              <a:t>.” </a:t>
            </a:r>
            <a:r>
              <a:rPr lang="en-US" sz="2500" b="1" baseline="30000" dirty="0" smtClean="0"/>
              <a:t>26</a:t>
            </a:r>
            <a:r>
              <a:rPr lang="en-US" sz="2500" b="1" baseline="30000" dirty="0"/>
              <a:t> </a:t>
            </a:r>
            <a:r>
              <a:rPr lang="en-US" sz="2500" dirty="0"/>
              <a:t>Jesus said to her, “I who speak to you am </a:t>
            </a:r>
            <a:r>
              <a:rPr lang="en-US" sz="2500" i="1" dirty="0"/>
              <a:t>He</a:t>
            </a:r>
            <a:r>
              <a:rPr lang="en-US" sz="2500" i="1" dirty="0" smtClean="0"/>
              <a:t>.</a:t>
            </a:r>
            <a:r>
              <a:rPr lang="en-US" sz="2500" dirty="0" smtClean="0"/>
              <a:t>”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562100"/>
          </a:xfrm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4600" b="1" dirty="0">
                <a:solidFill>
                  <a:srgbClr val="FFFF00"/>
                </a:solidFill>
              </a:rPr>
              <a:t>Humbled Sinners See Need to Seek Instruction from Christ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067800" cy="53340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l"/>
            </a:pPr>
            <a:r>
              <a:rPr lang="en-US" sz="3400" dirty="0"/>
              <a:t>Before Jesus came, woman was content with sinful relationship &amp; false worship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l"/>
            </a:pPr>
            <a:r>
              <a:rPr lang="en-US" sz="3400" dirty="0"/>
              <a:t>When she turned to Jesus for guidance, her desires &amp; values were changed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l"/>
            </a:pPr>
            <a:r>
              <a:rPr lang="en-US" sz="3400" dirty="0"/>
              <a:t>Jesus is only source of truth &amp; salvation</a:t>
            </a:r>
          </a:p>
          <a:p>
            <a:pPr lvl="1">
              <a:lnSpc>
                <a:spcPct val="90000"/>
              </a:lnSpc>
              <a:buClr>
                <a:srgbClr val="00FFFF"/>
              </a:buClr>
            </a:pPr>
            <a:r>
              <a:rPr lang="en-US" sz="3000" b="1" i="1" dirty="0">
                <a:solidFill>
                  <a:srgbClr val="FFFF66"/>
                </a:solidFill>
              </a:rPr>
              <a:t>John 6:66-68</a:t>
            </a:r>
          </a:p>
          <a:p>
            <a:pPr lvl="1">
              <a:lnSpc>
                <a:spcPct val="90000"/>
              </a:lnSpc>
              <a:buClr>
                <a:srgbClr val="00FFFF"/>
              </a:buClr>
            </a:pPr>
            <a:r>
              <a:rPr lang="en-US" sz="3000" b="1" i="1" dirty="0">
                <a:solidFill>
                  <a:srgbClr val="FFFF66"/>
                </a:solidFill>
              </a:rPr>
              <a:t>Matt. </a:t>
            </a:r>
            <a:r>
              <a:rPr lang="en-US" sz="3000" b="1" i="1" dirty="0" smtClean="0">
                <a:solidFill>
                  <a:srgbClr val="FFFF66"/>
                </a:solidFill>
              </a:rPr>
              <a:t>28:18</a:t>
            </a:r>
            <a:r>
              <a:rPr lang="en-US" sz="3000" b="1" i="1" dirty="0" smtClean="0"/>
              <a:t>;</a:t>
            </a:r>
            <a:r>
              <a:rPr lang="en-US" sz="3000" b="1" i="1" dirty="0" smtClean="0">
                <a:solidFill>
                  <a:srgbClr val="FFFF66"/>
                </a:solidFill>
              </a:rPr>
              <a:t> Acts 4:12</a:t>
            </a:r>
            <a:endParaRPr lang="en-US" sz="3000" dirty="0"/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l"/>
            </a:pPr>
            <a:r>
              <a:rPr lang="en-US" sz="3400" dirty="0" smtClean="0"/>
              <a:t>Instruction through gospel, not Old Law</a:t>
            </a:r>
            <a:endParaRPr lang="en-US" sz="3400" dirty="0"/>
          </a:p>
          <a:p>
            <a:pPr lvl="1">
              <a:lnSpc>
                <a:spcPct val="90000"/>
              </a:lnSpc>
              <a:buClr>
                <a:srgbClr val="00FFFF"/>
              </a:buClr>
            </a:pPr>
            <a:r>
              <a:rPr lang="en-US" sz="3000" b="1" i="1" dirty="0" smtClean="0">
                <a:solidFill>
                  <a:srgbClr val="FFFF66"/>
                </a:solidFill>
              </a:rPr>
              <a:t>Gal. 3:23-25</a:t>
            </a:r>
            <a:r>
              <a:rPr lang="en-US" sz="3000" b="1" i="1" dirty="0" smtClean="0"/>
              <a:t>;</a:t>
            </a:r>
            <a:r>
              <a:rPr lang="en-US" sz="3000" b="1" i="1" dirty="0" smtClean="0">
                <a:solidFill>
                  <a:srgbClr val="FFFF66"/>
                </a:solidFill>
              </a:rPr>
              <a:t> Eph. 2:11-15</a:t>
            </a:r>
            <a:r>
              <a:rPr lang="en-US" sz="3000" b="1" i="1" dirty="0" smtClean="0"/>
              <a:t>;</a:t>
            </a:r>
            <a:r>
              <a:rPr lang="en-US" sz="3000" b="1" i="1" dirty="0" smtClean="0">
                <a:solidFill>
                  <a:srgbClr val="FFFF66"/>
                </a:solidFill>
              </a:rPr>
              <a:t> Col. 2:14-15</a:t>
            </a:r>
          </a:p>
          <a:p>
            <a:pPr lvl="1">
              <a:lnSpc>
                <a:spcPct val="90000"/>
              </a:lnSpc>
              <a:buClr>
                <a:srgbClr val="00FFFF"/>
              </a:buClr>
            </a:pPr>
            <a:r>
              <a:rPr lang="en-US" sz="3000" dirty="0" smtClean="0"/>
              <a:t>Proper worship proven by gospel, not Law of Moses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</p:bldLst>
  </p:timing>
</p:sld>
</file>

<file path=ppt/theme/theme1.xml><?xml version="1.0" encoding="utf-8"?>
<a:theme xmlns:a="http://schemas.openxmlformats.org/drawingml/2006/main" name="high voltage.pot">
  <a:themeElements>
    <a:clrScheme name="">
      <a:dk1>
        <a:srgbClr val="001932"/>
      </a:dk1>
      <a:lt1>
        <a:srgbClr val="FFFFFF"/>
      </a:lt1>
      <a:dk2>
        <a:srgbClr val="0033CC"/>
      </a:dk2>
      <a:lt2>
        <a:srgbClr val="FFCC00"/>
      </a:lt2>
      <a:accent1>
        <a:srgbClr val="CCECFF"/>
      </a:accent1>
      <a:accent2>
        <a:srgbClr val="66CCFF"/>
      </a:accent2>
      <a:accent3>
        <a:srgbClr val="AAADE2"/>
      </a:accent3>
      <a:accent4>
        <a:srgbClr val="DADADA"/>
      </a:accent4>
      <a:accent5>
        <a:srgbClr val="E2F4FF"/>
      </a:accent5>
      <a:accent6>
        <a:srgbClr val="5CB9E7"/>
      </a:accent6>
      <a:hlink>
        <a:srgbClr val="0099FF"/>
      </a:hlink>
      <a:folHlink>
        <a:srgbClr val="1C6D9A"/>
      </a:folHlink>
    </a:clrScheme>
    <a:fontScheme name="high volt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.pot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.pot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.pot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903</TotalTime>
  <Words>158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high voltage.pot</vt:lpstr>
      <vt:lpstr>Jesus &amp; Woman at Jacob’s Well</vt:lpstr>
      <vt:lpstr>PowerPoint Presentation</vt:lpstr>
      <vt:lpstr>Jesus Emphasized the Greater Value of Spiritual Things</vt:lpstr>
      <vt:lpstr>Showing the Need for Salvation</vt:lpstr>
      <vt:lpstr>Confronting Sin Makes Clear the Need for Salvation</vt:lpstr>
      <vt:lpstr>Instruction Now Given by Christ</vt:lpstr>
      <vt:lpstr>Humbled Sinners See Need to Seek Instruction from Christ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Teacher</dc:title>
  <dc:creator>Harry Osborne</dc:creator>
  <cp:lastModifiedBy>Harry</cp:lastModifiedBy>
  <cp:revision>15</cp:revision>
  <dcterms:created xsi:type="dcterms:W3CDTF">2001-07-01T02:00:56Z</dcterms:created>
  <dcterms:modified xsi:type="dcterms:W3CDTF">2014-05-04T12:35:58Z</dcterms:modified>
</cp:coreProperties>
</file>