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58" r:id="rId3"/>
    <p:sldId id="268" r:id="rId4"/>
    <p:sldId id="269" r:id="rId5"/>
    <p:sldId id="27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1E3D5C"/>
    <a:srgbClr val="000000"/>
    <a:srgbClr val="336699"/>
    <a:srgbClr val="CCECFF"/>
    <a:srgbClr val="FFCC99"/>
    <a:srgbClr val="FFCCCC"/>
    <a:srgbClr val="FFFF00"/>
    <a:srgbClr val="FFFF66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6E0F502A-C3B8-45E8-A491-AF7F3BD1D69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079" name="Picture 7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86B31-B74F-4911-83D9-AC8E90DB83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9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8069B-CB38-4336-A770-73C493EA9A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338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87197-D5D3-4FEE-B443-FA38D43EA8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70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A3876-D1C6-4BC2-A8A2-4E827D07D0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19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28840-C5D0-42C7-BB7D-349E81557A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365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3F6BF-A111-4723-9CAE-2DE438EBA2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88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BA978-6047-4D1B-AAE2-A9FF13E9F4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72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8783D-8241-4348-8247-0EF5B50301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69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8156D-19A1-4822-A92A-54B6C41810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620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48FF4-30B0-44DA-A21D-95FA6784BC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6699"/>
            </a:gs>
            <a:gs pos="50000">
              <a:srgbClr val="1E3D5C"/>
            </a:gs>
            <a:gs pos="100000">
              <a:srgbClr val="000000"/>
            </a:gs>
          </a:gsLst>
          <a:lin ang="5400000" scaled="1"/>
          <a:tileRect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971A86E8-C758-4554-A471-AF7B9355542B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055" name="Picture 7" descr="paint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19200"/>
            <a:ext cx="9144000" cy="1143000"/>
          </a:xfrm>
        </p:spPr>
        <p:txBody>
          <a:bodyPr/>
          <a:lstStyle/>
          <a:p>
            <a:pPr algn="ctr"/>
            <a:r>
              <a:rPr lang="en-US" altLang="en-US" sz="6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Satan Has Asked for </a:t>
            </a:r>
            <a:r>
              <a:rPr lang="en-US" altLang="en-US" sz="62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6200" b="1" u="sng" cap="small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endParaRPr lang="en-US" altLang="en-US" sz="6200" b="1" u="sng" cap="small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590800"/>
            <a:ext cx="9144000" cy="1771650"/>
          </a:xfrm>
        </p:spPr>
        <p:txBody>
          <a:bodyPr/>
          <a:lstStyle/>
          <a:p>
            <a:pPr algn="ctr"/>
            <a:r>
              <a:rPr lang="en-US" altLang="en-US" sz="5000" b="1" dirty="0"/>
              <a:t>Luke 22:31-34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dirty="0">
                <a:solidFill>
                  <a:srgbClr val="FF9933"/>
                </a:solidFill>
              </a:rPr>
              <a:t>Indifference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43050"/>
            <a:ext cx="8534400" cy="4171950"/>
          </a:xfrm>
        </p:spPr>
        <p:txBody>
          <a:bodyPr/>
          <a:lstStyle/>
          <a:p>
            <a:pPr>
              <a:buFont typeface="Marlett" pitchFamily="2" charset="2"/>
              <a:buChar char="h"/>
            </a:pPr>
            <a:r>
              <a:rPr lang="en-US" altLang="en-US" sz="3600" dirty="0"/>
              <a:t>No fervency (</a:t>
            </a:r>
            <a:r>
              <a:rPr lang="en-US" altLang="en-US" sz="3600" b="1" i="1" dirty="0">
                <a:solidFill>
                  <a:srgbClr val="FFFF66"/>
                </a:solidFill>
              </a:rPr>
              <a:t>Amos 6:1</a:t>
            </a:r>
            <a:r>
              <a:rPr lang="en-US" altLang="en-US" sz="3600" dirty="0"/>
              <a:t>; </a:t>
            </a:r>
            <a:r>
              <a:rPr lang="en-US" altLang="en-US" sz="3600" b="1" i="1" dirty="0">
                <a:solidFill>
                  <a:srgbClr val="FFFF66"/>
                </a:solidFill>
              </a:rPr>
              <a:t>Jeremiah 48:10</a:t>
            </a:r>
            <a:r>
              <a:rPr lang="en-US" altLang="en-US" sz="3600" dirty="0"/>
              <a:t>)</a:t>
            </a:r>
          </a:p>
          <a:p>
            <a:pPr>
              <a:buFont typeface="Marlett" pitchFamily="2" charset="2"/>
              <a:buChar char="h"/>
            </a:pPr>
            <a:r>
              <a:rPr lang="en-US" altLang="en-US" sz="3600" dirty="0"/>
              <a:t>Lack of action (</a:t>
            </a:r>
            <a:r>
              <a:rPr lang="en-US" altLang="en-US" sz="3600" b="1" i="1" dirty="0">
                <a:solidFill>
                  <a:srgbClr val="FFFF66"/>
                </a:solidFill>
              </a:rPr>
              <a:t>Matt. 25:26f </a:t>
            </a:r>
            <a:r>
              <a:rPr lang="en-US" altLang="en-US" sz="3600" dirty="0"/>
              <a:t>; </a:t>
            </a:r>
            <a:r>
              <a:rPr lang="en-US" altLang="en-US" sz="3600" b="1" i="1" dirty="0">
                <a:solidFill>
                  <a:srgbClr val="FFFF66"/>
                </a:solidFill>
              </a:rPr>
              <a:t>Rev. 3:15f </a:t>
            </a:r>
            <a:r>
              <a:rPr lang="en-US" altLang="en-US" sz="3600" dirty="0"/>
              <a:t>)</a:t>
            </a:r>
          </a:p>
          <a:p>
            <a:pPr>
              <a:buFont typeface="Marlett" pitchFamily="2" charset="2"/>
              <a:buChar char="h"/>
            </a:pPr>
            <a:r>
              <a:rPr lang="en-US" altLang="en-US" sz="3600" dirty="0"/>
              <a:t>Effect of world (</a:t>
            </a:r>
            <a:r>
              <a:rPr lang="en-US" altLang="en-US" sz="3600" b="1" i="1" dirty="0">
                <a:solidFill>
                  <a:srgbClr val="FFFF66"/>
                </a:solidFill>
              </a:rPr>
              <a:t>Matthew 24:12</a:t>
            </a:r>
            <a:r>
              <a:rPr lang="en-US" altLang="en-US" sz="3600" dirty="0"/>
              <a:t>)</a:t>
            </a:r>
          </a:p>
          <a:p>
            <a:pPr>
              <a:buFont typeface="Marlett" pitchFamily="2" charset="2"/>
              <a:buChar char="h"/>
            </a:pPr>
            <a:r>
              <a:rPr lang="en-US" altLang="en-US" sz="3600" dirty="0"/>
              <a:t>Indifference causes one not to seek growth</a:t>
            </a:r>
          </a:p>
          <a:p>
            <a:pPr lvl="1">
              <a:buClr>
                <a:schemeClr val="tx1"/>
              </a:buClr>
              <a:buFont typeface="Marlett" pitchFamily="2" charset="2"/>
              <a:buChar char="8"/>
            </a:pPr>
            <a:r>
              <a:rPr lang="en-US" altLang="en-US" sz="3200" b="1" i="1" dirty="0">
                <a:solidFill>
                  <a:srgbClr val="FFFF66"/>
                </a:solidFill>
              </a:rPr>
              <a:t>Hebrews 5:12-14</a:t>
            </a:r>
            <a:endParaRPr lang="en-US" altLang="en-US" sz="3200" dirty="0"/>
          </a:p>
          <a:p>
            <a:pPr lvl="1">
              <a:buClr>
                <a:schemeClr val="tx1"/>
              </a:buClr>
              <a:buFont typeface="Marlett" pitchFamily="2" charset="2"/>
              <a:buChar char="8"/>
            </a:pPr>
            <a:r>
              <a:rPr lang="en-US" altLang="en-US" sz="3200" b="1" i="1" dirty="0">
                <a:solidFill>
                  <a:srgbClr val="FFFF66"/>
                </a:solidFill>
              </a:rPr>
              <a:t>Acts 2:41-42, 46-47</a:t>
            </a:r>
            <a:r>
              <a:rPr lang="en-US" altLang="en-US" sz="3200" b="1" dirty="0"/>
              <a:t> ; </a:t>
            </a:r>
            <a:r>
              <a:rPr lang="en-US" altLang="en-US" sz="3200" b="1" i="1" dirty="0">
                <a:solidFill>
                  <a:srgbClr val="FFFF66"/>
                </a:solidFill>
              </a:rPr>
              <a:t>5:42</a:t>
            </a:r>
            <a:endParaRPr lang="en-US" altLang="en-US" sz="3200" b="1" dirty="0"/>
          </a:p>
          <a:p>
            <a:pPr lvl="1">
              <a:buClr>
                <a:schemeClr val="tx1"/>
              </a:buClr>
              <a:buFont typeface="Marlett" pitchFamily="2" charset="2"/>
              <a:buChar char="8"/>
            </a:pPr>
            <a:r>
              <a:rPr lang="en-US" altLang="en-US" sz="3200" b="1" i="1" dirty="0">
                <a:solidFill>
                  <a:srgbClr val="FFFF66"/>
                </a:solidFill>
              </a:rPr>
              <a:t>1 Peter 2:2</a:t>
            </a:r>
            <a:endParaRPr lang="en-US" altLang="en-US" sz="3200" b="1" dirty="0"/>
          </a:p>
          <a:p>
            <a:pPr>
              <a:buFont typeface="Marlett" pitchFamily="2" charset="2"/>
              <a:buChar char="h"/>
            </a:pPr>
            <a:r>
              <a:rPr lang="en-US" altLang="en-US" sz="3600" b="1" i="1" dirty="0"/>
              <a:t>Has indifference lulled </a:t>
            </a:r>
            <a:r>
              <a:rPr lang="en-US" altLang="en-US" sz="3600" b="1" i="1" dirty="0" smtClean="0"/>
              <a:t>me </a:t>
            </a:r>
            <a:r>
              <a:rPr lang="en-US" altLang="en-US" sz="3600" b="1" i="1" dirty="0"/>
              <a:t>for Satan?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algn="ctr"/>
            <a:r>
              <a:rPr lang="en-US" altLang="en-US" sz="5400" b="1" dirty="0">
                <a:solidFill>
                  <a:srgbClr val="FFFF00"/>
                </a:solidFill>
              </a:rPr>
              <a:t>What Is The Solution?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 </a:t>
            </a:r>
            <a:r>
              <a:rPr lang="en-US" altLang="en-US" sz="3600" dirty="0" smtClean="0"/>
              <a:t>We </a:t>
            </a:r>
            <a:r>
              <a:rPr lang="en-US" altLang="en-US" sz="3600" dirty="0"/>
              <a:t>must realize the danger </a:t>
            </a:r>
            <a:r>
              <a:rPr lang="en-US" altLang="en-US" sz="3600" dirty="0" smtClean="0"/>
              <a:t>we </a:t>
            </a:r>
            <a:r>
              <a:rPr lang="en-US" altLang="en-US" sz="3600" dirty="0"/>
              <a:t>are in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 Must see </a:t>
            </a:r>
            <a:r>
              <a:rPr lang="en-US" altLang="en-US" sz="3600" dirty="0" smtClean="0"/>
              <a:t>ourselves </a:t>
            </a:r>
            <a:r>
              <a:rPr lang="en-US" altLang="en-US" sz="3600" dirty="0"/>
              <a:t>as the Lord sees </a:t>
            </a:r>
            <a:r>
              <a:rPr lang="en-US" altLang="en-US" sz="3600" dirty="0" smtClean="0"/>
              <a:t>us</a:t>
            </a:r>
            <a:endParaRPr lang="en-US" altLang="en-US" sz="3600" dirty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 Know the Lord is praying for </a:t>
            </a:r>
            <a:r>
              <a:rPr lang="en-US" altLang="en-US" sz="3600" dirty="0" smtClean="0"/>
              <a:t>each of us</a:t>
            </a:r>
            <a:endParaRPr lang="en-US" altLang="en-US" sz="3600" dirty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 </a:t>
            </a:r>
            <a:r>
              <a:rPr lang="en-US" altLang="en-US" sz="3600" dirty="0" smtClean="0"/>
              <a:t>But </a:t>
            </a:r>
            <a:r>
              <a:rPr lang="en-US" altLang="en-US" sz="3600" b="1" cap="small" dirty="0" smtClean="0"/>
              <a:t>we</a:t>
            </a:r>
            <a:r>
              <a:rPr lang="en-US" altLang="en-US" sz="3600" dirty="0" smtClean="0"/>
              <a:t> must </a:t>
            </a:r>
            <a:r>
              <a:rPr lang="en-US" altLang="en-US" sz="3600" dirty="0"/>
              <a:t>repent and obey the Lord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 Then concentrate on helping to serve &amp; strengthen brethren, not selfish desires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 </a:t>
            </a:r>
            <a:r>
              <a:rPr lang="en-US" altLang="en-US" sz="4000" b="1" i="1" dirty="0">
                <a:solidFill>
                  <a:srgbClr val="FF9933"/>
                </a:solidFill>
              </a:rPr>
              <a:t>Will I</a:t>
            </a:r>
            <a:r>
              <a:rPr lang="en-US" altLang="en-US" sz="4000" b="1" i="1" dirty="0" smtClean="0">
                <a:solidFill>
                  <a:srgbClr val="FF9933"/>
                </a:solidFill>
              </a:rPr>
              <a:t> </a:t>
            </a:r>
            <a:r>
              <a:rPr lang="en-US" altLang="en-US" sz="4000" b="1" i="1" dirty="0">
                <a:solidFill>
                  <a:srgbClr val="FF9933"/>
                </a:solidFill>
              </a:rPr>
              <a:t>let Satan sift </a:t>
            </a:r>
            <a:r>
              <a:rPr lang="en-US" altLang="en-US" sz="4000" b="1" i="1" dirty="0" smtClean="0">
                <a:solidFill>
                  <a:srgbClr val="FF9933"/>
                </a:solidFill>
              </a:rPr>
              <a:t>my </a:t>
            </a:r>
            <a:r>
              <a:rPr lang="en-US" altLang="en-US" sz="4000" b="1" i="1" dirty="0">
                <a:solidFill>
                  <a:srgbClr val="FF9933"/>
                </a:solidFill>
              </a:rPr>
              <a:t>soul?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ctr"/>
            <a:r>
              <a:rPr lang="en-US" altLang="en-US" sz="4800" b="1" dirty="0" smtClean="0"/>
              <a:t>Luke 22:31-34</a:t>
            </a:r>
            <a:endParaRPr lang="en-US" altLang="en-US" sz="4800" b="1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" y="976491"/>
            <a:ext cx="87630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00" b="1" baseline="30000" dirty="0"/>
              <a:t>31 </a:t>
            </a:r>
            <a:r>
              <a:rPr lang="en-US" sz="3600" dirty="0"/>
              <a:t>And the Lord </a:t>
            </a:r>
            <a:r>
              <a:rPr lang="en-US" sz="3600" dirty="0" smtClean="0"/>
              <a:t>said, “Simon</a:t>
            </a:r>
            <a:r>
              <a:rPr lang="en-US" sz="3600" dirty="0"/>
              <a:t>, Simon! Indeed, Satan has asked for you, that he </a:t>
            </a:r>
            <a:r>
              <a:rPr lang="en-US" sz="3600" dirty="0" smtClean="0"/>
              <a:t>may sift </a:t>
            </a:r>
            <a:r>
              <a:rPr lang="en-US" sz="3600" i="1" dirty="0" smtClean="0"/>
              <a:t>you</a:t>
            </a:r>
            <a:r>
              <a:rPr lang="en-US" sz="3600" dirty="0" smtClean="0"/>
              <a:t> as wheat</a:t>
            </a:r>
            <a:r>
              <a:rPr lang="en-US" sz="3600" dirty="0"/>
              <a:t>. </a:t>
            </a:r>
            <a:r>
              <a:rPr lang="en-US" sz="3600" b="1" baseline="30000" dirty="0"/>
              <a:t>32 </a:t>
            </a:r>
            <a:r>
              <a:rPr lang="en-US" sz="3600" dirty="0"/>
              <a:t>But I have prayed for you, that your faith should not fail; and when you have returned </a:t>
            </a:r>
            <a:r>
              <a:rPr lang="en-US" sz="3600" dirty="0" smtClean="0"/>
              <a:t>to </a:t>
            </a:r>
            <a:r>
              <a:rPr lang="en-US" sz="3600" i="1" dirty="0" smtClean="0"/>
              <a:t>Me</a:t>
            </a:r>
            <a:r>
              <a:rPr lang="en-US" sz="3600" i="1" dirty="0"/>
              <a:t>,</a:t>
            </a:r>
            <a:r>
              <a:rPr lang="en-US" sz="3600" dirty="0"/>
              <a:t> strengthen your brethren.”</a:t>
            </a:r>
          </a:p>
          <a:p>
            <a:r>
              <a:rPr lang="en-US" sz="3600" b="1" baseline="30000" dirty="0"/>
              <a:t>33 </a:t>
            </a:r>
            <a:r>
              <a:rPr lang="en-US" sz="3600" dirty="0"/>
              <a:t>But he said to Him, “Lord, I am ready to go with You, both to prison and to death</a:t>
            </a:r>
            <a:r>
              <a:rPr lang="en-US" sz="3600" dirty="0" smtClean="0"/>
              <a:t>.” </a:t>
            </a:r>
            <a:r>
              <a:rPr lang="en-US" sz="3600" b="1" baseline="30000" dirty="0" smtClean="0"/>
              <a:t>34 </a:t>
            </a:r>
            <a:r>
              <a:rPr lang="en-US" sz="3600" dirty="0" smtClean="0"/>
              <a:t>Then He </a:t>
            </a:r>
            <a:r>
              <a:rPr lang="en-US" sz="3600" dirty="0"/>
              <a:t>said, “I tell you, Peter, the rooster shall not crow this day before you will deny three times that you know Me.”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ctr"/>
            <a:r>
              <a:rPr lang="en-US" altLang="en-US" sz="4800" b="1" dirty="0" smtClean="0"/>
              <a:t>Luke 22:31-34 </a:t>
            </a:r>
            <a:r>
              <a:rPr lang="en-US" altLang="en-US" sz="3200" b="1" i="1" dirty="0" smtClean="0"/>
              <a:t>ASV</a:t>
            </a:r>
            <a:endParaRPr lang="en-US" altLang="en-US" sz="3200" b="1" i="1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" y="976491"/>
            <a:ext cx="8763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228600" y="1066800"/>
            <a:ext cx="8610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/>
              <a:t>31 </a:t>
            </a:r>
            <a:r>
              <a:rPr lang="en-US" sz="3600" dirty="0"/>
              <a:t>Simon, Simon, behold, Satan asked to have </a:t>
            </a:r>
            <a:r>
              <a:rPr lang="en-US" sz="3600" b="1" dirty="0" smtClean="0">
                <a:solidFill>
                  <a:srgbClr val="FFFF00"/>
                </a:solidFill>
              </a:rPr>
              <a:t>you</a:t>
            </a:r>
            <a:r>
              <a:rPr lang="en-US" sz="3600" dirty="0" smtClean="0"/>
              <a:t> (</a:t>
            </a:r>
            <a:r>
              <a:rPr lang="en-US" sz="2800" i="1" dirty="0" smtClean="0"/>
              <a:t>plural</a:t>
            </a:r>
            <a:r>
              <a:rPr lang="en-US" sz="3600" dirty="0" smtClean="0"/>
              <a:t>), </a:t>
            </a:r>
            <a:r>
              <a:rPr lang="en-US" sz="3600" dirty="0"/>
              <a:t>that he might sift </a:t>
            </a:r>
            <a:r>
              <a:rPr lang="en-US" sz="3600" b="1" dirty="0" smtClean="0">
                <a:solidFill>
                  <a:srgbClr val="FFFF00"/>
                </a:solidFill>
              </a:rPr>
              <a:t>you</a:t>
            </a:r>
            <a:r>
              <a:rPr lang="en-US" sz="3600" dirty="0" smtClean="0"/>
              <a:t> as wheat: </a:t>
            </a:r>
            <a:r>
              <a:rPr lang="en-US" sz="3600" b="1" baseline="30000" dirty="0" smtClean="0"/>
              <a:t>32</a:t>
            </a:r>
            <a:r>
              <a:rPr lang="en-US" sz="3600" b="1" baseline="30000" dirty="0"/>
              <a:t> </a:t>
            </a:r>
            <a:r>
              <a:rPr lang="en-US" sz="3600" dirty="0"/>
              <a:t>but I made supplication for </a:t>
            </a:r>
            <a:r>
              <a:rPr lang="en-US" sz="3600" dirty="0" smtClean="0"/>
              <a:t>thee, </a:t>
            </a:r>
            <a:r>
              <a:rPr lang="en-US" sz="3600" dirty="0"/>
              <a:t>that thy faith fail not; and do thou, when once thou hast turned again, establish thy brethren</a:t>
            </a:r>
            <a:r>
              <a:rPr lang="en-US" sz="3600" dirty="0" smtClean="0"/>
              <a:t>. </a:t>
            </a:r>
            <a:r>
              <a:rPr lang="en-US" sz="3600" b="1" baseline="30000" dirty="0" smtClean="0"/>
              <a:t>33</a:t>
            </a:r>
            <a:r>
              <a:rPr lang="en-US" sz="3600" b="1" baseline="30000" dirty="0"/>
              <a:t> </a:t>
            </a:r>
            <a:r>
              <a:rPr lang="en-US" sz="3600" dirty="0"/>
              <a:t>And he said unto him, Lord, with thee I am ready to go both to prison and to death</a:t>
            </a:r>
            <a:r>
              <a:rPr lang="en-US" sz="3600" dirty="0" smtClean="0"/>
              <a:t>. </a:t>
            </a:r>
            <a:r>
              <a:rPr lang="en-US" sz="3600" b="1" baseline="30000" dirty="0" smtClean="0"/>
              <a:t>34</a:t>
            </a:r>
            <a:r>
              <a:rPr lang="en-US" sz="3600" b="1" baseline="30000" dirty="0"/>
              <a:t> </a:t>
            </a:r>
            <a:r>
              <a:rPr lang="en-US" sz="3600" dirty="0"/>
              <a:t>And he said, I tell thee, Peter, the cock shall not crow this day, until thou shalt thrice deny that thou </a:t>
            </a:r>
            <a:r>
              <a:rPr lang="en-US" sz="3600" dirty="0" err="1"/>
              <a:t>knowest</a:t>
            </a:r>
            <a:r>
              <a:rPr lang="en-US" sz="3600" dirty="0"/>
              <a:t> me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6262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ctr"/>
            <a:r>
              <a:rPr lang="en-US" altLang="en-US" sz="4800" b="1" dirty="0" smtClean="0"/>
              <a:t>Luke 22:31-34 </a:t>
            </a:r>
            <a:r>
              <a:rPr lang="en-US" altLang="en-US" sz="3200" b="1" i="1" dirty="0" smtClean="0"/>
              <a:t>ASV</a:t>
            </a:r>
            <a:endParaRPr lang="en-US" altLang="en-US" sz="3200" b="1" i="1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" y="976491"/>
            <a:ext cx="8763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228600" y="1066800"/>
            <a:ext cx="8686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/>
              <a:t>31 </a:t>
            </a:r>
            <a:r>
              <a:rPr lang="en-US" sz="3600" dirty="0"/>
              <a:t>Simon, Simon, behold, Satan asked to have </a:t>
            </a:r>
            <a:r>
              <a:rPr lang="en-US" sz="3600" b="1" dirty="0" smtClean="0">
                <a:solidFill>
                  <a:srgbClr val="FFFF00"/>
                </a:solidFill>
              </a:rPr>
              <a:t>you</a:t>
            </a:r>
            <a:r>
              <a:rPr lang="en-US" sz="3600" dirty="0" smtClean="0"/>
              <a:t> (</a:t>
            </a:r>
            <a:r>
              <a:rPr lang="en-US" sz="2800" i="1" dirty="0" smtClean="0"/>
              <a:t>plural</a:t>
            </a:r>
            <a:r>
              <a:rPr lang="en-US" sz="3600" dirty="0" smtClean="0"/>
              <a:t>), </a:t>
            </a:r>
            <a:r>
              <a:rPr lang="en-US" sz="3600" dirty="0"/>
              <a:t>that he might sift </a:t>
            </a:r>
            <a:r>
              <a:rPr lang="en-US" sz="3600" b="1" dirty="0" smtClean="0">
                <a:solidFill>
                  <a:srgbClr val="FFFF00"/>
                </a:solidFill>
              </a:rPr>
              <a:t>you</a:t>
            </a:r>
            <a:r>
              <a:rPr lang="en-US" sz="3600" dirty="0" smtClean="0"/>
              <a:t> as wheat: </a:t>
            </a:r>
            <a:r>
              <a:rPr lang="en-US" sz="3600" b="1" baseline="30000" dirty="0" smtClean="0"/>
              <a:t>32</a:t>
            </a:r>
            <a:r>
              <a:rPr lang="en-US" sz="3600" b="1" baseline="30000" dirty="0"/>
              <a:t> </a:t>
            </a:r>
            <a:r>
              <a:rPr lang="en-US" sz="3600" dirty="0"/>
              <a:t>but I made supplication for </a:t>
            </a:r>
            <a:r>
              <a:rPr lang="en-US" sz="3600" b="1" dirty="0" smtClean="0">
                <a:solidFill>
                  <a:srgbClr val="FF9933"/>
                </a:solidFill>
              </a:rPr>
              <a:t>thee</a:t>
            </a:r>
            <a:r>
              <a:rPr lang="en-US" sz="3600" dirty="0" smtClean="0"/>
              <a:t> (</a:t>
            </a:r>
            <a:r>
              <a:rPr lang="en-US" sz="2800" i="1" dirty="0" smtClean="0"/>
              <a:t>sing.</a:t>
            </a:r>
            <a:r>
              <a:rPr lang="en-US" sz="3600" dirty="0" smtClean="0"/>
              <a:t>), </a:t>
            </a:r>
            <a:r>
              <a:rPr lang="en-US" sz="3600" dirty="0"/>
              <a:t>that thy faith fail not; and do thou, when once thou hast turned again, establish thy brethren</a:t>
            </a:r>
            <a:r>
              <a:rPr lang="en-US" sz="3600" dirty="0" smtClean="0"/>
              <a:t>. </a:t>
            </a:r>
            <a:r>
              <a:rPr lang="en-US" sz="3600" b="1" baseline="30000" dirty="0" smtClean="0"/>
              <a:t>33</a:t>
            </a:r>
            <a:r>
              <a:rPr lang="en-US" sz="3600" b="1" baseline="30000" dirty="0"/>
              <a:t> </a:t>
            </a:r>
            <a:r>
              <a:rPr lang="en-US" sz="3600" dirty="0"/>
              <a:t>And he said unto him, Lord, with thee I am ready to go both to prison and to death</a:t>
            </a:r>
            <a:r>
              <a:rPr lang="en-US" sz="3600" dirty="0" smtClean="0"/>
              <a:t>. </a:t>
            </a:r>
            <a:r>
              <a:rPr lang="en-US" sz="3600" b="1" baseline="30000" dirty="0" smtClean="0"/>
              <a:t>34</a:t>
            </a:r>
            <a:r>
              <a:rPr lang="en-US" sz="3600" b="1" baseline="30000" dirty="0"/>
              <a:t> </a:t>
            </a:r>
            <a:r>
              <a:rPr lang="en-US" sz="3600" dirty="0"/>
              <a:t>And he said, I tell thee, Peter, the cock shall not crow this day, until thou shalt thrice deny that thou </a:t>
            </a:r>
            <a:r>
              <a:rPr lang="en-US" sz="3600" dirty="0" err="1"/>
              <a:t>knowest</a:t>
            </a:r>
            <a:r>
              <a:rPr lang="en-US" sz="3600" dirty="0"/>
              <a:t> me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574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ctr"/>
            <a:r>
              <a:rPr lang="en-US" altLang="en-US" sz="4800" b="1" dirty="0" smtClean="0"/>
              <a:t>Luke 22:31-34 </a:t>
            </a:r>
            <a:r>
              <a:rPr lang="en-US" altLang="en-US" sz="3200" b="1" i="1" dirty="0" smtClean="0"/>
              <a:t>ASV</a:t>
            </a:r>
            <a:endParaRPr lang="en-US" altLang="en-US" sz="3200" b="1" i="1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" y="976491"/>
            <a:ext cx="8763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228600" y="1066800"/>
            <a:ext cx="8686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/>
              <a:t>31 </a:t>
            </a:r>
            <a:r>
              <a:rPr lang="en-US" sz="3600" dirty="0"/>
              <a:t>Simon, Simon, behold, Satan asked to have </a:t>
            </a:r>
            <a:r>
              <a:rPr lang="en-US" sz="3600" b="1" dirty="0" smtClean="0">
                <a:solidFill>
                  <a:srgbClr val="FFFF00"/>
                </a:solidFill>
              </a:rPr>
              <a:t>you</a:t>
            </a:r>
            <a:r>
              <a:rPr lang="en-US" sz="3600" dirty="0" smtClean="0"/>
              <a:t> (</a:t>
            </a:r>
            <a:r>
              <a:rPr lang="en-US" sz="2800" i="1" dirty="0" smtClean="0"/>
              <a:t>plural</a:t>
            </a:r>
            <a:r>
              <a:rPr lang="en-US" sz="3600" dirty="0" smtClean="0"/>
              <a:t>), </a:t>
            </a:r>
            <a:r>
              <a:rPr lang="en-US" sz="3600" dirty="0"/>
              <a:t>that he might sift </a:t>
            </a:r>
            <a:r>
              <a:rPr lang="en-US" sz="3600" b="1" dirty="0" smtClean="0">
                <a:solidFill>
                  <a:srgbClr val="FFFF00"/>
                </a:solidFill>
              </a:rPr>
              <a:t>you</a:t>
            </a:r>
            <a:r>
              <a:rPr lang="en-US" sz="3600" dirty="0" smtClean="0"/>
              <a:t> as wheat: </a:t>
            </a:r>
            <a:r>
              <a:rPr lang="en-US" sz="3600" b="1" baseline="30000" dirty="0" smtClean="0"/>
              <a:t>32</a:t>
            </a:r>
            <a:r>
              <a:rPr lang="en-US" sz="3600" b="1" baseline="30000" dirty="0"/>
              <a:t> </a:t>
            </a:r>
            <a:r>
              <a:rPr lang="en-US" sz="3600" dirty="0"/>
              <a:t>but I made supplication for </a:t>
            </a:r>
            <a:r>
              <a:rPr lang="en-US" sz="3600" b="1" dirty="0" smtClean="0">
                <a:solidFill>
                  <a:srgbClr val="FF9933"/>
                </a:solidFill>
              </a:rPr>
              <a:t>thee</a:t>
            </a:r>
            <a:r>
              <a:rPr lang="en-US" sz="3600" dirty="0" smtClean="0"/>
              <a:t> (</a:t>
            </a:r>
            <a:r>
              <a:rPr lang="en-US" sz="2800" i="1" dirty="0" smtClean="0"/>
              <a:t>sing.</a:t>
            </a:r>
            <a:r>
              <a:rPr lang="en-US" sz="3600" dirty="0" smtClean="0"/>
              <a:t>), </a:t>
            </a:r>
            <a:r>
              <a:rPr lang="en-US" sz="3600" dirty="0"/>
              <a:t>that </a:t>
            </a:r>
            <a:r>
              <a:rPr lang="en-US" sz="3600" b="1" dirty="0">
                <a:solidFill>
                  <a:srgbClr val="FF9933"/>
                </a:solidFill>
              </a:rPr>
              <a:t>thy</a:t>
            </a:r>
            <a:r>
              <a:rPr lang="en-US" sz="3600" dirty="0"/>
              <a:t> faith fail not; and do </a:t>
            </a:r>
            <a:r>
              <a:rPr lang="en-US" sz="3600" b="1" dirty="0">
                <a:solidFill>
                  <a:srgbClr val="FF9933"/>
                </a:solidFill>
              </a:rPr>
              <a:t>thou</a:t>
            </a:r>
            <a:r>
              <a:rPr lang="en-US" sz="3600" dirty="0"/>
              <a:t>, when once </a:t>
            </a:r>
            <a:r>
              <a:rPr lang="en-US" sz="3600" b="1" dirty="0">
                <a:solidFill>
                  <a:srgbClr val="FF9933"/>
                </a:solidFill>
              </a:rPr>
              <a:t>thou</a:t>
            </a:r>
            <a:r>
              <a:rPr lang="en-US" sz="3600" dirty="0"/>
              <a:t> hast turned again, establish </a:t>
            </a:r>
            <a:r>
              <a:rPr lang="en-US" sz="3600" b="1" dirty="0">
                <a:solidFill>
                  <a:srgbClr val="FF9933"/>
                </a:solidFill>
              </a:rPr>
              <a:t>thy</a:t>
            </a:r>
            <a:r>
              <a:rPr lang="en-US" sz="3600" dirty="0"/>
              <a:t> brethren</a:t>
            </a:r>
            <a:r>
              <a:rPr lang="en-US" sz="3600" dirty="0" smtClean="0"/>
              <a:t>. </a:t>
            </a:r>
            <a:r>
              <a:rPr lang="en-US" sz="3600" b="1" baseline="30000" dirty="0" smtClean="0"/>
              <a:t>33</a:t>
            </a:r>
            <a:r>
              <a:rPr lang="en-US" sz="3600" b="1" baseline="30000" dirty="0"/>
              <a:t> </a:t>
            </a:r>
            <a:r>
              <a:rPr lang="en-US" sz="3600" dirty="0"/>
              <a:t>And he said unto him, Lord, with thee I am ready to go both to prison and to death</a:t>
            </a:r>
            <a:r>
              <a:rPr lang="en-US" sz="3600" dirty="0" smtClean="0"/>
              <a:t>. </a:t>
            </a:r>
            <a:r>
              <a:rPr lang="en-US" sz="3600" b="1" baseline="30000" dirty="0" smtClean="0"/>
              <a:t>34</a:t>
            </a:r>
            <a:r>
              <a:rPr lang="en-US" sz="3600" b="1" baseline="30000" dirty="0"/>
              <a:t> </a:t>
            </a:r>
            <a:r>
              <a:rPr lang="en-US" sz="3600" dirty="0"/>
              <a:t>And he said, I tell thee, Peter, the cock shall not crow this day, until thou shalt thrice deny that thou </a:t>
            </a:r>
            <a:r>
              <a:rPr lang="en-US" sz="3600" dirty="0" err="1"/>
              <a:t>knowest</a:t>
            </a:r>
            <a:r>
              <a:rPr lang="en-US" sz="3600" dirty="0"/>
              <a:t> me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8681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 anchor="ctr"/>
          <a:lstStyle/>
          <a:p>
            <a:pPr algn="ctr"/>
            <a:r>
              <a:rPr lang="en-US" altLang="en-US" sz="5000" b="1" dirty="0">
                <a:solidFill>
                  <a:srgbClr val="FFFF00"/>
                </a:solidFill>
              </a:rPr>
              <a:t>What Was The Point?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763000" cy="5181600"/>
          </a:xfrm>
        </p:spPr>
        <p:txBody>
          <a:bodyPr/>
          <a:lstStyle/>
          <a:p>
            <a:pPr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 Jesus knew that Satan would try to destroy all of the disciples</a:t>
            </a:r>
          </a:p>
          <a:p>
            <a:pPr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 But He had an added concern about Peter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dirty="0" smtClean="0">
                <a:solidFill>
                  <a:srgbClr val="FF9933"/>
                </a:solidFill>
              </a:rPr>
              <a:t>Peter </a:t>
            </a:r>
            <a:r>
              <a:rPr lang="en-US" altLang="en-US" sz="3200" b="1" dirty="0">
                <a:solidFill>
                  <a:srgbClr val="FF9933"/>
                </a:solidFill>
              </a:rPr>
              <a:t>had been especially loyal to Jesus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dirty="0" smtClean="0">
                <a:solidFill>
                  <a:srgbClr val="FF9933"/>
                </a:solidFill>
              </a:rPr>
              <a:t>Peter </a:t>
            </a:r>
            <a:r>
              <a:rPr lang="en-US" altLang="en-US" sz="3200" b="1" dirty="0">
                <a:solidFill>
                  <a:srgbClr val="FF9933"/>
                </a:solidFill>
              </a:rPr>
              <a:t>had shown impetuous weakness</a:t>
            </a:r>
            <a:endParaRPr lang="en-US" altLang="en-US" sz="3200" dirty="0">
              <a:solidFill>
                <a:srgbClr val="FF9933"/>
              </a:solidFill>
            </a:endParaRPr>
          </a:p>
          <a:p>
            <a:pPr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 </a:t>
            </a:r>
            <a:r>
              <a:rPr lang="en-US" altLang="en-US" sz="3600" b="1" i="1" dirty="0"/>
              <a:t>Jesus knows that Satan seeks to </a:t>
            </a:r>
            <a:r>
              <a:rPr lang="en-US" altLang="en-US" sz="3600" b="1" i="1" dirty="0" smtClean="0"/>
              <a:t>destroy the souls of all </a:t>
            </a:r>
            <a:r>
              <a:rPr lang="en-US" altLang="en-US" sz="3600" b="1" i="1" dirty="0"/>
              <a:t>today</a:t>
            </a:r>
          </a:p>
          <a:p>
            <a:pPr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 </a:t>
            </a:r>
            <a:r>
              <a:rPr lang="en-US" altLang="en-US" sz="3600" b="1" dirty="0">
                <a:solidFill>
                  <a:srgbClr val="FF9933"/>
                </a:solidFill>
              </a:rPr>
              <a:t>But some souls are prime targets due to...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dirty="0">
                <a:solidFill>
                  <a:srgbClr val="FF9933"/>
                </a:solidFill>
              </a:rPr>
              <a:t>Pride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81965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  <a:buFont typeface="Marlett" pitchFamily="2" charset="2"/>
              <a:buChar char="i"/>
            </a:pPr>
            <a:r>
              <a:rPr lang="en-US" altLang="en-US" sz="3600" b="1" i="1" dirty="0">
                <a:solidFill>
                  <a:srgbClr val="FFFF66"/>
                </a:solidFill>
              </a:rPr>
              <a:t>Proverbs 16:18</a:t>
            </a:r>
          </a:p>
          <a:p>
            <a:pPr>
              <a:spcBef>
                <a:spcPts val="0"/>
              </a:spcBef>
              <a:spcAft>
                <a:spcPts val="1000"/>
              </a:spcAft>
              <a:buFont typeface="Marlett" pitchFamily="2" charset="2"/>
              <a:buChar char="i"/>
            </a:pPr>
            <a:r>
              <a:rPr lang="en-US" altLang="en-US" sz="3600" b="1" i="1" dirty="0">
                <a:solidFill>
                  <a:srgbClr val="FFFF66"/>
                </a:solidFill>
              </a:rPr>
              <a:t>Proverbs 11:2</a:t>
            </a:r>
          </a:p>
          <a:p>
            <a:pPr>
              <a:spcBef>
                <a:spcPts val="0"/>
              </a:spcBef>
              <a:spcAft>
                <a:spcPts val="1000"/>
              </a:spcAft>
              <a:buFont typeface="Marlett" pitchFamily="2" charset="2"/>
              <a:buChar char="i"/>
            </a:pPr>
            <a:r>
              <a:rPr lang="en-US" altLang="en-US" sz="3600" dirty="0"/>
              <a:t>Pride causes one to believe he cannot fall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Marlett" pitchFamily="2" charset="2"/>
              <a:buChar char="8"/>
            </a:pPr>
            <a:r>
              <a:rPr lang="en-US" altLang="en-US" sz="3200" b="1" i="1" dirty="0">
                <a:solidFill>
                  <a:srgbClr val="FFFF66"/>
                </a:solidFill>
              </a:rPr>
              <a:t>1 Corinthians 10:12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Marlett" pitchFamily="2" charset="2"/>
              <a:buChar char="8"/>
            </a:pPr>
            <a:r>
              <a:rPr lang="en-US" altLang="en-US" sz="3200" b="1" i="1" dirty="0">
                <a:solidFill>
                  <a:srgbClr val="FFFF66"/>
                </a:solidFill>
              </a:rPr>
              <a:t>Galatians 6:1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Marlett" pitchFamily="2" charset="2"/>
              <a:buChar char="8"/>
            </a:pPr>
            <a:r>
              <a:rPr lang="en-US" altLang="en-US" sz="3200" b="1" i="1" dirty="0">
                <a:solidFill>
                  <a:srgbClr val="FFFF66"/>
                </a:solidFill>
              </a:rPr>
              <a:t>2 Peter 3:17-18</a:t>
            </a:r>
            <a:endParaRPr lang="en-US" altLang="en-US" sz="3200" dirty="0"/>
          </a:p>
          <a:p>
            <a:pPr>
              <a:spcBef>
                <a:spcPts val="0"/>
              </a:spcBef>
              <a:spcAft>
                <a:spcPts val="1000"/>
              </a:spcAft>
              <a:buFont typeface="Marlett" pitchFamily="2" charset="2"/>
              <a:buChar char="i"/>
            </a:pPr>
            <a:r>
              <a:rPr lang="en-US" altLang="en-US" sz="3600" b="1" i="1" dirty="0"/>
              <a:t>Does pride have </a:t>
            </a:r>
            <a:r>
              <a:rPr lang="en-US" altLang="en-US" sz="3600" b="1" i="1" dirty="0" smtClean="0"/>
              <a:t>me </a:t>
            </a:r>
            <a:r>
              <a:rPr lang="en-US" altLang="en-US" sz="3600" b="1" i="1" dirty="0"/>
              <a:t>ready for Satan?</a:t>
            </a:r>
            <a:endParaRPr lang="en-US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dirty="0" smtClean="0">
                <a:solidFill>
                  <a:srgbClr val="FF9933"/>
                </a:solidFill>
              </a:rPr>
              <a:t>Carnality</a:t>
            </a:r>
            <a:endParaRPr lang="en-US" altLang="en-US" sz="4800" b="1" dirty="0">
              <a:solidFill>
                <a:srgbClr val="FF9933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10600" cy="417195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800"/>
              </a:spcAft>
              <a:buFont typeface="Marlett" pitchFamily="2" charset="2"/>
              <a:buChar char="h"/>
            </a:pPr>
            <a:r>
              <a:rPr lang="en-US" altLang="en-US" sz="3600" b="1" i="1" dirty="0" smtClean="0">
                <a:solidFill>
                  <a:srgbClr val="FFFF66"/>
                </a:solidFill>
              </a:rPr>
              <a:t>1 John 2:15-17</a:t>
            </a:r>
            <a:endParaRPr lang="en-US" altLang="en-US" sz="3600" b="1" i="1" dirty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800"/>
              </a:spcAft>
              <a:buFont typeface="Marlett" pitchFamily="2" charset="2"/>
              <a:buChar char="h"/>
            </a:pPr>
            <a:r>
              <a:rPr lang="en-US" altLang="en-US" sz="3600" b="1" i="1" dirty="0">
                <a:solidFill>
                  <a:srgbClr val="FFFF66"/>
                </a:solidFill>
              </a:rPr>
              <a:t>1 </a:t>
            </a:r>
            <a:r>
              <a:rPr lang="en-US" altLang="en-US" sz="3600" b="1" i="1" dirty="0" smtClean="0">
                <a:solidFill>
                  <a:srgbClr val="FFFF66"/>
                </a:solidFill>
              </a:rPr>
              <a:t>Corinthians 6:9-10</a:t>
            </a:r>
            <a:endParaRPr lang="en-US" altLang="en-US" sz="3600" dirty="0"/>
          </a:p>
          <a:p>
            <a:pPr>
              <a:spcBef>
                <a:spcPts val="0"/>
              </a:spcBef>
              <a:spcAft>
                <a:spcPts val="800"/>
              </a:spcAft>
              <a:buFont typeface="Marlett" pitchFamily="2" charset="2"/>
              <a:buChar char="h"/>
            </a:pPr>
            <a:r>
              <a:rPr lang="en-US" altLang="en-US" sz="3600" dirty="0"/>
              <a:t>Lack of spirituality is </a:t>
            </a:r>
            <a:r>
              <a:rPr lang="en-US" altLang="en-US" sz="3600" dirty="0" smtClean="0"/>
              <a:t>reason behind </a:t>
            </a:r>
            <a:r>
              <a:rPr lang="en-US" altLang="en-US" sz="3600" dirty="0"/>
              <a:t>it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Font typeface="Marlett" pitchFamily="2" charset="2"/>
              <a:buChar char="8"/>
            </a:pPr>
            <a:r>
              <a:rPr lang="en-US" altLang="en-US" sz="3200" b="1" i="1" dirty="0" smtClean="0">
                <a:solidFill>
                  <a:srgbClr val="FFFF66"/>
                </a:solidFill>
              </a:rPr>
              <a:t>Romans 8:1, 5-8</a:t>
            </a:r>
            <a:endParaRPr lang="en-US" altLang="en-US" sz="3200" b="1" i="1" dirty="0">
              <a:solidFill>
                <a:srgbClr val="FFFF66"/>
              </a:solidFill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Font typeface="Marlett" pitchFamily="2" charset="2"/>
              <a:buChar char="8"/>
            </a:pPr>
            <a:r>
              <a:rPr lang="en-US" altLang="en-US" sz="3200" b="1" i="1" dirty="0" smtClean="0">
                <a:solidFill>
                  <a:srgbClr val="FFFF66"/>
                </a:solidFill>
              </a:rPr>
              <a:t>Romans 1:18-21, 26-32</a:t>
            </a:r>
            <a:endParaRPr lang="en-US" altLang="en-US" sz="3200" dirty="0"/>
          </a:p>
          <a:p>
            <a:pPr>
              <a:spcBef>
                <a:spcPts val="0"/>
              </a:spcBef>
              <a:spcAft>
                <a:spcPts val="800"/>
              </a:spcAft>
              <a:buFont typeface="Marlett" pitchFamily="2" charset="2"/>
              <a:buChar char="h"/>
            </a:pPr>
            <a:r>
              <a:rPr lang="en-US" altLang="en-US" sz="3600" dirty="0" smtClean="0"/>
              <a:t>Key to fighting carnality is learning to deny self (</a:t>
            </a:r>
            <a:r>
              <a:rPr lang="en-US" altLang="en-US" sz="3600" b="1" i="1" dirty="0" smtClean="0">
                <a:solidFill>
                  <a:srgbClr val="FFFF66"/>
                </a:solidFill>
              </a:rPr>
              <a:t>Matthew 16:24</a:t>
            </a:r>
            <a:r>
              <a:rPr lang="en-US" altLang="en-US" sz="3600" dirty="0" smtClean="0"/>
              <a:t>)</a:t>
            </a:r>
            <a:endParaRPr lang="en-US" altLang="en-US" sz="3600" dirty="0"/>
          </a:p>
          <a:p>
            <a:pPr>
              <a:spcBef>
                <a:spcPts val="0"/>
              </a:spcBef>
              <a:spcAft>
                <a:spcPts val="800"/>
              </a:spcAft>
              <a:buFont typeface="Marlett" pitchFamily="2" charset="2"/>
              <a:buChar char="h"/>
            </a:pPr>
            <a:r>
              <a:rPr lang="en-US" altLang="en-US" sz="3600" b="1" i="1" dirty="0" smtClean="0"/>
              <a:t>Does carnality have me </a:t>
            </a:r>
            <a:r>
              <a:rPr lang="en-US" altLang="en-US" sz="3600" b="1" i="1" dirty="0"/>
              <a:t>in Satan’s sieve?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dirty="0">
                <a:solidFill>
                  <a:srgbClr val="FF9933"/>
                </a:solidFill>
              </a:rPr>
              <a:t>Envy, Strife &amp; Hatred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763000" cy="5029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  <a:buFont typeface="Marlett" pitchFamily="2" charset="2"/>
              <a:buChar char="h"/>
            </a:pPr>
            <a:r>
              <a:rPr lang="en-US" altLang="en-US" sz="3600" b="1" i="1" dirty="0">
                <a:solidFill>
                  <a:srgbClr val="FFFF66"/>
                </a:solidFill>
              </a:rPr>
              <a:t>1 Corinthians 3:1-3</a:t>
            </a:r>
          </a:p>
          <a:p>
            <a:pPr>
              <a:spcBef>
                <a:spcPts val="0"/>
              </a:spcBef>
              <a:spcAft>
                <a:spcPts val="1000"/>
              </a:spcAft>
              <a:buFont typeface="Marlett" pitchFamily="2" charset="2"/>
              <a:buChar char="h"/>
            </a:pPr>
            <a:r>
              <a:rPr lang="en-US" altLang="en-US" sz="3600" b="1" i="1" dirty="0">
                <a:solidFill>
                  <a:srgbClr val="FFFF66"/>
                </a:solidFill>
              </a:rPr>
              <a:t>Galatians 5:19-21</a:t>
            </a:r>
          </a:p>
          <a:p>
            <a:pPr>
              <a:spcBef>
                <a:spcPts val="0"/>
              </a:spcBef>
              <a:spcAft>
                <a:spcPts val="1000"/>
              </a:spcAft>
              <a:buFont typeface="Marlett" pitchFamily="2" charset="2"/>
              <a:buChar char="h"/>
            </a:pPr>
            <a:r>
              <a:rPr lang="en-US" altLang="en-US" sz="3600" dirty="0"/>
              <a:t>Hatred &amp; spiritual growth cannot co-exist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FF9933"/>
              </a:buClr>
              <a:buFont typeface="Marlett" pitchFamily="2" charset="2"/>
              <a:buChar char="8"/>
            </a:pPr>
            <a:r>
              <a:rPr lang="en-US" altLang="en-US" sz="3200" b="1" i="1" dirty="0">
                <a:solidFill>
                  <a:srgbClr val="FFFF66"/>
                </a:solidFill>
              </a:rPr>
              <a:t>1 John 2:9-11; 4:20-21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FF9933"/>
              </a:buClr>
              <a:buFont typeface="Marlett" pitchFamily="2" charset="2"/>
              <a:buChar char="8"/>
            </a:pPr>
            <a:r>
              <a:rPr lang="en-US" altLang="en-US" sz="3200" b="1" i="1" dirty="0">
                <a:solidFill>
                  <a:srgbClr val="FFFF66"/>
                </a:solidFill>
              </a:rPr>
              <a:t>1 Peter 2:1-2</a:t>
            </a:r>
            <a:endParaRPr lang="en-US" altLang="en-US" sz="3200" dirty="0"/>
          </a:p>
          <a:p>
            <a:pPr>
              <a:spcBef>
                <a:spcPts val="0"/>
              </a:spcBef>
              <a:spcAft>
                <a:spcPts val="1000"/>
              </a:spcAft>
              <a:buFont typeface="Marlett" pitchFamily="2" charset="2"/>
              <a:buChar char="h"/>
            </a:pPr>
            <a:r>
              <a:rPr lang="en-US" altLang="en-US" sz="3600" dirty="0"/>
              <a:t>Devilish vs Spiritual character (</a:t>
            </a:r>
            <a:r>
              <a:rPr lang="en-US" altLang="en-US" sz="3600" b="1" i="1" dirty="0">
                <a:solidFill>
                  <a:srgbClr val="FFFF66"/>
                </a:solidFill>
              </a:rPr>
              <a:t>Jas. 3:13f</a:t>
            </a:r>
            <a:r>
              <a:rPr lang="en-US" altLang="en-US" sz="3600" dirty="0"/>
              <a:t>)</a:t>
            </a:r>
          </a:p>
          <a:p>
            <a:pPr>
              <a:spcBef>
                <a:spcPts val="0"/>
              </a:spcBef>
              <a:spcAft>
                <a:spcPts val="1000"/>
              </a:spcAft>
              <a:buFont typeface="Marlett" pitchFamily="2" charset="2"/>
              <a:buChar char="h"/>
            </a:pPr>
            <a:r>
              <a:rPr lang="en-US" altLang="en-US" sz="3600" b="1" i="1" dirty="0" smtClean="0"/>
              <a:t>Have bad </a:t>
            </a:r>
            <a:r>
              <a:rPr lang="en-US" altLang="en-US" sz="3600" b="1" i="1" dirty="0"/>
              <a:t>attitudes prepared </a:t>
            </a:r>
            <a:r>
              <a:rPr lang="en-US" altLang="en-US" sz="3600" b="1" i="1" dirty="0" smtClean="0"/>
              <a:t>me </a:t>
            </a:r>
            <a:r>
              <a:rPr lang="en-US" altLang="en-US" sz="3600" b="1" i="1" dirty="0"/>
              <a:t>for Satan?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Contemporary Portrait.pot">
  <a:themeElements>
    <a:clrScheme name="">
      <a:dk1>
        <a:srgbClr val="5E574E"/>
      </a:dk1>
      <a:lt1>
        <a:srgbClr val="FFFFFF"/>
      </a:lt1>
      <a:dk2>
        <a:srgbClr val="0000FF"/>
      </a:dk2>
      <a:lt2>
        <a:srgbClr val="FFCC00"/>
      </a:lt2>
      <a:accent1>
        <a:srgbClr val="FF6600"/>
      </a:accent1>
      <a:accent2>
        <a:srgbClr val="FFCC00"/>
      </a:accent2>
      <a:accent3>
        <a:srgbClr val="AAAAFF"/>
      </a:accent3>
      <a:accent4>
        <a:srgbClr val="DADADA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Portrait.po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.po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.po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1127</TotalTime>
  <Words>316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Times New Roman</vt:lpstr>
      <vt:lpstr>Monotype Sorts</vt:lpstr>
      <vt:lpstr>Arial</vt:lpstr>
      <vt:lpstr>ZapfChan Bd BT</vt:lpstr>
      <vt:lpstr>Marlett</vt:lpstr>
      <vt:lpstr>Contemporary Portrait.pot</vt:lpstr>
      <vt:lpstr>Satan Has Asked for You</vt:lpstr>
      <vt:lpstr>Luke 22:31-34</vt:lpstr>
      <vt:lpstr>Luke 22:31-34 ASV</vt:lpstr>
      <vt:lpstr>Luke 22:31-34 ASV</vt:lpstr>
      <vt:lpstr>Luke 22:31-34 ASV</vt:lpstr>
      <vt:lpstr>What Was The Point?</vt:lpstr>
      <vt:lpstr>Pride</vt:lpstr>
      <vt:lpstr>Carnality</vt:lpstr>
      <vt:lpstr>Envy, Strife &amp; Hatred</vt:lpstr>
      <vt:lpstr>Indifference</vt:lpstr>
      <vt:lpstr>What Is The Solution?</vt:lpstr>
    </vt:vector>
  </TitlesOfParts>
  <Company>South Livingston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Harry Osborne</dc:creator>
  <cp:lastModifiedBy>Harry</cp:lastModifiedBy>
  <cp:revision>10</cp:revision>
  <dcterms:created xsi:type="dcterms:W3CDTF">2001-04-15T00:27:24Z</dcterms:created>
  <dcterms:modified xsi:type="dcterms:W3CDTF">2014-05-11T12:36:02Z</dcterms:modified>
</cp:coreProperties>
</file>