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hape 1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7" name="Shape 1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077508249"/>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7" name="Shape 7"/>
          <p:cNvSpPr>
            <a:spLocks noGrp="1"/>
          </p:cNvSpPr>
          <p:nvPr>
            <p:ph type="title"/>
          </p:nvPr>
        </p:nvSpPr>
        <p:spPr>
          <a:prstGeom prst="rect">
            <a:avLst/>
          </a:prstGeom>
        </p:spPr>
        <p:txBody>
          <a:bodyPr/>
          <a:lstStyle/>
          <a:p>
            <a:pPr lvl="0"/>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 name="Shape 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0" name="Shape 10"/>
          <p:cNvSpPr>
            <a:spLocks noGrp="1"/>
          </p:cNvSpPr>
          <p:nvPr>
            <p:ph type="title"/>
          </p:nvPr>
        </p:nvSpPr>
        <p:spPr>
          <a:prstGeom prst="rect">
            <a:avLst/>
          </a:prstGeom>
        </p:spPr>
        <p:txBody>
          <a:bodyPr/>
          <a:lstStyle/>
          <a:p>
            <a:pPr lvl="0"/>
            <a:endParaRPr/>
          </a:p>
        </p:txBody>
      </p:sp>
      <p:sp>
        <p:nvSpPr>
          <p:cNvPr id="11" name="Shape 11"/>
          <p:cNvSpPr>
            <a:spLocks noGrp="1"/>
          </p:cNvSpPr>
          <p:nvPr>
            <p:ph type="body" idx="1"/>
          </p:nvPr>
        </p:nvSpPr>
        <p:spPr>
          <a:prstGeom prst="rect">
            <a:avLst/>
          </a:prstGeom>
        </p:spPr>
        <p:txBody>
          <a:bodyPr/>
          <a:lstStyle/>
          <a:p>
            <a:pPr lvl="0"/>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hape 15"/>
          <p:cNvSpPr>
            <a:spLocks noGrp="1"/>
          </p:cNvSpPr>
          <p:nvPr>
            <p:ph type="sldNum" sz="quarter" idx="2"/>
          </p:nvPr>
        </p:nvSpPr>
        <p:spPr>
          <a:xfrm>
            <a:off x="6553200" y="6248400"/>
            <a:ext cx="1905000" cy="226986"/>
          </a:xfrm>
          <a:prstGeom prst="rect">
            <a:avLst/>
          </a:prstGeom>
        </p:spPr>
        <p:txBody>
          <a:bodyPr/>
          <a:lstStyle>
            <a:lvl1pPr>
              <a:defRPr sz="1000"/>
            </a:lvl1p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F1919"/>
            </a:gs>
            <a:gs pos="100000">
              <a:srgbClr val="000000"/>
            </a:gs>
          </a:gsLst>
          <a:lin ang="16200000" scaled="0"/>
          <a:tileRect/>
        </a:gra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t>‹#›</a:t>
            </a:fld>
            <a:endParaRPr/>
          </a:p>
        </p:txBody>
      </p:sp>
      <p:sp>
        <p:nvSpPr>
          <p:cNvPr id="3" name="Shape 3"/>
          <p:cNvSpPr>
            <a:spLocks noGrp="1"/>
          </p:cNvSpPr>
          <p:nvPr>
            <p:ph type="title"/>
          </p:nvPr>
        </p:nvSpPr>
        <p:spPr>
          <a:xfrm>
            <a:off x="457200" y="92074"/>
            <a:ext cx="8229600" cy="1508127"/>
          </a:xfrm>
          <a:prstGeom prst="rect">
            <a:avLst/>
          </a:prstGeom>
          <a:ln w="12700">
            <a:miter lim="400000"/>
          </a:ln>
        </p:spPr>
        <p:txBody>
          <a:bodyPr lIns="45719" rIns="45719" anchor="ctr"/>
          <a:lstStyle/>
          <a:p>
            <a:pPr lvl="0"/>
            <a:endParaRPr/>
          </a:p>
        </p:txBody>
      </p:sp>
      <p:sp>
        <p:nvSpPr>
          <p:cNvPr id="4" name="Shape 4"/>
          <p:cNvSpPr>
            <a:spLocks noGrp="1"/>
          </p:cNvSpPr>
          <p:nvPr>
            <p:ph type="body" idx="1"/>
          </p:nvPr>
        </p:nvSpPr>
        <p:spPr>
          <a:xfrm>
            <a:off x="457200" y="1600200"/>
            <a:ext cx="8229600" cy="5257800"/>
          </a:xfrm>
          <a:prstGeom prst="rect">
            <a:avLst/>
          </a:prstGeom>
          <a:ln w="12700">
            <a:miter lim="400000"/>
          </a:ln>
        </p:spPr>
        <p:txBody>
          <a:bodyPr lIns="45719" rIns="45719"/>
          <a:lstStyle/>
          <a:p>
            <a:pPr lvl="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19"/>
          <p:cNvSpPr>
            <a:spLocks noGrp="1"/>
          </p:cNvSpPr>
          <p:nvPr>
            <p:ph type="title"/>
          </p:nvPr>
        </p:nvSpPr>
        <p:spPr>
          <a:xfrm>
            <a:off x="-1" y="457199"/>
            <a:ext cx="9144002" cy="1143002"/>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66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6600">
                <a:solidFill>
                  <a:srgbClr val="F1FC16"/>
                </a:solidFill>
              </a:rPr>
              <a:t>Bible’s Teaching About</a:t>
            </a:r>
          </a:p>
        </p:txBody>
      </p:sp>
      <p:grpSp>
        <p:nvGrpSpPr>
          <p:cNvPr id="24" name="Group 24"/>
          <p:cNvGrpSpPr/>
          <p:nvPr/>
        </p:nvGrpSpPr>
        <p:grpSpPr>
          <a:xfrm>
            <a:off x="8114366" y="5722832"/>
            <a:ext cx="1016809" cy="1116463"/>
            <a:chOff x="0" y="0"/>
            <a:chExt cx="1016807" cy="1116462"/>
          </a:xfrm>
        </p:grpSpPr>
        <p:sp>
          <p:nvSpPr>
            <p:cNvPr id="20" name="Shape 20"/>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1" name="Shape 21"/>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2" name="Shape 22"/>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3" name="Shape 23"/>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9" name="Group 29"/>
          <p:cNvGrpSpPr/>
          <p:nvPr/>
        </p:nvGrpSpPr>
        <p:grpSpPr>
          <a:xfrm>
            <a:off x="6937180" y="5420121"/>
            <a:ext cx="1351572" cy="1414186"/>
            <a:chOff x="0" y="0"/>
            <a:chExt cx="1351571" cy="1414185"/>
          </a:xfrm>
        </p:grpSpPr>
        <p:sp>
          <p:nvSpPr>
            <p:cNvPr id="25" name="Shape 25"/>
            <p:cNvSpPr/>
            <p:nvPr/>
          </p:nvSpPr>
          <p:spPr>
            <a:xfrm>
              <a:off x="217303" y="81547"/>
              <a:ext cx="414507" cy="132515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6" name="Shape 26"/>
            <p:cNvSpPr/>
            <p:nvPr/>
          </p:nvSpPr>
          <p:spPr>
            <a:xfrm>
              <a:off x="0" y="0"/>
              <a:ext cx="1292307" cy="1414186"/>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7" name="Shape 27"/>
            <p:cNvSpPr/>
            <p:nvPr/>
          </p:nvSpPr>
          <p:spPr>
            <a:xfrm>
              <a:off x="618398" y="24995"/>
              <a:ext cx="733174" cy="134406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8" name="Shape 28"/>
            <p:cNvSpPr/>
            <p:nvPr/>
          </p:nvSpPr>
          <p:spPr>
            <a:xfrm>
              <a:off x="381294" y="238153"/>
              <a:ext cx="664264" cy="11635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4" name="Group 34"/>
          <p:cNvGrpSpPr/>
          <p:nvPr/>
        </p:nvGrpSpPr>
        <p:grpSpPr>
          <a:xfrm>
            <a:off x="2980" y="5722832"/>
            <a:ext cx="1351572" cy="1116463"/>
            <a:chOff x="0" y="0"/>
            <a:chExt cx="1351571" cy="1116462"/>
          </a:xfrm>
        </p:grpSpPr>
        <p:sp>
          <p:nvSpPr>
            <p:cNvPr id="30" name="Shape 30"/>
            <p:cNvSpPr/>
            <p:nvPr/>
          </p:nvSpPr>
          <p:spPr>
            <a:xfrm>
              <a:off x="217303" y="64379"/>
              <a:ext cx="414507"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1" name="Shape 31"/>
            <p:cNvSpPr/>
            <p:nvPr/>
          </p:nvSpPr>
          <p:spPr>
            <a:xfrm>
              <a:off x="0" y="0"/>
              <a:ext cx="1292307"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2" name="Shape 32"/>
            <p:cNvSpPr/>
            <p:nvPr/>
          </p:nvSpPr>
          <p:spPr>
            <a:xfrm>
              <a:off x="618398" y="19733"/>
              <a:ext cx="733174"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3" name="Shape 33"/>
            <p:cNvSpPr/>
            <p:nvPr/>
          </p:nvSpPr>
          <p:spPr>
            <a:xfrm>
              <a:off x="381294" y="188016"/>
              <a:ext cx="664264"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9" name="Group 39"/>
          <p:cNvGrpSpPr/>
          <p:nvPr/>
        </p:nvGrpSpPr>
        <p:grpSpPr>
          <a:xfrm>
            <a:off x="1145980" y="5647154"/>
            <a:ext cx="1351572" cy="1190894"/>
            <a:chOff x="0" y="0"/>
            <a:chExt cx="1351571" cy="1190892"/>
          </a:xfrm>
        </p:grpSpPr>
        <p:sp>
          <p:nvSpPr>
            <p:cNvPr id="35" name="Shape 35"/>
            <p:cNvSpPr/>
            <p:nvPr/>
          </p:nvSpPr>
          <p:spPr>
            <a:xfrm>
              <a:off x="217303" y="68671"/>
              <a:ext cx="414507" cy="111592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6" name="Shape 36"/>
            <p:cNvSpPr/>
            <p:nvPr/>
          </p:nvSpPr>
          <p:spPr>
            <a:xfrm>
              <a:off x="0" y="0"/>
              <a:ext cx="1292307" cy="119089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7" name="Shape 37"/>
            <p:cNvSpPr/>
            <p:nvPr/>
          </p:nvSpPr>
          <p:spPr>
            <a:xfrm>
              <a:off x="618398" y="21048"/>
              <a:ext cx="733174" cy="113184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8" name="Shape 38"/>
            <p:cNvSpPr/>
            <p:nvPr/>
          </p:nvSpPr>
          <p:spPr>
            <a:xfrm>
              <a:off x="381294" y="200550"/>
              <a:ext cx="664264" cy="97984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4" name="Group 44"/>
          <p:cNvGrpSpPr/>
          <p:nvPr/>
        </p:nvGrpSpPr>
        <p:grpSpPr>
          <a:xfrm>
            <a:off x="5184414" y="5571476"/>
            <a:ext cx="1276485" cy="1265325"/>
            <a:chOff x="0" y="0"/>
            <a:chExt cx="1276484" cy="1265323"/>
          </a:xfrm>
        </p:grpSpPr>
        <p:sp>
          <p:nvSpPr>
            <p:cNvPr id="40" name="Shape 40"/>
            <p:cNvSpPr/>
            <p:nvPr/>
          </p:nvSpPr>
          <p:spPr>
            <a:xfrm>
              <a:off x="205231" y="72963"/>
              <a:ext cx="391479" cy="118566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1" name="Shape 41"/>
            <p:cNvSpPr/>
            <p:nvPr/>
          </p:nvSpPr>
          <p:spPr>
            <a:xfrm>
              <a:off x="0" y="0"/>
              <a:ext cx="1220512" cy="1265324"/>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2" name="Shape 42"/>
            <p:cNvSpPr/>
            <p:nvPr/>
          </p:nvSpPr>
          <p:spPr>
            <a:xfrm>
              <a:off x="584043" y="22364"/>
              <a:ext cx="692441" cy="12025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3" name="Shape 43"/>
            <p:cNvSpPr/>
            <p:nvPr/>
          </p:nvSpPr>
          <p:spPr>
            <a:xfrm>
              <a:off x="360111" y="213084"/>
              <a:ext cx="627360" cy="104108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9" name="Group 49"/>
          <p:cNvGrpSpPr/>
          <p:nvPr/>
        </p:nvGrpSpPr>
        <p:grpSpPr>
          <a:xfrm>
            <a:off x="6326345" y="5949865"/>
            <a:ext cx="791546" cy="893171"/>
            <a:chOff x="0" y="0"/>
            <a:chExt cx="791545" cy="893169"/>
          </a:xfrm>
        </p:grpSpPr>
        <p:sp>
          <p:nvSpPr>
            <p:cNvPr id="45" name="Shape 45"/>
            <p:cNvSpPr/>
            <p:nvPr/>
          </p:nvSpPr>
          <p:spPr>
            <a:xfrm>
              <a:off x="127263" y="51503"/>
              <a:ext cx="242756" cy="83694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6" name="Shape 46"/>
            <p:cNvSpPr/>
            <p:nvPr/>
          </p:nvSpPr>
          <p:spPr>
            <a:xfrm>
              <a:off x="0" y="0"/>
              <a:ext cx="756837" cy="89317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7" name="Shape 47"/>
            <p:cNvSpPr/>
            <p:nvPr/>
          </p:nvSpPr>
          <p:spPr>
            <a:xfrm>
              <a:off x="362164" y="15786"/>
              <a:ext cx="429382" cy="8488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8" name="Shape 48"/>
            <p:cNvSpPr/>
            <p:nvPr/>
          </p:nvSpPr>
          <p:spPr>
            <a:xfrm>
              <a:off x="223304" y="150412"/>
              <a:ext cx="389025" cy="73488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4" name="Group 54"/>
          <p:cNvGrpSpPr/>
          <p:nvPr/>
        </p:nvGrpSpPr>
        <p:grpSpPr>
          <a:xfrm>
            <a:off x="4345641" y="5949865"/>
            <a:ext cx="1016809" cy="893171"/>
            <a:chOff x="0" y="0"/>
            <a:chExt cx="1016807" cy="893169"/>
          </a:xfrm>
        </p:grpSpPr>
        <p:sp>
          <p:nvSpPr>
            <p:cNvPr id="50" name="Shape 50"/>
            <p:cNvSpPr/>
            <p:nvPr/>
          </p:nvSpPr>
          <p:spPr>
            <a:xfrm>
              <a:off x="163480" y="51503"/>
              <a:ext cx="311841" cy="83694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1" name="Shape 51"/>
            <p:cNvSpPr/>
            <p:nvPr/>
          </p:nvSpPr>
          <p:spPr>
            <a:xfrm>
              <a:off x="0" y="0"/>
              <a:ext cx="972222" cy="89317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2" name="Shape 52"/>
            <p:cNvSpPr/>
            <p:nvPr/>
          </p:nvSpPr>
          <p:spPr>
            <a:xfrm>
              <a:off x="465230" y="15786"/>
              <a:ext cx="551578" cy="8488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3" name="Shape 53"/>
            <p:cNvSpPr/>
            <p:nvPr/>
          </p:nvSpPr>
          <p:spPr>
            <a:xfrm>
              <a:off x="286853" y="150412"/>
              <a:ext cx="499736" cy="73488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9" name="Group 59"/>
          <p:cNvGrpSpPr/>
          <p:nvPr/>
        </p:nvGrpSpPr>
        <p:grpSpPr>
          <a:xfrm>
            <a:off x="3203711" y="5495798"/>
            <a:ext cx="1501747" cy="1339756"/>
            <a:chOff x="0" y="0"/>
            <a:chExt cx="1501745" cy="1339754"/>
          </a:xfrm>
        </p:grpSpPr>
        <p:sp>
          <p:nvSpPr>
            <p:cNvPr id="55" name="Shape 55"/>
            <p:cNvSpPr/>
            <p:nvPr/>
          </p:nvSpPr>
          <p:spPr>
            <a:xfrm>
              <a:off x="241448" y="77255"/>
              <a:ext cx="460564"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6" name="Shape 56"/>
            <p:cNvSpPr/>
            <p:nvPr/>
          </p:nvSpPr>
          <p:spPr>
            <a:xfrm>
              <a:off x="0" y="0"/>
              <a:ext cx="1435896"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7" name="Shape 57"/>
            <p:cNvSpPr/>
            <p:nvPr/>
          </p:nvSpPr>
          <p:spPr>
            <a:xfrm>
              <a:off x="687109" y="23680"/>
              <a:ext cx="814637"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8" name="Shape 58"/>
            <p:cNvSpPr/>
            <p:nvPr/>
          </p:nvSpPr>
          <p:spPr>
            <a:xfrm>
              <a:off x="423660" y="225619"/>
              <a:ext cx="738071"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4" name="Group 64"/>
          <p:cNvGrpSpPr/>
          <p:nvPr/>
        </p:nvGrpSpPr>
        <p:grpSpPr>
          <a:xfrm>
            <a:off x="2288483" y="5874188"/>
            <a:ext cx="1126310" cy="967601"/>
            <a:chOff x="0" y="0"/>
            <a:chExt cx="1126309" cy="967600"/>
          </a:xfrm>
        </p:grpSpPr>
        <p:sp>
          <p:nvSpPr>
            <p:cNvPr id="60" name="Shape 60"/>
            <p:cNvSpPr/>
            <p:nvPr/>
          </p:nvSpPr>
          <p:spPr>
            <a:xfrm>
              <a:off x="181086" y="55795"/>
              <a:ext cx="345423" cy="90668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1" name="Shape 61"/>
            <p:cNvSpPr/>
            <p:nvPr/>
          </p:nvSpPr>
          <p:spPr>
            <a:xfrm>
              <a:off x="0" y="0"/>
              <a:ext cx="1076922" cy="967601"/>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2" name="Shape 62"/>
            <p:cNvSpPr/>
            <p:nvPr/>
          </p:nvSpPr>
          <p:spPr>
            <a:xfrm>
              <a:off x="515332" y="17102"/>
              <a:ext cx="610978" cy="9196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3" name="Shape 63"/>
            <p:cNvSpPr/>
            <p:nvPr/>
          </p:nvSpPr>
          <p:spPr>
            <a:xfrm>
              <a:off x="317745" y="162947"/>
              <a:ext cx="553553" cy="7961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7" name="Group 67"/>
          <p:cNvGrpSpPr/>
          <p:nvPr/>
        </p:nvGrpSpPr>
        <p:grpSpPr>
          <a:xfrm>
            <a:off x="1371600" y="2133600"/>
            <a:ext cx="6400800" cy="3048000"/>
            <a:chOff x="0" y="0"/>
            <a:chExt cx="6400800" cy="3048000"/>
          </a:xfrm>
        </p:grpSpPr>
        <p:sp>
          <p:nvSpPr>
            <p:cNvPr id="65" name="Shape 65"/>
            <p:cNvSpPr/>
            <p:nvPr/>
          </p:nvSpPr>
          <p:spPr>
            <a:xfrm>
              <a:off x="0" y="0"/>
              <a:ext cx="6400800" cy="3048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F1FC16"/>
                </a:gs>
                <a:gs pos="100000">
                  <a:srgbClr val="FB220B"/>
                </a:gs>
              </a:gsLst>
              <a:path path="circle">
                <a:fillToRect l="37721" t="-19636" r="62278" b="119636"/>
              </a:path>
            </a:gradFill>
            <a:ln w="12700" cap="flat">
              <a:noFill/>
              <a:miter lim="400000"/>
            </a:ln>
            <a:effectLst/>
          </p:spPr>
          <p:txBody>
            <a:bodyPr wrap="square" lIns="0" tIns="0" rIns="0" bIns="0" numCol="1" anchor="ctr">
              <a:noAutofit/>
            </a:bodyPr>
            <a:lstStyle/>
            <a:p>
              <a:pPr lvl="0" algn="ctr">
                <a:defRPr sz="6600">
                  <a:latin typeface="Times New Roman Bold"/>
                  <a:ea typeface="Times New Roman Bold"/>
                  <a:cs typeface="Times New Roman Bold"/>
                  <a:sym typeface="Times New Roman Bold"/>
                </a:defRPr>
              </a:pPr>
              <a:endParaRPr/>
            </a:p>
          </p:txBody>
        </p:sp>
        <p:sp>
          <p:nvSpPr>
            <p:cNvPr id="66" name="Shape 66"/>
            <p:cNvSpPr/>
            <p:nvPr/>
          </p:nvSpPr>
          <p:spPr>
            <a:xfrm>
              <a:off x="1454368" y="799326"/>
              <a:ext cx="3492064" cy="14493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9600">
                  <a:latin typeface="Times New Roman Bold"/>
                  <a:ea typeface="Times New Roman Bold"/>
                  <a:cs typeface="Times New Roman Bold"/>
                  <a:sym typeface="Times New Roman Bold"/>
                </a:defRPr>
              </a:lvl1pPr>
            </a:lstStyle>
            <a:p>
              <a:pPr lvl="0">
                <a:defRPr sz="1800"/>
              </a:pPr>
              <a:r>
                <a:rPr sz="9600"/>
                <a:t>HELL</a:t>
              </a:r>
            </a:p>
          </p:txBody>
        </p:sp>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a:spLocks noGrp="1"/>
          </p:cNvSpPr>
          <p:nvPr>
            <p:ph type="title"/>
          </p:nvPr>
        </p:nvSpPr>
        <p:spPr>
          <a:xfrm>
            <a:off x="-1" y="228600"/>
            <a:ext cx="9144002" cy="1143002"/>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66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6600" dirty="0">
                <a:solidFill>
                  <a:srgbClr val="F1FC16"/>
                </a:solidFill>
              </a:rPr>
              <a:t>Let </a:t>
            </a:r>
            <a:r>
              <a:rPr sz="6600" dirty="0" smtClean="0">
                <a:solidFill>
                  <a:srgbClr val="F1FC16"/>
                </a:solidFill>
              </a:rPr>
              <a:t>Us</a:t>
            </a:r>
            <a:r>
              <a:rPr lang="en-US" sz="6600" dirty="0" smtClean="0">
                <a:solidFill>
                  <a:srgbClr val="F1FC16"/>
                </a:solidFill>
              </a:rPr>
              <a:t> Compare With…</a:t>
            </a:r>
            <a:r>
              <a:rPr sz="6600" dirty="0" smtClean="0">
                <a:solidFill>
                  <a:srgbClr val="F1FC16"/>
                </a:solidFill>
              </a:rPr>
              <a:t> </a:t>
            </a:r>
            <a:endParaRPr sz="6600" dirty="0">
              <a:solidFill>
                <a:srgbClr val="F1FC16"/>
              </a:solidFill>
            </a:endParaRPr>
          </a:p>
        </p:txBody>
      </p:sp>
      <p:grpSp>
        <p:nvGrpSpPr>
          <p:cNvPr id="512" name="Group 512"/>
          <p:cNvGrpSpPr/>
          <p:nvPr/>
        </p:nvGrpSpPr>
        <p:grpSpPr>
          <a:xfrm>
            <a:off x="8114366" y="5722832"/>
            <a:ext cx="1016809" cy="1116463"/>
            <a:chOff x="0" y="0"/>
            <a:chExt cx="1016807" cy="1116462"/>
          </a:xfrm>
        </p:grpSpPr>
        <p:sp>
          <p:nvSpPr>
            <p:cNvPr id="508" name="Shape 508"/>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09" name="Shape 509"/>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10" name="Shape 510"/>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11" name="Shape 511"/>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17" name="Group 517"/>
          <p:cNvGrpSpPr/>
          <p:nvPr/>
        </p:nvGrpSpPr>
        <p:grpSpPr>
          <a:xfrm>
            <a:off x="6937180" y="5420121"/>
            <a:ext cx="1351572" cy="1414186"/>
            <a:chOff x="0" y="0"/>
            <a:chExt cx="1351571" cy="1414185"/>
          </a:xfrm>
        </p:grpSpPr>
        <p:sp>
          <p:nvSpPr>
            <p:cNvPr id="513" name="Shape 513"/>
            <p:cNvSpPr/>
            <p:nvPr/>
          </p:nvSpPr>
          <p:spPr>
            <a:xfrm>
              <a:off x="217303" y="81547"/>
              <a:ext cx="414507" cy="132515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14" name="Shape 514"/>
            <p:cNvSpPr/>
            <p:nvPr/>
          </p:nvSpPr>
          <p:spPr>
            <a:xfrm>
              <a:off x="0" y="0"/>
              <a:ext cx="1292307" cy="1414186"/>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15" name="Shape 515"/>
            <p:cNvSpPr/>
            <p:nvPr/>
          </p:nvSpPr>
          <p:spPr>
            <a:xfrm>
              <a:off x="618398" y="24995"/>
              <a:ext cx="733174" cy="134406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16" name="Shape 516"/>
            <p:cNvSpPr/>
            <p:nvPr/>
          </p:nvSpPr>
          <p:spPr>
            <a:xfrm>
              <a:off x="381294" y="238153"/>
              <a:ext cx="664264" cy="11635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22" name="Group 522"/>
          <p:cNvGrpSpPr/>
          <p:nvPr/>
        </p:nvGrpSpPr>
        <p:grpSpPr>
          <a:xfrm>
            <a:off x="2980" y="5722832"/>
            <a:ext cx="1351572" cy="1116463"/>
            <a:chOff x="0" y="0"/>
            <a:chExt cx="1351571" cy="1116462"/>
          </a:xfrm>
        </p:grpSpPr>
        <p:sp>
          <p:nvSpPr>
            <p:cNvPr id="518" name="Shape 518"/>
            <p:cNvSpPr/>
            <p:nvPr/>
          </p:nvSpPr>
          <p:spPr>
            <a:xfrm>
              <a:off x="217303" y="64379"/>
              <a:ext cx="414507"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19" name="Shape 519"/>
            <p:cNvSpPr/>
            <p:nvPr/>
          </p:nvSpPr>
          <p:spPr>
            <a:xfrm>
              <a:off x="0" y="0"/>
              <a:ext cx="1292307"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20" name="Shape 520"/>
            <p:cNvSpPr/>
            <p:nvPr/>
          </p:nvSpPr>
          <p:spPr>
            <a:xfrm>
              <a:off x="618398" y="19733"/>
              <a:ext cx="733174"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21" name="Shape 521"/>
            <p:cNvSpPr/>
            <p:nvPr/>
          </p:nvSpPr>
          <p:spPr>
            <a:xfrm>
              <a:off x="381294" y="188016"/>
              <a:ext cx="664264"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27" name="Group 527"/>
          <p:cNvGrpSpPr/>
          <p:nvPr/>
        </p:nvGrpSpPr>
        <p:grpSpPr>
          <a:xfrm>
            <a:off x="1145980" y="5647154"/>
            <a:ext cx="1351572" cy="1190894"/>
            <a:chOff x="0" y="0"/>
            <a:chExt cx="1351571" cy="1190892"/>
          </a:xfrm>
        </p:grpSpPr>
        <p:sp>
          <p:nvSpPr>
            <p:cNvPr id="523" name="Shape 523"/>
            <p:cNvSpPr/>
            <p:nvPr/>
          </p:nvSpPr>
          <p:spPr>
            <a:xfrm>
              <a:off x="217303" y="68671"/>
              <a:ext cx="414507" cy="111592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24" name="Shape 524"/>
            <p:cNvSpPr/>
            <p:nvPr/>
          </p:nvSpPr>
          <p:spPr>
            <a:xfrm>
              <a:off x="0" y="0"/>
              <a:ext cx="1292307" cy="119089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25" name="Shape 525"/>
            <p:cNvSpPr/>
            <p:nvPr/>
          </p:nvSpPr>
          <p:spPr>
            <a:xfrm>
              <a:off x="618398" y="21048"/>
              <a:ext cx="733174" cy="113184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26" name="Shape 526"/>
            <p:cNvSpPr/>
            <p:nvPr/>
          </p:nvSpPr>
          <p:spPr>
            <a:xfrm>
              <a:off x="381294" y="200550"/>
              <a:ext cx="664264" cy="97984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32" name="Group 532"/>
          <p:cNvGrpSpPr/>
          <p:nvPr/>
        </p:nvGrpSpPr>
        <p:grpSpPr>
          <a:xfrm>
            <a:off x="5184414" y="5571476"/>
            <a:ext cx="1276485" cy="1265325"/>
            <a:chOff x="0" y="0"/>
            <a:chExt cx="1276484" cy="1265323"/>
          </a:xfrm>
        </p:grpSpPr>
        <p:sp>
          <p:nvSpPr>
            <p:cNvPr id="528" name="Shape 528"/>
            <p:cNvSpPr/>
            <p:nvPr/>
          </p:nvSpPr>
          <p:spPr>
            <a:xfrm>
              <a:off x="205231" y="72963"/>
              <a:ext cx="391479" cy="118566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29" name="Shape 529"/>
            <p:cNvSpPr/>
            <p:nvPr/>
          </p:nvSpPr>
          <p:spPr>
            <a:xfrm>
              <a:off x="0" y="0"/>
              <a:ext cx="1220512" cy="1265324"/>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30" name="Shape 530"/>
            <p:cNvSpPr/>
            <p:nvPr/>
          </p:nvSpPr>
          <p:spPr>
            <a:xfrm>
              <a:off x="584043" y="22364"/>
              <a:ext cx="692441" cy="12025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31" name="Shape 531"/>
            <p:cNvSpPr/>
            <p:nvPr/>
          </p:nvSpPr>
          <p:spPr>
            <a:xfrm>
              <a:off x="360111" y="213084"/>
              <a:ext cx="627360" cy="104108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37" name="Group 537"/>
          <p:cNvGrpSpPr/>
          <p:nvPr/>
        </p:nvGrpSpPr>
        <p:grpSpPr>
          <a:xfrm>
            <a:off x="6326345" y="5949865"/>
            <a:ext cx="791546" cy="893171"/>
            <a:chOff x="0" y="0"/>
            <a:chExt cx="791545" cy="893169"/>
          </a:xfrm>
        </p:grpSpPr>
        <p:sp>
          <p:nvSpPr>
            <p:cNvPr id="533" name="Shape 533"/>
            <p:cNvSpPr/>
            <p:nvPr/>
          </p:nvSpPr>
          <p:spPr>
            <a:xfrm>
              <a:off x="127263" y="51503"/>
              <a:ext cx="242756" cy="83694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34" name="Shape 534"/>
            <p:cNvSpPr/>
            <p:nvPr/>
          </p:nvSpPr>
          <p:spPr>
            <a:xfrm>
              <a:off x="0" y="0"/>
              <a:ext cx="756837" cy="89317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35" name="Shape 535"/>
            <p:cNvSpPr/>
            <p:nvPr/>
          </p:nvSpPr>
          <p:spPr>
            <a:xfrm>
              <a:off x="362164" y="15786"/>
              <a:ext cx="429382" cy="8488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36" name="Shape 536"/>
            <p:cNvSpPr/>
            <p:nvPr/>
          </p:nvSpPr>
          <p:spPr>
            <a:xfrm>
              <a:off x="223304" y="150412"/>
              <a:ext cx="389025" cy="73488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42" name="Group 542"/>
          <p:cNvGrpSpPr/>
          <p:nvPr/>
        </p:nvGrpSpPr>
        <p:grpSpPr>
          <a:xfrm>
            <a:off x="4345641" y="5949865"/>
            <a:ext cx="1016809" cy="893171"/>
            <a:chOff x="0" y="0"/>
            <a:chExt cx="1016807" cy="893169"/>
          </a:xfrm>
        </p:grpSpPr>
        <p:sp>
          <p:nvSpPr>
            <p:cNvPr id="538" name="Shape 538"/>
            <p:cNvSpPr/>
            <p:nvPr/>
          </p:nvSpPr>
          <p:spPr>
            <a:xfrm>
              <a:off x="163480" y="51503"/>
              <a:ext cx="311841" cy="83694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39" name="Shape 539"/>
            <p:cNvSpPr/>
            <p:nvPr/>
          </p:nvSpPr>
          <p:spPr>
            <a:xfrm>
              <a:off x="0" y="0"/>
              <a:ext cx="972222" cy="89317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40" name="Shape 540"/>
            <p:cNvSpPr/>
            <p:nvPr/>
          </p:nvSpPr>
          <p:spPr>
            <a:xfrm>
              <a:off x="465230" y="15786"/>
              <a:ext cx="551578" cy="8488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41" name="Shape 541"/>
            <p:cNvSpPr/>
            <p:nvPr/>
          </p:nvSpPr>
          <p:spPr>
            <a:xfrm>
              <a:off x="286853" y="150412"/>
              <a:ext cx="499736" cy="73488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47" name="Group 547"/>
          <p:cNvGrpSpPr/>
          <p:nvPr/>
        </p:nvGrpSpPr>
        <p:grpSpPr>
          <a:xfrm>
            <a:off x="3203711" y="5495798"/>
            <a:ext cx="1501747" cy="1339756"/>
            <a:chOff x="0" y="0"/>
            <a:chExt cx="1501745" cy="1339754"/>
          </a:xfrm>
        </p:grpSpPr>
        <p:sp>
          <p:nvSpPr>
            <p:cNvPr id="543" name="Shape 543"/>
            <p:cNvSpPr/>
            <p:nvPr/>
          </p:nvSpPr>
          <p:spPr>
            <a:xfrm>
              <a:off x="241448" y="77255"/>
              <a:ext cx="460564"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44" name="Shape 544"/>
            <p:cNvSpPr/>
            <p:nvPr/>
          </p:nvSpPr>
          <p:spPr>
            <a:xfrm>
              <a:off x="0" y="0"/>
              <a:ext cx="1435896"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45" name="Shape 545"/>
            <p:cNvSpPr/>
            <p:nvPr/>
          </p:nvSpPr>
          <p:spPr>
            <a:xfrm>
              <a:off x="687109" y="23680"/>
              <a:ext cx="814637"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46" name="Shape 546"/>
            <p:cNvSpPr/>
            <p:nvPr/>
          </p:nvSpPr>
          <p:spPr>
            <a:xfrm>
              <a:off x="423660" y="225619"/>
              <a:ext cx="738071"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52" name="Group 552"/>
          <p:cNvGrpSpPr/>
          <p:nvPr/>
        </p:nvGrpSpPr>
        <p:grpSpPr>
          <a:xfrm>
            <a:off x="2288483" y="5874188"/>
            <a:ext cx="1126310" cy="967601"/>
            <a:chOff x="0" y="0"/>
            <a:chExt cx="1126309" cy="967600"/>
          </a:xfrm>
        </p:grpSpPr>
        <p:sp>
          <p:nvSpPr>
            <p:cNvPr id="548" name="Shape 548"/>
            <p:cNvSpPr/>
            <p:nvPr/>
          </p:nvSpPr>
          <p:spPr>
            <a:xfrm>
              <a:off x="181086" y="55795"/>
              <a:ext cx="345423" cy="90668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49" name="Shape 549"/>
            <p:cNvSpPr/>
            <p:nvPr/>
          </p:nvSpPr>
          <p:spPr>
            <a:xfrm>
              <a:off x="0" y="0"/>
              <a:ext cx="1076922" cy="967601"/>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50" name="Shape 550"/>
            <p:cNvSpPr/>
            <p:nvPr/>
          </p:nvSpPr>
          <p:spPr>
            <a:xfrm>
              <a:off x="515332" y="17102"/>
              <a:ext cx="610978" cy="9196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51" name="Shape 551"/>
            <p:cNvSpPr/>
            <p:nvPr/>
          </p:nvSpPr>
          <p:spPr>
            <a:xfrm>
              <a:off x="317745" y="162947"/>
              <a:ext cx="553553" cy="7961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55" name="Group 555"/>
          <p:cNvGrpSpPr/>
          <p:nvPr/>
        </p:nvGrpSpPr>
        <p:grpSpPr>
          <a:xfrm>
            <a:off x="914400" y="1600200"/>
            <a:ext cx="7315200" cy="3919278"/>
            <a:chOff x="0" y="0"/>
            <a:chExt cx="7315200" cy="3733800"/>
          </a:xfrm>
        </p:grpSpPr>
        <p:sp>
          <p:nvSpPr>
            <p:cNvPr id="553" name="Shape 553"/>
            <p:cNvSpPr/>
            <p:nvPr/>
          </p:nvSpPr>
          <p:spPr>
            <a:xfrm>
              <a:off x="0" y="0"/>
              <a:ext cx="7315200" cy="3733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F1FC16"/>
                </a:gs>
                <a:gs pos="100000">
                  <a:srgbClr val="FB220B"/>
                </a:gs>
              </a:gsLst>
              <a:path path="circle">
                <a:fillToRect l="37721" t="-19636" r="62278" b="119636"/>
              </a:path>
            </a:gradFill>
            <a:ln w="12700" cap="flat">
              <a:noFill/>
              <a:miter lim="400000"/>
            </a:ln>
            <a:effectLst/>
          </p:spPr>
          <p:txBody>
            <a:bodyPr wrap="square" lIns="0" tIns="0" rIns="0" bIns="0" numCol="1" anchor="ctr">
              <a:noAutofit/>
            </a:bodyPr>
            <a:lstStyle/>
            <a:p>
              <a:pPr lvl="0" algn="ctr">
                <a:lnSpc>
                  <a:spcPct val="70000"/>
                </a:lnSpc>
                <a:defRPr sz="6600">
                  <a:latin typeface="Times New Roman Bold"/>
                  <a:ea typeface="Times New Roman Bold"/>
                  <a:cs typeface="Times New Roman Bold"/>
                  <a:sym typeface="Times New Roman Bold"/>
                </a:defRPr>
              </a:pPr>
              <a:endParaRPr/>
            </a:p>
          </p:txBody>
        </p:sp>
        <p:sp>
          <p:nvSpPr>
            <p:cNvPr id="554" name="Shape 554"/>
            <p:cNvSpPr/>
            <p:nvPr/>
          </p:nvSpPr>
          <p:spPr>
            <a:xfrm>
              <a:off x="603145" y="564028"/>
              <a:ext cx="6108910" cy="26057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lvl="0" algn="ctr">
                <a:lnSpc>
                  <a:spcPct val="70000"/>
                </a:lnSpc>
              </a:pPr>
              <a:r>
                <a:rPr sz="7200">
                  <a:latin typeface="Times New Roman Bold"/>
                  <a:ea typeface="Times New Roman Bold"/>
                  <a:cs typeface="Times New Roman Bold"/>
                  <a:sym typeface="Times New Roman Bold"/>
                </a:rPr>
                <a:t>THE BIBLE</a:t>
              </a:r>
            </a:p>
            <a:p>
              <a:pPr lvl="0" algn="ctr">
                <a:lnSpc>
                  <a:spcPct val="70000"/>
                </a:lnSpc>
              </a:pPr>
              <a:r>
                <a:rPr sz="7200">
                  <a:latin typeface="Times New Roman Bold"/>
                  <a:ea typeface="Times New Roman Bold"/>
                  <a:cs typeface="Times New Roman Bold"/>
                  <a:sym typeface="Times New Roman Bold"/>
                </a:rPr>
                <a:t>TEACHING</a:t>
              </a:r>
            </a:p>
            <a:p>
              <a:pPr lvl="0" algn="ctr">
                <a:lnSpc>
                  <a:spcPct val="70000"/>
                </a:lnSpc>
              </a:pPr>
              <a:r>
                <a:rPr sz="7200">
                  <a:latin typeface="Times New Roman Bold"/>
                  <a:ea typeface="Times New Roman Bold"/>
                  <a:cs typeface="Times New Roman Bold"/>
                  <a:sym typeface="Times New Roman Bold"/>
                </a:rPr>
                <a:t>ABOUT HELL</a:t>
              </a:r>
            </a:p>
          </p:txBody>
        </p:sp>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Shape 557"/>
          <p:cNvSpPr>
            <a:spLocks noGrp="1"/>
          </p:cNvSpPr>
          <p:nvPr>
            <p:ph type="title"/>
          </p:nvPr>
        </p:nvSpPr>
        <p:spPr>
          <a:xfrm>
            <a:off x="457200" y="228599"/>
            <a:ext cx="8229600" cy="1143002"/>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48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4800">
                <a:solidFill>
                  <a:srgbClr val="F1FC16"/>
                </a:solidFill>
              </a:rPr>
              <a:t>Matthew 25:41</a:t>
            </a:r>
          </a:p>
        </p:txBody>
      </p:sp>
      <p:sp>
        <p:nvSpPr>
          <p:cNvPr id="558" name="Shape 558"/>
          <p:cNvSpPr>
            <a:spLocks noGrp="1"/>
          </p:cNvSpPr>
          <p:nvPr>
            <p:ph type="body" idx="4294967295"/>
          </p:nvPr>
        </p:nvSpPr>
        <p:spPr>
          <a:xfrm>
            <a:off x="381000" y="1371600"/>
            <a:ext cx="8305800" cy="525780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lnSpc>
                <a:spcPct val="90000"/>
              </a:lnSpc>
              <a:buClr>
                <a:srgbClr val="F1FC16"/>
              </a:buClr>
              <a:buFont typeface="Times New Roman"/>
              <a:buChar char="•"/>
              <a:defRPr sz="1800"/>
            </a:pPr>
            <a:r>
              <a:rPr sz="3200" dirty="0">
                <a:solidFill>
                  <a:srgbClr val="FFFFFF"/>
                </a:solidFill>
                <a:latin typeface="Times New Roman"/>
                <a:ea typeface="Times New Roman"/>
                <a:cs typeface="Times New Roman"/>
                <a:sym typeface="Times New Roman"/>
              </a:rPr>
              <a:t>Wicked go to place prepared for Devil &amp; his angels</a:t>
            </a:r>
          </a:p>
          <a:p>
            <a:pPr lvl="0">
              <a:lnSpc>
                <a:spcPct val="90000"/>
              </a:lnSpc>
              <a:buClr>
                <a:srgbClr val="F1FC16"/>
              </a:buClr>
              <a:buFont typeface="Times New Roman"/>
              <a:buChar char="•"/>
              <a:defRPr sz="1800"/>
            </a:pPr>
            <a:r>
              <a:rPr sz="3200" dirty="0">
                <a:solidFill>
                  <a:srgbClr val="FFFFFF"/>
                </a:solidFill>
                <a:latin typeface="Times New Roman"/>
                <a:ea typeface="Times New Roman"/>
                <a:cs typeface="Times New Roman"/>
                <a:sym typeface="Times New Roman"/>
              </a:rPr>
              <a:t>What does the Bible tell us about </a:t>
            </a:r>
            <a:r>
              <a:rPr sz="3200" b="1" i="1" dirty="0">
                <a:solidFill>
                  <a:srgbClr val="F1FC16"/>
                </a:solidFill>
                <a:latin typeface="Times New Roman"/>
                <a:ea typeface="Times New Roman"/>
                <a:cs typeface="Times New Roman"/>
                <a:sym typeface="Times New Roman"/>
              </a:rPr>
              <a:t>that</a:t>
            </a:r>
            <a:r>
              <a:rPr sz="3200" dirty="0">
                <a:solidFill>
                  <a:srgbClr val="FFFFFF"/>
                </a:solidFill>
                <a:latin typeface="Times New Roman"/>
                <a:ea typeface="Times New Roman"/>
                <a:cs typeface="Times New Roman"/>
                <a:sym typeface="Times New Roman"/>
              </a:rPr>
              <a:t> place?</a:t>
            </a:r>
          </a:p>
          <a:p>
            <a:pPr lvl="0">
              <a:lnSpc>
                <a:spcPct val="90000"/>
              </a:lnSpc>
              <a:buClr>
                <a:srgbClr val="F1FC16"/>
              </a:buClr>
              <a:buFont typeface="Times New Roman"/>
              <a:buChar char="•"/>
              <a:defRPr sz="1800"/>
            </a:pPr>
            <a:r>
              <a:rPr sz="3200" dirty="0">
                <a:solidFill>
                  <a:srgbClr val="FFFF99"/>
                </a:solidFill>
                <a:latin typeface="Times New Roman Bold"/>
                <a:ea typeface="Times New Roman Bold"/>
                <a:cs typeface="Times New Roman Bold"/>
                <a:sym typeface="Times New Roman Bold"/>
              </a:rPr>
              <a:t>2 Pet. 2:4</a:t>
            </a:r>
            <a:r>
              <a:rPr sz="3200" dirty="0">
                <a:solidFill>
                  <a:srgbClr val="FFFFFF"/>
                </a:solidFill>
                <a:latin typeface="Times New Roman"/>
                <a:ea typeface="Times New Roman"/>
                <a:cs typeface="Times New Roman"/>
                <a:sym typeface="Times New Roman"/>
              </a:rPr>
              <a:t> -- </a:t>
            </a:r>
            <a:r>
              <a:rPr sz="3200" b="1" i="1" dirty="0">
                <a:solidFill>
                  <a:srgbClr val="66FFFF"/>
                </a:solidFill>
                <a:latin typeface="Times New Roman"/>
                <a:ea typeface="Times New Roman"/>
                <a:cs typeface="Times New Roman"/>
                <a:sym typeface="Times New Roman"/>
              </a:rPr>
              <a:t>For if God spared not the angels that sinned, but cast them down to hell, and delivered them into chains of darkness, to be reserved unto judgment.</a:t>
            </a:r>
            <a:endParaRPr sz="3200" b="1" i="1" dirty="0">
              <a:solidFill>
                <a:srgbClr val="FFFFFF"/>
              </a:solidFill>
              <a:latin typeface="Times New Roman"/>
              <a:ea typeface="Times New Roman"/>
              <a:cs typeface="Times New Roman"/>
              <a:sym typeface="Times New Roman"/>
            </a:endParaRPr>
          </a:p>
          <a:p>
            <a:pPr lvl="0">
              <a:lnSpc>
                <a:spcPct val="90000"/>
              </a:lnSpc>
              <a:buClr>
                <a:srgbClr val="F1FC16"/>
              </a:buClr>
              <a:buFont typeface="Times New Roman"/>
              <a:buChar char="•"/>
              <a:defRPr sz="1800"/>
            </a:pPr>
            <a:r>
              <a:rPr sz="3200" dirty="0">
                <a:solidFill>
                  <a:srgbClr val="FFFF99"/>
                </a:solidFill>
                <a:latin typeface="Times New Roman"/>
                <a:ea typeface="Times New Roman"/>
                <a:cs typeface="Times New Roman"/>
                <a:sym typeface="Times New Roman"/>
              </a:rPr>
              <a:t>Jude 6</a:t>
            </a:r>
            <a:r>
              <a:rPr sz="3200" dirty="0">
                <a:solidFill>
                  <a:srgbClr val="FFFFFF"/>
                </a:solidFill>
                <a:latin typeface="Times New Roman"/>
                <a:ea typeface="Times New Roman"/>
                <a:cs typeface="Times New Roman"/>
                <a:sym typeface="Times New Roman"/>
              </a:rPr>
              <a:t> -- </a:t>
            </a:r>
            <a:r>
              <a:rPr sz="3200" b="1" i="1" dirty="0">
                <a:solidFill>
                  <a:srgbClr val="66FFFF"/>
                </a:solidFill>
                <a:latin typeface="Times New Roman"/>
                <a:ea typeface="Times New Roman"/>
                <a:cs typeface="Times New Roman"/>
                <a:sym typeface="Times New Roman"/>
              </a:rPr>
              <a:t>And angels that kept not their own principality, but left their proper habitation, he hath kept in everlasting bonds under darkness unto the judgment of the great day.</a:t>
            </a:r>
          </a:p>
        </p:txBody>
      </p:sp>
      <p:grpSp>
        <p:nvGrpSpPr>
          <p:cNvPr id="563" name="Group 563"/>
          <p:cNvGrpSpPr/>
          <p:nvPr/>
        </p:nvGrpSpPr>
        <p:grpSpPr>
          <a:xfrm>
            <a:off x="79180" y="8876"/>
            <a:ext cx="1351572" cy="1265325"/>
            <a:chOff x="0" y="0"/>
            <a:chExt cx="1351571" cy="1265323"/>
          </a:xfrm>
        </p:grpSpPr>
        <p:sp>
          <p:nvSpPr>
            <p:cNvPr id="559" name="Shape 559"/>
            <p:cNvSpPr/>
            <p:nvPr/>
          </p:nvSpPr>
          <p:spPr>
            <a:xfrm>
              <a:off x="217303" y="72963"/>
              <a:ext cx="414507" cy="118566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60" name="Shape 560"/>
            <p:cNvSpPr/>
            <p:nvPr/>
          </p:nvSpPr>
          <p:spPr>
            <a:xfrm>
              <a:off x="0" y="0"/>
              <a:ext cx="1292307" cy="1265324"/>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61" name="Shape 561"/>
            <p:cNvSpPr/>
            <p:nvPr/>
          </p:nvSpPr>
          <p:spPr>
            <a:xfrm>
              <a:off x="618398" y="22364"/>
              <a:ext cx="733174" cy="12025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62" name="Shape 562"/>
            <p:cNvSpPr/>
            <p:nvPr/>
          </p:nvSpPr>
          <p:spPr>
            <a:xfrm>
              <a:off x="381294" y="213084"/>
              <a:ext cx="664264" cy="104108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68" name="Group 568"/>
          <p:cNvGrpSpPr/>
          <p:nvPr/>
        </p:nvGrpSpPr>
        <p:grpSpPr>
          <a:xfrm>
            <a:off x="7851580" y="8876"/>
            <a:ext cx="1351572" cy="1265325"/>
            <a:chOff x="0" y="0"/>
            <a:chExt cx="1351571" cy="1265323"/>
          </a:xfrm>
        </p:grpSpPr>
        <p:sp>
          <p:nvSpPr>
            <p:cNvPr id="564" name="Shape 564"/>
            <p:cNvSpPr/>
            <p:nvPr/>
          </p:nvSpPr>
          <p:spPr>
            <a:xfrm>
              <a:off x="217303" y="72963"/>
              <a:ext cx="414507" cy="118566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65" name="Shape 565"/>
            <p:cNvSpPr/>
            <p:nvPr/>
          </p:nvSpPr>
          <p:spPr>
            <a:xfrm>
              <a:off x="0" y="0"/>
              <a:ext cx="1292307" cy="1265324"/>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66" name="Shape 566"/>
            <p:cNvSpPr/>
            <p:nvPr/>
          </p:nvSpPr>
          <p:spPr>
            <a:xfrm>
              <a:off x="618398" y="22364"/>
              <a:ext cx="733174" cy="12025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67" name="Shape 567"/>
            <p:cNvSpPr/>
            <p:nvPr/>
          </p:nvSpPr>
          <p:spPr>
            <a:xfrm>
              <a:off x="381294" y="213084"/>
              <a:ext cx="664264" cy="104108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58">
                                            <p:bg/>
                                          </p:spTgt>
                                        </p:tgtEl>
                                        <p:attrNameLst>
                                          <p:attrName>style.visibility</p:attrName>
                                        </p:attrNameLst>
                                      </p:cBhvr>
                                      <p:to>
                                        <p:strVal val="visible"/>
                                      </p:to>
                                    </p:set>
                                    <p:anim calcmode="lin" valueType="num">
                                      <p:cBhvr>
                                        <p:cTn id="7" dur="500" fill="hold"/>
                                        <p:tgtEl>
                                          <p:spTgt spid="558">
                                            <p:bg/>
                                          </p:spTgt>
                                        </p:tgtEl>
                                        <p:attrNameLst>
                                          <p:attrName>ppt_w</p:attrName>
                                        </p:attrNameLst>
                                      </p:cBhvr>
                                      <p:tavLst>
                                        <p:tav tm="0">
                                          <p:val>
                                            <p:fltVal val="0"/>
                                          </p:val>
                                        </p:tav>
                                        <p:tav tm="100000">
                                          <p:val>
                                            <p:strVal val="#ppt_w"/>
                                          </p:val>
                                        </p:tav>
                                      </p:tavLst>
                                    </p:anim>
                                    <p:anim calcmode="lin" valueType="num">
                                      <p:cBhvr>
                                        <p:cTn id="8" dur="500" fill="hold"/>
                                        <p:tgtEl>
                                          <p:spTgt spid="558">
                                            <p:bg/>
                                          </p:spTgt>
                                        </p:tgtEl>
                                        <p:attrNameLst>
                                          <p:attrName>ppt_h</p:attrName>
                                        </p:attrNameLst>
                                      </p:cBhvr>
                                      <p:tavLst>
                                        <p:tav tm="0">
                                          <p:val>
                                            <p:fltVal val="0"/>
                                          </p:val>
                                        </p:tav>
                                        <p:tav tm="100000">
                                          <p:val>
                                            <p:strVal val="#ppt_h"/>
                                          </p:val>
                                        </p:tav>
                                      </p:tavLst>
                                    </p:anim>
                                    <p:animEffect transition="in" filter="fade">
                                      <p:cBhvr>
                                        <p:cTn id="9" dur="500"/>
                                        <p:tgtEl>
                                          <p:spTgt spid="55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58">
                                            <p:txEl>
                                              <p:pRg st="0" end="0"/>
                                            </p:txEl>
                                          </p:spTgt>
                                        </p:tgtEl>
                                        <p:attrNameLst>
                                          <p:attrName>style.visibility</p:attrName>
                                        </p:attrNameLst>
                                      </p:cBhvr>
                                      <p:to>
                                        <p:strVal val="visible"/>
                                      </p:to>
                                    </p:set>
                                    <p:anim calcmode="lin" valueType="num">
                                      <p:cBhvr>
                                        <p:cTn id="14" dur="500" fill="hold"/>
                                        <p:tgtEl>
                                          <p:spTgt spid="55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5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5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58">
                                            <p:txEl>
                                              <p:pRg st="1" end="1"/>
                                            </p:txEl>
                                          </p:spTgt>
                                        </p:tgtEl>
                                        <p:attrNameLst>
                                          <p:attrName>style.visibility</p:attrName>
                                        </p:attrNameLst>
                                      </p:cBhvr>
                                      <p:to>
                                        <p:strVal val="visible"/>
                                      </p:to>
                                    </p:set>
                                    <p:anim calcmode="lin" valueType="num">
                                      <p:cBhvr>
                                        <p:cTn id="21" dur="500" fill="hold"/>
                                        <p:tgtEl>
                                          <p:spTgt spid="55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5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5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58">
                                            <p:txEl>
                                              <p:pRg st="2" end="2"/>
                                            </p:txEl>
                                          </p:spTgt>
                                        </p:tgtEl>
                                        <p:attrNameLst>
                                          <p:attrName>style.visibility</p:attrName>
                                        </p:attrNameLst>
                                      </p:cBhvr>
                                      <p:to>
                                        <p:strVal val="visible"/>
                                      </p:to>
                                    </p:set>
                                    <p:anim calcmode="lin" valueType="num">
                                      <p:cBhvr>
                                        <p:cTn id="28" dur="500" fill="hold"/>
                                        <p:tgtEl>
                                          <p:spTgt spid="55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5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5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58">
                                            <p:txEl>
                                              <p:pRg st="3" end="3"/>
                                            </p:txEl>
                                          </p:spTgt>
                                        </p:tgtEl>
                                        <p:attrNameLst>
                                          <p:attrName>style.visibility</p:attrName>
                                        </p:attrNameLst>
                                      </p:cBhvr>
                                      <p:to>
                                        <p:strVal val="visible"/>
                                      </p:to>
                                    </p:set>
                                    <p:anim calcmode="lin" valueType="num">
                                      <p:cBhvr>
                                        <p:cTn id="35" dur="500" fill="hold"/>
                                        <p:tgtEl>
                                          <p:spTgt spid="55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5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p:cNvSpPr>
          <p:nvPr>
            <p:ph type="title"/>
          </p:nvPr>
        </p:nvSpPr>
        <p:spPr>
          <a:xfrm>
            <a:off x="457200" y="274637"/>
            <a:ext cx="8229600" cy="11430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48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4800">
                <a:solidFill>
                  <a:srgbClr val="F1FC16"/>
                </a:solidFill>
              </a:rPr>
              <a:t>Matthew 25:41, cont.</a:t>
            </a:r>
          </a:p>
        </p:txBody>
      </p:sp>
      <p:sp>
        <p:nvSpPr>
          <p:cNvPr id="571" name="Shape 571"/>
          <p:cNvSpPr>
            <a:spLocks noGrp="1"/>
          </p:cNvSpPr>
          <p:nvPr>
            <p:ph type="body" idx="4294967295"/>
          </p:nvPr>
        </p:nvSpPr>
        <p:spPr>
          <a:xfrm>
            <a:off x="381000" y="1600200"/>
            <a:ext cx="8382000" cy="45259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buClr>
                <a:srgbClr val="66FFFF"/>
              </a:buClr>
              <a:buFont typeface="Times New Roman"/>
              <a:buChar char="•"/>
              <a:defRPr sz="1800"/>
            </a:pPr>
            <a:r>
              <a:rPr sz="3200" dirty="0">
                <a:solidFill>
                  <a:srgbClr val="FFFF99"/>
                </a:solidFill>
                <a:latin typeface="Times New Roman Bold"/>
                <a:ea typeface="Times New Roman Bold"/>
                <a:cs typeface="Times New Roman Bold"/>
                <a:sym typeface="Times New Roman Bold"/>
              </a:rPr>
              <a:t>Rev. 20:10</a:t>
            </a:r>
            <a:r>
              <a:rPr sz="3200" dirty="0">
                <a:solidFill>
                  <a:srgbClr val="FFFFFF"/>
                </a:solidFill>
                <a:latin typeface="Times New Roman Bold"/>
                <a:ea typeface="Times New Roman Bold"/>
                <a:cs typeface="Times New Roman Bold"/>
                <a:sym typeface="Times New Roman Bold"/>
              </a:rPr>
              <a:t> -- </a:t>
            </a:r>
            <a:r>
              <a:rPr sz="3200" b="1" i="1" dirty="0">
                <a:solidFill>
                  <a:srgbClr val="FFFFFF"/>
                </a:solidFill>
                <a:latin typeface="Times New Roman"/>
                <a:ea typeface="Times New Roman"/>
                <a:cs typeface="Times New Roman"/>
                <a:sym typeface="Times New Roman"/>
              </a:rPr>
              <a:t>And the devil that deceived them was cast into the lake of fire and brimstone, where are also the beast and the false prophet; and they shall be tormented day and night for ever and ever.</a:t>
            </a:r>
          </a:p>
          <a:p>
            <a:pPr lvl="1">
              <a:lnSpc>
                <a:spcPct val="90000"/>
              </a:lnSpc>
              <a:buClr>
                <a:srgbClr val="F1FC16"/>
              </a:buClr>
              <a:buSzPct val="75000"/>
              <a:buFont typeface="Wingdings" panose="05000000000000000000" pitchFamily="2" charset="2"/>
              <a:buChar char="§"/>
              <a:defRPr sz="1800"/>
            </a:pPr>
            <a:r>
              <a:rPr sz="3200" dirty="0">
                <a:solidFill>
                  <a:srgbClr val="66FFFF"/>
                </a:solidFill>
                <a:latin typeface="Times New Roman Bold"/>
                <a:ea typeface="Times New Roman Bold"/>
                <a:cs typeface="Times New Roman Bold"/>
                <a:sym typeface="Times New Roman Bold"/>
              </a:rPr>
              <a:t>Torment – not annihilation</a:t>
            </a:r>
            <a:endParaRPr sz="2800" dirty="0">
              <a:solidFill>
                <a:srgbClr val="66FFFF"/>
              </a:solidFill>
              <a:latin typeface="Times New Roman Bold"/>
              <a:ea typeface="Times New Roman Bold"/>
              <a:cs typeface="Times New Roman Bold"/>
              <a:sym typeface="Times New Roman Bold"/>
            </a:endParaRPr>
          </a:p>
          <a:p>
            <a:pPr lvl="1">
              <a:lnSpc>
                <a:spcPct val="90000"/>
              </a:lnSpc>
              <a:buClr>
                <a:srgbClr val="F1FC16"/>
              </a:buClr>
              <a:buSzPct val="75000"/>
              <a:buFont typeface="Wingdings" panose="05000000000000000000" pitchFamily="2" charset="2"/>
              <a:buChar char="§"/>
              <a:defRPr sz="1800"/>
            </a:pPr>
            <a:r>
              <a:rPr sz="3200" dirty="0">
                <a:solidFill>
                  <a:srgbClr val="66FFFF"/>
                </a:solidFill>
                <a:latin typeface="Times New Roman Bold"/>
                <a:ea typeface="Times New Roman Bold"/>
                <a:cs typeface="Times New Roman Bold"/>
                <a:sym typeface="Times New Roman Bold"/>
              </a:rPr>
              <a:t>Day &amp; Night – without interruption</a:t>
            </a:r>
            <a:endParaRPr sz="2800" dirty="0">
              <a:solidFill>
                <a:srgbClr val="66FFFF"/>
              </a:solidFill>
              <a:latin typeface="Times New Roman Bold"/>
              <a:ea typeface="Times New Roman Bold"/>
              <a:cs typeface="Times New Roman Bold"/>
              <a:sym typeface="Times New Roman Bold"/>
            </a:endParaRPr>
          </a:p>
          <a:p>
            <a:pPr lvl="1">
              <a:lnSpc>
                <a:spcPct val="90000"/>
              </a:lnSpc>
              <a:buClr>
                <a:srgbClr val="F1FC16"/>
              </a:buClr>
              <a:buSzPct val="75000"/>
              <a:buFont typeface="Wingdings" panose="05000000000000000000" pitchFamily="2" charset="2"/>
              <a:buChar char="§"/>
              <a:defRPr sz="1800"/>
            </a:pPr>
            <a:r>
              <a:rPr sz="3200" dirty="0">
                <a:solidFill>
                  <a:srgbClr val="66FFFF"/>
                </a:solidFill>
                <a:latin typeface="Times New Roman Bold"/>
                <a:ea typeface="Times New Roman Bold"/>
                <a:cs typeface="Times New Roman Bold"/>
                <a:sym typeface="Times New Roman Bold"/>
              </a:rPr>
              <a:t>For ever &amp; ever – without end</a:t>
            </a:r>
          </a:p>
        </p:txBody>
      </p:sp>
      <p:grpSp>
        <p:nvGrpSpPr>
          <p:cNvPr id="576" name="Group 576"/>
          <p:cNvGrpSpPr/>
          <p:nvPr/>
        </p:nvGrpSpPr>
        <p:grpSpPr>
          <a:xfrm>
            <a:off x="5564841" y="5799032"/>
            <a:ext cx="1016809" cy="1116463"/>
            <a:chOff x="0" y="0"/>
            <a:chExt cx="1016807" cy="1116462"/>
          </a:xfrm>
        </p:grpSpPr>
        <p:sp>
          <p:nvSpPr>
            <p:cNvPr id="572" name="Shape 572"/>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73" name="Shape 573"/>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74" name="Shape 574"/>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75" name="Shape 575"/>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81" name="Group 581"/>
          <p:cNvGrpSpPr/>
          <p:nvPr/>
        </p:nvGrpSpPr>
        <p:grpSpPr>
          <a:xfrm>
            <a:off x="2241" y="5722832"/>
            <a:ext cx="1016809" cy="1116463"/>
            <a:chOff x="0" y="0"/>
            <a:chExt cx="1016807" cy="1116462"/>
          </a:xfrm>
        </p:grpSpPr>
        <p:sp>
          <p:nvSpPr>
            <p:cNvPr id="577" name="Shape 577"/>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78" name="Shape 578"/>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79" name="Shape 579"/>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80" name="Shape 580"/>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86" name="Group 586"/>
          <p:cNvGrpSpPr/>
          <p:nvPr/>
        </p:nvGrpSpPr>
        <p:grpSpPr>
          <a:xfrm>
            <a:off x="4726641" y="5799032"/>
            <a:ext cx="1016809" cy="1116463"/>
            <a:chOff x="0" y="0"/>
            <a:chExt cx="1016807" cy="1116462"/>
          </a:xfrm>
        </p:grpSpPr>
        <p:sp>
          <p:nvSpPr>
            <p:cNvPr id="582" name="Shape 582"/>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83" name="Shape 583"/>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84" name="Shape 584"/>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85" name="Shape 585"/>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91" name="Group 591"/>
          <p:cNvGrpSpPr/>
          <p:nvPr/>
        </p:nvGrpSpPr>
        <p:grpSpPr>
          <a:xfrm>
            <a:off x="1526241" y="5799032"/>
            <a:ext cx="1016809" cy="1116463"/>
            <a:chOff x="0" y="0"/>
            <a:chExt cx="1016807" cy="1116462"/>
          </a:xfrm>
        </p:grpSpPr>
        <p:sp>
          <p:nvSpPr>
            <p:cNvPr id="587" name="Shape 587"/>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88" name="Shape 588"/>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89" name="Shape 589"/>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90" name="Shape 590"/>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96" name="Group 596"/>
          <p:cNvGrpSpPr/>
          <p:nvPr/>
        </p:nvGrpSpPr>
        <p:grpSpPr>
          <a:xfrm>
            <a:off x="3812241" y="5799032"/>
            <a:ext cx="1016809" cy="1116463"/>
            <a:chOff x="0" y="0"/>
            <a:chExt cx="1016807" cy="1116462"/>
          </a:xfrm>
        </p:grpSpPr>
        <p:sp>
          <p:nvSpPr>
            <p:cNvPr id="592" name="Shape 592"/>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93" name="Shape 593"/>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94" name="Shape 594"/>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95" name="Shape 595"/>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01" name="Group 601"/>
          <p:cNvGrpSpPr/>
          <p:nvPr/>
        </p:nvGrpSpPr>
        <p:grpSpPr>
          <a:xfrm>
            <a:off x="2288241" y="5799032"/>
            <a:ext cx="1016809" cy="1116463"/>
            <a:chOff x="0" y="0"/>
            <a:chExt cx="1016807" cy="1116462"/>
          </a:xfrm>
        </p:grpSpPr>
        <p:sp>
          <p:nvSpPr>
            <p:cNvPr id="597" name="Shape 597"/>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98" name="Shape 598"/>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99" name="Shape 599"/>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00" name="Shape 600"/>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06" name="Group 606"/>
          <p:cNvGrpSpPr/>
          <p:nvPr/>
        </p:nvGrpSpPr>
        <p:grpSpPr>
          <a:xfrm>
            <a:off x="3050241" y="5799032"/>
            <a:ext cx="1016809" cy="1116463"/>
            <a:chOff x="0" y="0"/>
            <a:chExt cx="1016807" cy="1116462"/>
          </a:xfrm>
        </p:grpSpPr>
        <p:sp>
          <p:nvSpPr>
            <p:cNvPr id="602" name="Shape 602"/>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03" name="Shape 603"/>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04" name="Shape 604"/>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05" name="Shape 605"/>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11" name="Group 611"/>
          <p:cNvGrpSpPr/>
          <p:nvPr/>
        </p:nvGrpSpPr>
        <p:grpSpPr>
          <a:xfrm>
            <a:off x="7165041" y="5722832"/>
            <a:ext cx="1016809" cy="1116463"/>
            <a:chOff x="0" y="0"/>
            <a:chExt cx="1016807" cy="1116462"/>
          </a:xfrm>
        </p:grpSpPr>
        <p:sp>
          <p:nvSpPr>
            <p:cNvPr id="607" name="Shape 607"/>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08" name="Shape 608"/>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09" name="Shape 609"/>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10" name="Shape 610"/>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16" name="Group 616"/>
          <p:cNvGrpSpPr/>
          <p:nvPr/>
        </p:nvGrpSpPr>
        <p:grpSpPr>
          <a:xfrm>
            <a:off x="6326841" y="5799032"/>
            <a:ext cx="1016809" cy="1116463"/>
            <a:chOff x="0" y="0"/>
            <a:chExt cx="1016807" cy="1116462"/>
          </a:xfrm>
        </p:grpSpPr>
        <p:sp>
          <p:nvSpPr>
            <p:cNvPr id="612" name="Shape 612"/>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13" name="Shape 613"/>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14" name="Shape 614"/>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15" name="Shape 615"/>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21" name="Group 621"/>
          <p:cNvGrpSpPr/>
          <p:nvPr/>
        </p:nvGrpSpPr>
        <p:grpSpPr>
          <a:xfrm>
            <a:off x="7850841" y="5722832"/>
            <a:ext cx="1016809" cy="1116463"/>
            <a:chOff x="0" y="0"/>
            <a:chExt cx="1016807" cy="1116462"/>
          </a:xfrm>
        </p:grpSpPr>
        <p:sp>
          <p:nvSpPr>
            <p:cNvPr id="617" name="Shape 617"/>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18" name="Shape 618"/>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19" name="Shape 619"/>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20" name="Shape 620"/>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26" name="Group 626"/>
          <p:cNvGrpSpPr/>
          <p:nvPr/>
        </p:nvGrpSpPr>
        <p:grpSpPr>
          <a:xfrm>
            <a:off x="992841" y="5799032"/>
            <a:ext cx="1016809" cy="1116463"/>
            <a:chOff x="0" y="0"/>
            <a:chExt cx="1016807" cy="1116462"/>
          </a:xfrm>
        </p:grpSpPr>
        <p:sp>
          <p:nvSpPr>
            <p:cNvPr id="622" name="Shape 622"/>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23" name="Shape 623"/>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24" name="Shape 624"/>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25" name="Shape 625"/>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31" name="Group 631"/>
          <p:cNvGrpSpPr/>
          <p:nvPr/>
        </p:nvGrpSpPr>
        <p:grpSpPr>
          <a:xfrm>
            <a:off x="8308041" y="5722832"/>
            <a:ext cx="1016809" cy="1116463"/>
            <a:chOff x="0" y="0"/>
            <a:chExt cx="1016807" cy="1116462"/>
          </a:xfrm>
        </p:grpSpPr>
        <p:sp>
          <p:nvSpPr>
            <p:cNvPr id="627" name="Shape 627"/>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28" name="Shape 628"/>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29" name="Shape 629"/>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30" name="Shape 630"/>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36" name="Group 636"/>
          <p:cNvGrpSpPr/>
          <p:nvPr/>
        </p:nvGrpSpPr>
        <p:grpSpPr>
          <a:xfrm>
            <a:off x="535641" y="5799032"/>
            <a:ext cx="1016809" cy="1116463"/>
            <a:chOff x="0" y="0"/>
            <a:chExt cx="1016807" cy="1116462"/>
          </a:xfrm>
        </p:grpSpPr>
        <p:sp>
          <p:nvSpPr>
            <p:cNvPr id="632" name="Shape 632"/>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33" name="Shape 633"/>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34" name="Shape 634"/>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35" name="Shape 635"/>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71">
                                            <p:bg/>
                                          </p:spTgt>
                                        </p:tgtEl>
                                        <p:attrNameLst>
                                          <p:attrName>style.visibility</p:attrName>
                                        </p:attrNameLst>
                                      </p:cBhvr>
                                      <p:to>
                                        <p:strVal val="visible"/>
                                      </p:to>
                                    </p:set>
                                    <p:anim calcmode="lin" valueType="num">
                                      <p:cBhvr>
                                        <p:cTn id="7" dur="500" fill="hold"/>
                                        <p:tgtEl>
                                          <p:spTgt spid="571">
                                            <p:bg/>
                                          </p:spTgt>
                                        </p:tgtEl>
                                        <p:attrNameLst>
                                          <p:attrName>ppt_w</p:attrName>
                                        </p:attrNameLst>
                                      </p:cBhvr>
                                      <p:tavLst>
                                        <p:tav tm="0">
                                          <p:val>
                                            <p:fltVal val="0"/>
                                          </p:val>
                                        </p:tav>
                                        <p:tav tm="100000">
                                          <p:val>
                                            <p:strVal val="#ppt_w"/>
                                          </p:val>
                                        </p:tav>
                                      </p:tavLst>
                                    </p:anim>
                                    <p:anim calcmode="lin" valueType="num">
                                      <p:cBhvr>
                                        <p:cTn id="8" dur="500" fill="hold"/>
                                        <p:tgtEl>
                                          <p:spTgt spid="571">
                                            <p:bg/>
                                          </p:spTgt>
                                        </p:tgtEl>
                                        <p:attrNameLst>
                                          <p:attrName>ppt_h</p:attrName>
                                        </p:attrNameLst>
                                      </p:cBhvr>
                                      <p:tavLst>
                                        <p:tav tm="0">
                                          <p:val>
                                            <p:fltVal val="0"/>
                                          </p:val>
                                        </p:tav>
                                        <p:tav tm="100000">
                                          <p:val>
                                            <p:strVal val="#ppt_h"/>
                                          </p:val>
                                        </p:tav>
                                      </p:tavLst>
                                    </p:anim>
                                    <p:animEffect transition="in" filter="fade">
                                      <p:cBhvr>
                                        <p:cTn id="9" dur="500"/>
                                        <p:tgtEl>
                                          <p:spTgt spid="571">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71">
                                            <p:txEl>
                                              <p:pRg st="0" end="0"/>
                                            </p:txEl>
                                          </p:spTgt>
                                        </p:tgtEl>
                                        <p:attrNameLst>
                                          <p:attrName>style.visibility</p:attrName>
                                        </p:attrNameLst>
                                      </p:cBhvr>
                                      <p:to>
                                        <p:strVal val="visible"/>
                                      </p:to>
                                    </p:set>
                                    <p:anim calcmode="lin" valueType="num">
                                      <p:cBhvr>
                                        <p:cTn id="14" dur="500" fill="hold"/>
                                        <p:tgtEl>
                                          <p:spTgt spid="57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7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7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71">
                                            <p:txEl>
                                              <p:pRg st="1" end="1"/>
                                            </p:txEl>
                                          </p:spTgt>
                                        </p:tgtEl>
                                        <p:attrNameLst>
                                          <p:attrName>style.visibility</p:attrName>
                                        </p:attrNameLst>
                                      </p:cBhvr>
                                      <p:to>
                                        <p:strVal val="visible"/>
                                      </p:to>
                                    </p:set>
                                    <p:anim calcmode="lin" valueType="num">
                                      <p:cBhvr>
                                        <p:cTn id="21" dur="500" fill="hold"/>
                                        <p:tgtEl>
                                          <p:spTgt spid="57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7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7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71">
                                            <p:txEl>
                                              <p:pRg st="2" end="2"/>
                                            </p:txEl>
                                          </p:spTgt>
                                        </p:tgtEl>
                                        <p:attrNameLst>
                                          <p:attrName>style.visibility</p:attrName>
                                        </p:attrNameLst>
                                      </p:cBhvr>
                                      <p:to>
                                        <p:strVal val="visible"/>
                                      </p:to>
                                    </p:set>
                                    <p:anim calcmode="lin" valueType="num">
                                      <p:cBhvr>
                                        <p:cTn id="28" dur="500" fill="hold"/>
                                        <p:tgtEl>
                                          <p:spTgt spid="57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7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7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71">
                                            <p:txEl>
                                              <p:pRg st="3" end="3"/>
                                            </p:txEl>
                                          </p:spTgt>
                                        </p:tgtEl>
                                        <p:attrNameLst>
                                          <p:attrName>style.visibility</p:attrName>
                                        </p:attrNameLst>
                                      </p:cBhvr>
                                      <p:to>
                                        <p:strVal val="visible"/>
                                      </p:to>
                                    </p:set>
                                    <p:anim calcmode="lin" valueType="num">
                                      <p:cBhvr>
                                        <p:cTn id="35" dur="500" fill="hold"/>
                                        <p:tgtEl>
                                          <p:spTgt spid="571">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71">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p:cNvSpPr>
          <p:nvPr>
            <p:ph type="title"/>
          </p:nvPr>
        </p:nvSpPr>
        <p:spPr>
          <a:xfrm>
            <a:off x="457200" y="76199"/>
            <a:ext cx="8229600" cy="1143002"/>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48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4800">
                <a:solidFill>
                  <a:srgbClr val="F1FC16"/>
                </a:solidFill>
              </a:rPr>
              <a:t>Matt. 25:41, cont.</a:t>
            </a:r>
          </a:p>
        </p:txBody>
      </p:sp>
      <p:sp>
        <p:nvSpPr>
          <p:cNvPr id="639" name="Shape 639"/>
          <p:cNvSpPr>
            <a:spLocks noGrp="1"/>
          </p:cNvSpPr>
          <p:nvPr>
            <p:ph type="body" idx="1"/>
          </p:nvPr>
        </p:nvSpPr>
        <p:spPr>
          <a:xfrm>
            <a:off x="381000" y="1371600"/>
            <a:ext cx="8382000" cy="45259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marL="385762" lvl="0" indent="-385762">
              <a:lnSpc>
                <a:spcPct val="115000"/>
              </a:lnSpc>
              <a:spcBef>
                <a:spcPts val="800"/>
              </a:spcBef>
              <a:buClr>
                <a:srgbClr val="66FFFF"/>
              </a:buClr>
              <a:buFont typeface="Times New Roman"/>
              <a:buChar char="•"/>
              <a:defRPr sz="1800"/>
            </a:pPr>
            <a:r>
              <a:rPr sz="3600" dirty="0">
                <a:solidFill>
                  <a:srgbClr val="FFFFFF"/>
                </a:solidFill>
                <a:latin typeface="Times New Roman Bold"/>
                <a:ea typeface="Times New Roman Bold"/>
                <a:cs typeface="Times New Roman Bold"/>
                <a:sym typeface="Times New Roman Bold"/>
              </a:rPr>
              <a:t>“Eternal fire” is defined by modifying phrases:</a:t>
            </a:r>
          </a:p>
          <a:p>
            <a:pPr lvl="1">
              <a:lnSpc>
                <a:spcPct val="115000"/>
              </a:lnSpc>
              <a:buClr>
                <a:srgbClr val="F1FC16"/>
              </a:buClr>
              <a:buSzPct val="75000"/>
              <a:buFont typeface="Wingdings" panose="05000000000000000000" pitchFamily="2" charset="2"/>
              <a:buChar char="§"/>
              <a:defRPr sz="1800"/>
            </a:pPr>
            <a:r>
              <a:rPr sz="3200" b="1" i="1" dirty="0">
                <a:solidFill>
                  <a:srgbClr val="66FFFF"/>
                </a:solidFill>
                <a:latin typeface="Times New Roman"/>
                <a:ea typeface="Times New Roman"/>
                <a:cs typeface="Times New Roman"/>
                <a:sym typeface="Times New Roman"/>
              </a:rPr>
              <a:t>Prepared for the devil &amp; his angels</a:t>
            </a:r>
            <a:endParaRPr sz="2800" b="1" i="1" dirty="0">
              <a:solidFill>
                <a:srgbClr val="66FFFF"/>
              </a:solidFill>
              <a:latin typeface="Times New Roman"/>
              <a:ea typeface="Times New Roman"/>
              <a:cs typeface="Times New Roman"/>
              <a:sym typeface="Times New Roman"/>
            </a:endParaRPr>
          </a:p>
          <a:p>
            <a:pPr lvl="1">
              <a:lnSpc>
                <a:spcPct val="115000"/>
              </a:lnSpc>
              <a:buClr>
                <a:srgbClr val="F1FC16"/>
              </a:buClr>
              <a:buSzPct val="75000"/>
              <a:buFont typeface="Wingdings" panose="05000000000000000000" pitchFamily="2" charset="2"/>
              <a:buChar char="§"/>
              <a:defRPr sz="1800"/>
            </a:pPr>
            <a:r>
              <a:rPr sz="3200" b="1" i="1" dirty="0">
                <a:solidFill>
                  <a:srgbClr val="66FFFF"/>
                </a:solidFill>
                <a:latin typeface="Times New Roman"/>
                <a:ea typeface="Times New Roman"/>
                <a:cs typeface="Times New Roman"/>
                <a:sym typeface="Times New Roman"/>
              </a:rPr>
              <a:t>Rev. 20:10 tells how long the devil &amp; his angels will be punished – tormented day &amp; night for ever and ever.</a:t>
            </a:r>
          </a:p>
        </p:txBody>
      </p:sp>
      <p:grpSp>
        <p:nvGrpSpPr>
          <p:cNvPr id="644" name="Group 644"/>
          <p:cNvGrpSpPr/>
          <p:nvPr/>
        </p:nvGrpSpPr>
        <p:grpSpPr>
          <a:xfrm>
            <a:off x="5564841" y="5799032"/>
            <a:ext cx="1016809" cy="1116463"/>
            <a:chOff x="0" y="0"/>
            <a:chExt cx="1016807" cy="1116462"/>
          </a:xfrm>
        </p:grpSpPr>
        <p:sp>
          <p:nvSpPr>
            <p:cNvPr id="640" name="Shape 640"/>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41" name="Shape 641"/>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42" name="Shape 642"/>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43" name="Shape 643"/>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49" name="Group 649"/>
          <p:cNvGrpSpPr/>
          <p:nvPr/>
        </p:nvGrpSpPr>
        <p:grpSpPr>
          <a:xfrm>
            <a:off x="2241" y="5722832"/>
            <a:ext cx="1016809" cy="1116463"/>
            <a:chOff x="0" y="0"/>
            <a:chExt cx="1016807" cy="1116462"/>
          </a:xfrm>
        </p:grpSpPr>
        <p:sp>
          <p:nvSpPr>
            <p:cNvPr id="645" name="Shape 645"/>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46" name="Shape 646"/>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47" name="Shape 647"/>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48" name="Shape 648"/>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54" name="Group 654"/>
          <p:cNvGrpSpPr/>
          <p:nvPr/>
        </p:nvGrpSpPr>
        <p:grpSpPr>
          <a:xfrm>
            <a:off x="4726641" y="5117931"/>
            <a:ext cx="1016809" cy="1786341"/>
            <a:chOff x="0" y="0"/>
            <a:chExt cx="1016807" cy="1786339"/>
          </a:xfrm>
        </p:grpSpPr>
        <p:sp>
          <p:nvSpPr>
            <p:cNvPr id="650" name="Shape 650"/>
            <p:cNvSpPr/>
            <p:nvPr/>
          </p:nvSpPr>
          <p:spPr>
            <a:xfrm>
              <a:off x="163480" y="103007"/>
              <a:ext cx="311841" cy="167388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51" name="Shape 651"/>
            <p:cNvSpPr/>
            <p:nvPr/>
          </p:nvSpPr>
          <p:spPr>
            <a:xfrm>
              <a:off x="0" y="0"/>
              <a:ext cx="972222" cy="178634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52" name="Shape 652"/>
            <p:cNvSpPr/>
            <p:nvPr/>
          </p:nvSpPr>
          <p:spPr>
            <a:xfrm>
              <a:off x="465230" y="31573"/>
              <a:ext cx="551578" cy="169776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53" name="Shape 653"/>
            <p:cNvSpPr/>
            <p:nvPr/>
          </p:nvSpPr>
          <p:spPr>
            <a:xfrm>
              <a:off x="286853" y="300825"/>
              <a:ext cx="499736" cy="14697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59" name="Group 659"/>
          <p:cNvGrpSpPr/>
          <p:nvPr/>
        </p:nvGrpSpPr>
        <p:grpSpPr>
          <a:xfrm>
            <a:off x="1526241" y="5117931"/>
            <a:ext cx="1016809" cy="1786341"/>
            <a:chOff x="0" y="0"/>
            <a:chExt cx="1016807" cy="1786339"/>
          </a:xfrm>
        </p:grpSpPr>
        <p:sp>
          <p:nvSpPr>
            <p:cNvPr id="655" name="Shape 655"/>
            <p:cNvSpPr/>
            <p:nvPr/>
          </p:nvSpPr>
          <p:spPr>
            <a:xfrm>
              <a:off x="163480" y="103007"/>
              <a:ext cx="311841" cy="167388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56" name="Shape 656"/>
            <p:cNvSpPr/>
            <p:nvPr/>
          </p:nvSpPr>
          <p:spPr>
            <a:xfrm>
              <a:off x="0" y="0"/>
              <a:ext cx="972222" cy="178634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57" name="Shape 657"/>
            <p:cNvSpPr/>
            <p:nvPr/>
          </p:nvSpPr>
          <p:spPr>
            <a:xfrm>
              <a:off x="465230" y="31573"/>
              <a:ext cx="551578" cy="169776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58" name="Shape 658"/>
            <p:cNvSpPr/>
            <p:nvPr/>
          </p:nvSpPr>
          <p:spPr>
            <a:xfrm>
              <a:off x="286853" y="300825"/>
              <a:ext cx="499736" cy="14697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64" name="Group 664"/>
          <p:cNvGrpSpPr/>
          <p:nvPr/>
        </p:nvGrpSpPr>
        <p:grpSpPr>
          <a:xfrm>
            <a:off x="3812241" y="5799032"/>
            <a:ext cx="1016809" cy="1116463"/>
            <a:chOff x="0" y="0"/>
            <a:chExt cx="1016807" cy="1116462"/>
          </a:xfrm>
        </p:grpSpPr>
        <p:sp>
          <p:nvSpPr>
            <p:cNvPr id="660" name="Shape 660"/>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61" name="Shape 661"/>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62" name="Shape 662"/>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63" name="Shape 663"/>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69" name="Group 669"/>
          <p:cNvGrpSpPr/>
          <p:nvPr/>
        </p:nvGrpSpPr>
        <p:grpSpPr>
          <a:xfrm>
            <a:off x="2288241" y="5799032"/>
            <a:ext cx="1016809" cy="1116463"/>
            <a:chOff x="0" y="0"/>
            <a:chExt cx="1016807" cy="1116462"/>
          </a:xfrm>
        </p:grpSpPr>
        <p:sp>
          <p:nvSpPr>
            <p:cNvPr id="665" name="Shape 665"/>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66" name="Shape 666"/>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67" name="Shape 667"/>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68" name="Shape 668"/>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74" name="Group 674"/>
          <p:cNvGrpSpPr/>
          <p:nvPr/>
        </p:nvGrpSpPr>
        <p:grpSpPr>
          <a:xfrm>
            <a:off x="3050241" y="5117931"/>
            <a:ext cx="1016809" cy="1786341"/>
            <a:chOff x="0" y="0"/>
            <a:chExt cx="1016807" cy="1786339"/>
          </a:xfrm>
        </p:grpSpPr>
        <p:sp>
          <p:nvSpPr>
            <p:cNvPr id="670" name="Shape 670"/>
            <p:cNvSpPr/>
            <p:nvPr/>
          </p:nvSpPr>
          <p:spPr>
            <a:xfrm>
              <a:off x="163480" y="103007"/>
              <a:ext cx="311841" cy="167388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71" name="Shape 671"/>
            <p:cNvSpPr/>
            <p:nvPr/>
          </p:nvSpPr>
          <p:spPr>
            <a:xfrm>
              <a:off x="0" y="0"/>
              <a:ext cx="972222" cy="178634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72" name="Shape 672"/>
            <p:cNvSpPr/>
            <p:nvPr/>
          </p:nvSpPr>
          <p:spPr>
            <a:xfrm>
              <a:off x="465230" y="31573"/>
              <a:ext cx="551578" cy="169776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73" name="Shape 673"/>
            <p:cNvSpPr/>
            <p:nvPr/>
          </p:nvSpPr>
          <p:spPr>
            <a:xfrm>
              <a:off x="286853" y="300825"/>
              <a:ext cx="499736" cy="14697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79" name="Group 679"/>
          <p:cNvGrpSpPr/>
          <p:nvPr/>
        </p:nvGrpSpPr>
        <p:grpSpPr>
          <a:xfrm>
            <a:off x="7165041" y="5722832"/>
            <a:ext cx="1016809" cy="1116463"/>
            <a:chOff x="0" y="0"/>
            <a:chExt cx="1016807" cy="1116462"/>
          </a:xfrm>
        </p:grpSpPr>
        <p:sp>
          <p:nvSpPr>
            <p:cNvPr id="675" name="Shape 675"/>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76" name="Shape 676"/>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77" name="Shape 677"/>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78" name="Shape 678"/>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84" name="Group 684"/>
          <p:cNvGrpSpPr/>
          <p:nvPr/>
        </p:nvGrpSpPr>
        <p:grpSpPr>
          <a:xfrm>
            <a:off x="6326841" y="5117931"/>
            <a:ext cx="1016809" cy="1786341"/>
            <a:chOff x="0" y="0"/>
            <a:chExt cx="1016807" cy="1786339"/>
          </a:xfrm>
        </p:grpSpPr>
        <p:sp>
          <p:nvSpPr>
            <p:cNvPr id="680" name="Shape 680"/>
            <p:cNvSpPr/>
            <p:nvPr/>
          </p:nvSpPr>
          <p:spPr>
            <a:xfrm>
              <a:off x="163480" y="103007"/>
              <a:ext cx="311841" cy="167388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81" name="Shape 681"/>
            <p:cNvSpPr/>
            <p:nvPr/>
          </p:nvSpPr>
          <p:spPr>
            <a:xfrm>
              <a:off x="0" y="0"/>
              <a:ext cx="972222" cy="178634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82" name="Shape 682"/>
            <p:cNvSpPr/>
            <p:nvPr/>
          </p:nvSpPr>
          <p:spPr>
            <a:xfrm>
              <a:off x="465230" y="31573"/>
              <a:ext cx="551578" cy="169776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83" name="Shape 683"/>
            <p:cNvSpPr/>
            <p:nvPr/>
          </p:nvSpPr>
          <p:spPr>
            <a:xfrm>
              <a:off x="286853" y="300825"/>
              <a:ext cx="499736" cy="14697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89" name="Group 689"/>
          <p:cNvGrpSpPr/>
          <p:nvPr/>
        </p:nvGrpSpPr>
        <p:grpSpPr>
          <a:xfrm>
            <a:off x="7850841" y="5041731"/>
            <a:ext cx="1016809" cy="1786341"/>
            <a:chOff x="0" y="0"/>
            <a:chExt cx="1016807" cy="1786339"/>
          </a:xfrm>
        </p:grpSpPr>
        <p:sp>
          <p:nvSpPr>
            <p:cNvPr id="685" name="Shape 685"/>
            <p:cNvSpPr/>
            <p:nvPr/>
          </p:nvSpPr>
          <p:spPr>
            <a:xfrm>
              <a:off x="163480" y="103007"/>
              <a:ext cx="311841" cy="167388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86" name="Shape 686"/>
            <p:cNvSpPr/>
            <p:nvPr/>
          </p:nvSpPr>
          <p:spPr>
            <a:xfrm>
              <a:off x="0" y="0"/>
              <a:ext cx="972222" cy="178634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87" name="Shape 687"/>
            <p:cNvSpPr/>
            <p:nvPr/>
          </p:nvSpPr>
          <p:spPr>
            <a:xfrm>
              <a:off x="465230" y="31573"/>
              <a:ext cx="551578" cy="169776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88" name="Shape 688"/>
            <p:cNvSpPr/>
            <p:nvPr/>
          </p:nvSpPr>
          <p:spPr>
            <a:xfrm>
              <a:off x="286853" y="300825"/>
              <a:ext cx="499736" cy="14697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94" name="Group 694"/>
          <p:cNvGrpSpPr/>
          <p:nvPr/>
        </p:nvGrpSpPr>
        <p:grpSpPr>
          <a:xfrm>
            <a:off x="992841" y="5799032"/>
            <a:ext cx="1016809" cy="1116463"/>
            <a:chOff x="0" y="0"/>
            <a:chExt cx="1016807" cy="1116462"/>
          </a:xfrm>
        </p:grpSpPr>
        <p:sp>
          <p:nvSpPr>
            <p:cNvPr id="690" name="Shape 690"/>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91" name="Shape 691"/>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92" name="Shape 692"/>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93" name="Shape 693"/>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699" name="Group 699"/>
          <p:cNvGrpSpPr/>
          <p:nvPr/>
        </p:nvGrpSpPr>
        <p:grpSpPr>
          <a:xfrm>
            <a:off x="8308041" y="5722832"/>
            <a:ext cx="1016809" cy="1116463"/>
            <a:chOff x="0" y="0"/>
            <a:chExt cx="1016807" cy="1116462"/>
          </a:xfrm>
        </p:grpSpPr>
        <p:sp>
          <p:nvSpPr>
            <p:cNvPr id="695" name="Shape 695"/>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96" name="Shape 696"/>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697" name="Shape 697"/>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698" name="Shape 698"/>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04" name="Group 704"/>
          <p:cNvGrpSpPr/>
          <p:nvPr/>
        </p:nvGrpSpPr>
        <p:grpSpPr>
          <a:xfrm>
            <a:off x="535641" y="5117931"/>
            <a:ext cx="1016809" cy="1786341"/>
            <a:chOff x="0" y="0"/>
            <a:chExt cx="1016807" cy="1786339"/>
          </a:xfrm>
        </p:grpSpPr>
        <p:sp>
          <p:nvSpPr>
            <p:cNvPr id="700" name="Shape 700"/>
            <p:cNvSpPr/>
            <p:nvPr/>
          </p:nvSpPr>
          <p:spPr>
            <a:xfrm>
              <a:off x="163480" y="103007"/>
              <a:ext cx="311841" cy="167388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01" name="Shape 701"/>
            <p:cNvSpPr/>
            <p:nvPr/>
          </p:nvSpPr>
          <p:spPr>
            <a:xfrm>
              <a:off x="0" y="0"/>
              <a:ext cx="972222" cy="178634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02" name="Shape 702"/>
            <p:cNvSpPr/>
            <p:nvPr/>
          </p:nvSpPr>
          <p:spPr>
            <a:xfrm>
              <a:off x="465230" y="31573"/>
              <a:ext cx="551578" cy="169776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03" name="Shape 703"/>
            <p:cNvSpPr/>
            <p:nvPr/>
          </p:nvSpPr>
          <p:spPr>
            <a:xfrm>
              <a:off x="286853" y="300825"/>
              <a:ext cx="499736" cy="14697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Shape 706"/>
          <p:cNvSpPr>
            <a:spLocks noGrp="1"/>
          </p:cNvSpPr>
          <p:nvPr>
            <p:ph type="title"/>
          </p:nvPr>
        </p:nvSpPr>
        <p:spPr>
          <a:xfrm>
            <a:off x="533400" y="304799"/>
            <a:ext cx="8229600" cy="1143002"/>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54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5400">
                <a:solidFill>
                  <a:srgbClr val="F1FC16"/>
                </a:solidFill>
              </a:rPr>
              <a:t>Matthew 25:46</a:t>
            </a:r>
          </a:p>
        </p:txBody>
      </p:sp>
      <p:sp>
        <p:nvSpPr>
          <p:cNvPr id="707" name="Shape 707"/>
          <p:cNvSpPr>
            <a:spLocks noGrp="1"/>
          </p:cNvSpPr>
          <p:nvPr>
            <p:ph type="body" idx="1"/>
          </p:nvPr>
        </p:nvSpPr>
        <p:spPr>
          <a:xfrm>
            <a:off x="457200" y="1524000"/>
            <a:ext cx="8229600" cy="45259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lgn="just">
              <a:spcBef>
                <a:spcPts val="900"/>
              </a:spcBef>
              <a:buSzTx/>
              <a:buNone/>
              <a:defRPr sz="1800"/>
            </a:pPr>
            <a:r>
              <a:rPr sz="4000" b="1" i="1" dirty="0">
                <a:solidFill>
                  <a:srgbClr val="FFFFFF"/>
                </a:solidFill>
                <a:latin typeface="Times New Roman"/>
                <a:ea typeface="Times New Roman"/>
                <a:cs typeface="Times New Roman"/>
                <a:sym typeface="Times New Roman"/>
              </a:rPr>
              <a:t>“And these shall go away into eternal punishment: but the righteous into eternal life.”</a:t>
            </a:r>
            <a:endParaRPr sz="4000" dirty="0">
              <a:solidFill>
                <a:srgbClr val="FFFFFF"/>
              </a:solidFill>
              <a:latin typeface="Times New Roman Bold"/>
              <a:ea typeface="Times New Roman Bold"/>
              <a:cs typeface="Times New Roman Bold"/>
              <a:sym typeface="Times New Roman Bold"/>
            </a:endParaRPr>
          </a:p>
          <a:p>
            <a:pPr lvl="0" algn="ctr">
              <a:lnSpc>
                <a:spcPct val="150000"/>
              </a:lnSpc>
              <a:spcBef>
                <a:spcPts val="900"/>
              </a:spcBef>
              <a:buSzTx/>
              <a:buNone/>
              <a:defRPr sz="1800"/>
            </a:pPr>
            <a:r>
              <a:rPr sz="4000" dirty="0">
                <a:solidFill>
                  <a:srgbClr val="66FFFF"/>
                </a:solidFill>
                <a:latin typeface="Times New Roman Bold"/>
                <a:ea typeface="Times New Roman Bold"/>
                <a:cs typeface="Times New Roman Bold"/>
                <a:sym typeface="Times New Roman Bold"/>
              </a:rPr>
              <a:t>Hell lasts just as long as does life!</a:t>
            </a:r>
          </a:p>
        </p:txBody>
      </p:sp>
      <p:grpSp>
        <p:nvGrpSpPr>
          <p:cNvPr id="712" name="Group 712"/>
          <p:cNvGrpSpPr/>
          <p:nvPr/>
        </p:nvGrpSpPr>
        <p:grpSpPr>
          <a:xfrm>
            <a:off x="5564841" y="5117931"/>
            <a:ext cx="1016809" cy="1786341"/>
            <a:chOff x="0" y="0"/>
            <a:chExt cx="1016807" cy="1786339"/>
          </a:xfrm>
        </p:grpSpPr>
        <p:sp>
          <p:nvSpPr>
            <p:cNvPr id="708" name="Shape 708"/>
            <p:cNvSpPr/>
            <p:nvPr/>
          </p:nvSpPr>
          <p:spPr>
            <a:xfrm>
              <a:off x="163480" y="103007"/>
              <a:ext cx="311841" cy="167388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09" name="Shape 709"/>
            <p:cNvSpPr/>
            <p:nvPr/>
          </p:nvSpPr>
          <p:spPr>
            <a:xfrm>
              <a:off x="0" y="0"/>
              <a:ext cx="972222" cy="178634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10" name="Shape 710"/>
            <p:cNvSpPr/>
            <p:nvPr/>
          </p:nvSpPr>
          <p:spPr>
            <a:xfrm>
              <a:off x="465230" y="31573"/>
              <a:ext cx="551578" cy="169776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11" name="Shape 711"/>
            <p:cNvSpPr/>
            <p:nvPr/>
          </p:nvSpPr>
          <p:spPr>
            <a:xfrm>
              <a:off x="286853" y="300825"/>
              <a:ext cx="499736" cy="14697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17" name="Group 717"/>
          <p:cNvGrpSpPr/>
          <p:nvPr/>
        </p:nvGrpSpPr>
        <p:grpSpPr>
          <a:xfrm>
            <a:off x="2241" y="5041731"/>
            <a:ext cx="1016809" cy="1786341"/>
            <a:chOff x="0" y="0"/>
            <a:chExt cx="1016807" cy="1786339"/>
          </a:xfrm>
        </p:grpSpPr>
        <p:sp>
          <p:nvSpPr>
            <p:cNvPr id="713" name="Shape 713"/>
            <p:cNvSpPr/>
            <p:nvPr/>
          </p:nvSpPr>
          <p:spPr>
            <a:xfrm>
              <a:off x="163480" y="103007"/>
              <a:ext cx="311841" cy="167388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14" name="Shape 714"/>
            <p:cNvSpPr/>
            <p:nvPr/>
          </p:nvSpPr>
          <p:spPr>
            <a:xfrm>
              <a:off x="0" y="0"/>
              <a:ext cx="972222" cy="178634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15" name="Shape 715"/>
            <p:cNvSpPr/>
            <p:nvPr/>
          </p:nvSpPr>
          <p:spPr>
            <a:xfrm>
              <a:off x="465230" y="31573"/>
              <a:ext cx="551578" cy="169776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16" name="Shape 716"/>
            <p:cNvSpPr/>
            <p:nvPr/>
          </p:nvSpPr>
          <p:spPr>
            <a:xfrm>
              <a:off x="286853" y="300825"/>
              <a:ext cx="499736" cy="14697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22" name="Group 722"/>
          <p:cNvGrpSpPr/>
          <p:nvPr/>
        </p:nvGrpSpPr>
        <p:grpSpPr>
          <a:xfrm>
            <a:off x="4726641" y="5420643"/>
            <a:ext cx="1016809" cy="1488617"/>
            <a:chOff x="0" y="0"/>
            <a:chExt cx="1016807" cy="1488616"/>
          </a:xfrm>
        </p:grpSpPr>
        <p:sp>
          <p:nvSpPr>
            <p:cNvPr id="718" name="Shape 718"/>
            <p:cNvSpPr/>
            <p:nvPr/>
          </p:nvSpPr>
          <p:spPr>
            <a:xfrm>
              <a:off x="163480" y="85839"/>
              <a:ext cx="311841"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19" name="Shape 719"/>
            <p:cNvSpPr/>
            <p:nvPr/>
          </p:nvSpPr>
          <p:spPr>
            <a:xfrm>
              <a:off x="0" y="0"/>
              <a:ext cx="972222"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20" name="Shape 720"/>
            <p:cNvSpPr/>
            <p:nvPr/>
          </p:nvSpPr>
          <p:spPr>
            <a:xfrm>
              <a:off x="465230" y="26311"/>
              <a:ext cx="551578"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21" name="Shape 721"/>
            <p:cNvSpPr/>
            <p:nvPr/>
          </p:nvSpPr>
          <p:spPr>
            <a:xfrm>
              <a:off x="286853" y="250688"/>
              <a:ext cx="499736"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27" name="Group 727"/>
          <p:cNvGrpSpPr/>
          <p:nvPr/>
        </p:nvGrpSpPr>
        <p:grpSpPr>
          <a:xfrm>
            <a:off x="1526241" y="5117931"/>
            <a:ext cx="1016809" cy="1786341"/>
            <a:chOff x="0" y="0"/>
            <a:chExt cx="1016807" cy="1786339"/>
          </a:xfrm>
        </p:grpSpPr>
        <p:sp>
          <p:nvSpPr>
            <p:cNvPr id="723" name="Shape 723"/>
            <p:cNvSpPr/>
            <p:nvPr/>
          </p:nvSpPr>
          <p:spPr>
            <a:xfrm>
              <a:off x="163480" y="103007"/>
              <a:ext cx="311841" cy="167388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24" name="Shape 724"/>
            <p:cNvSpPr/>
            <p:nvPr/>
          </p:nvSpPr>
          <p:spPr>
            <a:xfrm>
              <a:off x="0" y="0"/>
              <a:ext cx="972222" cy="178634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25" name="Shape 725"/>
            <p:cNvSpPr/>
            <p:nvPr/>
          </p:nvSpPr>
          <p:spPr>
            <a:xfrm>
              <a:off x="465230" y="31573"/>
              <a:ext cx="551578" cy="169776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26" name="Shape 726"/>
            <p:cNvSpPr/>
            <p:nvPr/>
          </p:nvSpPr>
          <p:spPr>
            <a:xfrm>
              <a:off x="286853" y="300825"/>
              <a:ext cx="499736" cy="14697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32" name="Group 732"/>
          <p:cNvGrpSpPr/>
          <p:nvPr/>
        </p:nvGrpSpPr>
        <p:grpSpPr>
          <a:xfrm>
            <a:off x="3812241" y="5571998"/>
            <a:ext cx="1016809" cy="1339756"/>
            <a:chOff x="0" y="0"/>
            <a:chExt cx="1016807" cy="1339754"/>
          </a:xfrm>
        </p:grpSpPr>
        <p:sp>
          <p:nvSpPr>
            <p:cNvPr id="728" name="Shape 728"/>
            <p:cNvSpPr/>
            <p:nvPr/>
          </p:nvSpPr>
          <p:spPr>
            <a:xfrm>
              <a:off x="163480" y="77255"/>
              <a:ext cx="311841"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29" name="Shape 729"/>
            <p:cNvSpPr/>
            <p:nvPr/>
          </p:nvSpPr>
          <p:spPr>
            <a:xfrm>
              <a:off x="0" y="0"/>
              <a:ext cx="972222"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30" name="Shape 730"/>
            <p:cNvSpPr/>
            <p:nvPr/>
          </p:nvSpPr>
          <p:spPr>
            <a:xfrm>
              <a:off x="465230" y="23680"/>
              <a:ext cx="551578"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31" name="Shape 731"/>
            <p:cNvSpPr/>
            <p:nvPr/>
          </p:nvSpPr>
          <p:spPr>
            <a:xfrm>
              <a:off x="286853" y="225619"/>
              <a:ext cx="499736"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37" name="Group 737"/>
          <p:cNvGrpSpPr/>
          <p:nvPr/>
        </p:nvGrpSpPr>
        <p:grpSpPr>
          <a:xfrm>
            <a:off x="2288241" y="5571998"/>
            <a:ext cx="1016809" cy="1339756"/>
            <a:chOff x="0" y="0"/>
            <a:chExt cx="1016807" cy="1339754"/>
          </a:xfrm>
        </p:grpSpPr>
        <p:sp>
          <p:nvSpPr>
            <p:cNvPr id="733" name="Shape 733"/>
            <p:cNvSpPr/>
            <p:nvPr/>
          </p:nvSpPr>
          <p:spPr>
            <a:xfrm>
              <a:off x="163480" y="77255"/>
              <a:ext cx="311841"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34" name="Shape 734"/>
            <p:cNvSpPr/>
            <p:nvPr/>
          </p:nvSpPr>
          <p:spPr>
            <a:xfrm>
              <a:off x="0" y="0"/>
              <a:ext cx="972222"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35" name="Shape 735"/>
            <p:cNvSpPr/>
            <p:nvPr/>
          </p:nvSpPr>
          <p:spPr>
            <a:xfrm>
              <a:off x="465230" y="23680"/>
              <a:ext cx="551578"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36" name="Shape 736"/>
            <p:cNvSpPr/>
            <p:nvPr/>
          </p:nvSpPr>
          <p:spPr>
            <a:xfrm>
              <a:off x="286853" y="225619"/>
              <a:ext cx="499736"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42" name="Group 742"/>
          <p:cNvGrpSpPr/>
          <p:nvPr/>
        </p:nvGrpSpPr>
        <p:grpSpPr>
          <a:xfrm>
            <a:off x="3050241" y="4966576"/>
            <a:ext cx="1016809" cy="1935202"/>
            <a:chOff x="0" y="0"/>
            <a:chExt cx="1016807" cy="1935201"/>
          </a:xfrm>
        </p:grpSpPr>
        <p:sp>
          <p:nvSpPr>
            <p:cNvPr id="738" name="Shape 738"/>
            <p:cNvSpPr/>
            <p:nvPr/>
          </p:nvSpPr>
          <p:spPr>
            <a:xfrm>
              <a:off x="163480" y="111591"/>
              <a:ext cx="311841" cy="181337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39" name="Shape 739"/>
            <p:cNvSpPr/>
            <p:nvPr/>
          </p:nvSpPr>
          <p:spPr>
            <a:xfrm>
              <a:off x="0" y="0"/>
              <a:ext cx="972222" cy="1935202"/>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40" name="Shape 740"/>
            <p:cNvSpPr/>
            <p:nvPr/>
          </p:nvSpPr>
          <p:spPr>
            <a:xfrm>
              <a:off x="465230" y="34204"/>
              <a:ext cx="551578" cy="183924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41" name="Shape 741"/>
            <p:cNvSpPr/>
            <p:nvPr/>
          </p:nvSpPr>
          <p:spPr>
            <a:xfrm>
              <a:off x="286853" y="325894"/>
              <a:ext cx="499736" cy="159224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47" name="Group 747"/>
          <p:cNvGrpSpPr/>
          <p:nvPr/>
        </p:nvGrpSpPr>
        <p:grpSpPr>
          <a:xfrm>
            <a:off x="7165041" y="4966054"/>
            <a:ext cx="1016809" cy="1860771"/>
            <a:chOff x="0" y="0"/>
            <a:chExt cx="1016807" cy="1860770"/>
          </a:xfrm>
        </p:grpSpPr>
        <p:sp>
          <p:nvSpPr>
            <p:cNvPr id="743" name="Shape 743"/>
            <p:cNvSpPr/>
            <p:nvPr/>
          </p:nvSpPr>
          <p:spPr>
            <a:xfrm>
              <a:off x="163480" y="107299"/>
              <a:ext cx="311841" cy="174362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44" name="Shape 744"/>
            <p:cNvSpPr/>
            <p:nvPr/>
          </p:nvSpPr>
          <p:spPr>
            <a:xfrm>
              <a:off x="0" y="0"/>
              <a:ext cx="972222" cy="1860771"/>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45" name="Shape 745"/>
            <p:cNvSpPr/>
            <p:nvPr/>
          </p:nvSpPr>
          <p:spPr>
            <a:xfrm>
              <a:off x="465230" y="32889"/>
              <a:ext cx="551578" cy="17685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46" name="Shape 746"/>
            <p:cNvSpPr/>
            <p:nvPr/>
          </p:nvSpPr>
          <p:spPr>
            <a:xfrm>
              <a:off x="286853" y="313360"/>
              <a:ext cx="499736" cy="15310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52" name="Group 752"/>
          <p:cNvGrpSpPr/>
          <p:nvPr/>
        </p:nvGrpSpPr>
        <p:grpSpPr>
          <a:xfrm>
            <a:off x="6326841" y="5571998"/>
            <a:ext cx="1016809" cy="1339756"/>
            <a:chOff x="0" y="0"/>
            <a:chExt cx="1016807" cy="1339754"/>
          </a:xfrm>
        </p:grpSpPr>
        <p:sp>
          <p:nvSpPr>
            <p:cNvPr id="748" name="Shape 748"/>
            <p:cNvSpPr/>
            <p:nvPr/>
          </p:nvSpPr>
          <p:spPr>
            <a:xfrm>
              <a:off x="163480" y="77255"/>
              <a:ext cx="311841"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49" name="Shape 749"/>
            <p:cNvSpPr/>
            <p:nvPr/>
          </p:nvSpPr>
          <p:spPr>
            <a:xfrm>
              <a:off x="0" y="0"/>
              <a:ext cx="972222"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50" name="Shape 750"/>
            <p:cNvSpPr/>
            <p:nvPr/>
          </p:nvSpPr>
          <p:spPr>
            <a:xfrm>
              <a:off x="465230" y="23680"/>
              <a:ext cx="551578"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51" name="Shape 751"/>
            <p:cNvSpPr/>
            <p:nvPr/>
          </p:nvSpPr>
          <p:spPr>
            <a:xfrm>
              <a:off x="286853" y="225619"/>
              <a:ext cx="499736"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57" name="Group 757"/>
          <p:cNvGrpSpPr/>
          <p:nvPr/>
        </p:nvGrpSpPr>
        <p:grpSpPr>
          <a:xfrm>
            <a:off x="7850841" y="5722832"/>
            <a:ext cx="1016809" cy="1116463"/>
            <a:chOff x="0" y="0"/>
            <a:chExt cx="1016807" cy="1116462"/>
          </a:xfrm>
        </p:grpSpPr>
        <p:sp>
          <p:nvSpPr>
            <p:cNvPr id="753" name="Shape 753"/>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54" name="Shape 754"/>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55" name="Shape 755"/>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56" name="Shape 756"/>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62" name="Group 762"/>
          <p:cNvGrpSpPr/>
          <p:nvPr/>
        </p:nvGrpSpPr>
        <p:grpSpPr>
          <a:xfrm>
            <a:off x="992841" y="5496321"/>
            <a:ext cx="1016809" cy="1414186"/>
            <a:chOff x="0" y="0"/>
            <a:chExt cx="1016807" cy="1414185"/>
          </a:xfrm>
        </p:grpSpPr>
        <p:sp>
          <p:nvSpPr>
            <p:cNvPr id="758" name="Shape 758"/>
            <p:cNvSpPr/>
            <p:nvPr/>
          </p:nvSpPr>
          <p:spPr>
            <a:xfrm>
              <a:off x="163480" y="81547"/>
              <a:ext cx="311841" cy="132515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59" name="Shape 759"/>
            <p:cNvSpPr/>
            <p:nvPr/>
          </p:nvSpPr>
          <p:spPr>
            <a:xfrm>
              <a:off x="0" y="0"/>
              <a:ext cx="972222" cy="1414186"/>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60" name="Shape 760"/>
            <p:cNvSpPr/>
            <p:nvPr/>
          </p:nvSpPr>
          <p:spPr>
            <a:xfrm>
              <a:off x="465230" y="24995"/>
              <a:ext cx="551578" cy="134406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61" name="Shape 761"/>
            <p:cNvSpPr/>
            <p:nvPr/>
          </p:nvSpPr>
          <p:spPr>
            <a:xfrm>
              <a:off x="286853" y="238153"/>
              <a:ext cx="499736" cy="11635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67" name="Group 767"/>
          <p:cNvGrpSpPr/>
          <p:nvPr/>
        </p:nvGrpSpPr>
        <p:grpSpPr>
          <a:xfrm>
            <a:off x="8308041" y="4966054"/>
            <a:ext cx="1016809" cy="1860771"/>
            <a:chOff x="0" y="0"/>
            <a:chExt cx="1016807" cy="1860770"/>
          </a:xfrm>
        </p:grpSpPr>
        <p:sp>
          <p:nvSpPr>
            <p:cNvPr id="763" name="Shape 763"/>
            <p:cNvSpPr/>
            <p:nvPr/>
          </p:nvSpPr>
          <p:spPr>
            <a:xfrm>
              <a:off x="163480" y="107299"/>
              <a:ext cx="311841" cy="174362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64" name="Shape 764"/>
            <p:cNvSpPr/>
            <p:nvPr/>
          </p:nvSpPr>
          <p:spPr>
            <a:xfrm>
              <a:off x="0" y="0"/>
              <a:ext cx="972222" cy="1860771"/>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65" name="Shape 765"/>
            <p:cNvSpPr/>
            <p:nvPr/>
          </p:nvSpPr>
          <p:spPr>
            <a:xfrm>
              <a:off x="465230" y="32889"/>
              <a:ext cx="551578" cy="17685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66" name="Shape 766"/>
            <p:cNvSpPr/>
            <p:nvPr/>
          </p:nvSpPr>
          <p:spPr>
            <a:xfrm>
              <a:off x="286853" y="313360"/>
              <a:ext cx="499736" cy="15310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72" name="Group 772"/>
          <p:cNvGrpSpPr/>
          <p:nvPr/>
        </p:nvGrpSpPr>
        <p:grpSpPr>
          <a:xfrm>
            <a:off x="535641" y="5496321"/>
            <a:ext cx="1016809" cy="1414186"/>
            <a:chOff x="0" y="0"/>
            <a:chExt cx="1016807" cy="1414185"/>
          </a:xfrm>
        </p:grpSpPr>
        <p:sp>
          <p:nvSpPr>
            <p:cNvPr id="768" name="Shape 768"/>
            <p:cNvSpPr/>
            <p:nvPr/>
          </p:nvSpPr>
          <p:spPr>
            <a:xfrm>
              <a:off x="163480" y="81547"/>
              <a:ext cx="311841" cy="132515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69" name="Shape 769"/>
            <p:cNvSpPr/>
            <p:nvPr/>
          </p:nvSpPr>
          <p:spPr>
            <a:xfrm>
              <a:off x="0" y="0"/>
              <a:ext cx="972222" cy="1414186"/>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70" name="Shape 770"/>
            <p:cNvSpPr/>
            <p:nvPr/>
          </p:nvSpPr>
          <p:spPr>
            <a:xfrm>
              <a:off x="465230" y="24995"/>
              <a:ext cx="551578" cy="134406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71" name="Shape 771"/>
            <p:cNvSpPr/>
            <p:nvPr/>
          </p:nvSpPr>
          <p:spPr>
            <a:xfrm>
              <a:off x="286853" y="238153"/>
              <a:ext cx="499736" cy="11635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707">
                                            <p:bg/>
                                          </p:spTgt>
                                        </p:tgtEl>
                                        <p:attrNameLst>
                                          <p:attrName>style.visibility</p:attrName>
                                        </p:attrNameLst>
                                      </p:cBhvr>
                                      <p:to>
                                        <p:strVal val="visible"/>
                                      </p:to>
                                    </p:set>
                                    <p:anim calcmode="lin" valueType="num">
                                      <p:cBhvr>
                                        <p:cTn id="7" dur="500" fill="hold"/>
                                        <p:tgtEl>
                                          <p:spTgt spid="707">
                                            <p:bg/>
                                          </p:spTgt>
                                        </p:tgtEl>
                                        <p:attrNameLst>
                                          <p:attrName>ppt_w</p:attrName>
                                        </p:attrNameLst>
                                      </p:cBhvr>
                                      <p:tavLst>
                                        <p:tav tm="0">
                                          <p:val>
                                            <p:fltVal val="0"/>
                                          </p:val>
                                        </p:tav>
                                        <p:tav tm="100000">
                                          <p:val>
                                            <p:strVal val="#ppt_w"/>
                                          </p:val>
                                        </p:tav>
                                      </p:tavLst>
                                    </p:anim>
                                    <p:anim calcmode="lin" valueType="num">
                                      <p:cBhvr>
                                        <p:cTn id="8" dur="500" fill="hold"/>
                                        <p:tgtEl>
                                          <p:spTgt spid="707">
                                            <p:bg/>
                                          </p:spTgt>
                                        </p:tgtEl>
                                        <p:attrNameLst>
                                          <p:attrName>ppt_h</p:attrName>
                                        </p:attrNameLst>
                                      </p:cBhvr>
                                      <p:tavLst>
                                        <p:tav tm="0">
                                          <p:val>
                                            <p:fltVal val="0"/>
                                          </p:val>
                                        </p:tav>
                                        <p:tav tm="100000">
                                          <p:val>
                                            <p:strVal val="#ppt_h"/>
                                          </p:val>
                                        </p:tav>
                                      </p:tavLst>
                                    </p:anim>
                                  </p:childTnLst>
                                </p:cTn>
                              </p:par>
                              <p:par>
                                <p:cTn id="9" presetID="23" presetClass="entr" presetSubtype="32" fill="hold" grpId="1">
                                  <p:stCondLst>
                                    <p:cond delay="0"/>
                                  </p:stCondLst>
                                  <p:iterate>
                                    <p:tmAbs val="0"/>
                                  </p:iterate>
                                  <p:childTnLst>
                                    <p:set>
                                      <p:cBhvr>
                                        <p:cTn id="10" fill="hold"/>
                                        <p:tgtEl>
                                          <p:spTgt spid="707">
                                            <p:txEl>
                                              <p:pRg st="0" end="0"/>
                                            </p:txEl>
                                          </p:spTgt>
                                        </p:tgtEl>
                                        <p:attrNameLst>
                                          <p:attrName>style.visibility</p:attrName>
                                        </p:attrNameLst>
                                      </p:cBhvr>
                                      <p:to>
                                        <p:strVal val="visible"/>
                                      </p:to>
                                    </p:set>
                                    <p:anim calcmode="lin" valueType="num">
                                      <p:cBhvr>
                                        <p:cTn id="11" dur="500" fill="hold"/>
                                        <p:tgtEl>
                                          <p:spTgt spid="70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1" nodeType="clickEffect">
                                  <p:stCondLst>
                                    <p:cond delay="0"/>
                                  </p:stCondLst>
                                  <p:iterate>
                                    <p:tmAbs val="0"/>
                                  </p:iterate>
                                  <p:childTnLst>
                                    <p:set>
                                      <p:cBhvr>
                                        <p:cTn id="16" fill="hold"/>
                                        <p:tgtEl>
                                          <p:spTgt spid="707">
                                            <p:txEl>
                                              <p:pRg st="1" end="1"/>
                                            </p:txEl>
                                          </p:spTgt>
                                        </p:tgtEl>
                                        <p:attrNameLst>
                                          <p:attrName>style.visibility</p:attrName>
                                        </p:attrNameLst>
                                      </p:cBhvr>
                                      <p:to>
                                        <p:strVal val="visible"/>
                                      </p:to>
                                    </p:set>
                                    <p:anim calcmode="lin" valueType="num">
                                      <p:cBhvr>
                                        <p:cTn id="17" dur="500" fill="hold"/>
                                        <p:tgtEl>
                                          <p:spTgt spid="70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0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774"/>
          <p:cNvSpPr>
            <a:spLocks noGrp="1"/>
          </p:cNvSpPr>
          <p:nvPr>
            <p:ph type="title"/>
          </p:nvPr>
        </p:nvSpPr>
        <p:spPr>
          <a:xfrm>
            <a:off x="457200" y="-1"/>
            <a:ext cx="8229600" cy="1143002"/>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48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4800">
                <a:solidFill>
                  <a:srgbClr val="F1FC16"/>
                </a:solidFill>
              </a:rPr>
              <a:t>John 3:36</a:t>
            </a:r>
          </a:p>
        </p:txBody>
      </p:sp>
      <p:sp>
        <p:nvSpPr>
          <p:cNvPr id="775" name="Shape 775"/>
          <p:cNvSpPr>
            <a:spLocks noGrp="1"/>
          </p:cNvSpPr>
          <p:nvPr>
            <p:ph type="body" idx="1"/>
          </p:nvPr>
        </p:nvSpPr>
        <p:spPr>
          <a:xfrm>
            <a:off x="381000" y="1143000"/>
            <a:ext cx="8382000" cy="45259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lnSpc>
                <a:spcPct val="110000"/>
              </a:lnSpc>
              <a:buClr>
                <a:srgbClr val="F1FC16"/>
              </a:buClr>
              <a:buFont typeface="Times New Roman"/>
              <a:buChar char="•"/>
              <a:defRPr sz="1800"/>
            </a:pPr>
            <a:r>
              <a:rPr sz="3200" b="1" i="1" dirty="0">
                <a:solidFill>
                  <a:srgbClr val="66FFFF"/>
                </a:solidFill>
                <a:latin typeface="Times New Roman"/>
                <a:ea typeface="Times New Roman"/>
                <a:cs typeface="Times New Roman"/>
                <a:sym typeface="Times New Roman"/>
              </a:rPr>
              <a:t>“He that believeth on the Son hath everlasting life: and he that believeth not the Son shall not see life; but the wrath of God </a:t>
            </a:r>
            <a:r>
              <a:rPr sz="3200" b="1" i="1" dirty="0" err="1">
                <a:solidFill>
                  <a:srgbClr val="66FFFF"/>
                </a:solidFill>
                <a:latin typeface="Times New Roman"/>
                <a:ea typeface="Times New Roman"/>
                <a:cs typeface="Times New Roman"/>
                <a:sym typeface="Times New Roman"/>
              </a:rPr>
              <a:t>abideth</a:t>
            </a:r>
            <a:r>
              <a:rPr sz="3200" b="1" i="1" dirty="0">
                <a:solidFill>
                  <a:srgbClr val="66FFFF"/>
                </a:solidFill>
                <a:latin typeface="Times New Roman"/>
                <a:ea typeface="Times New Roman"/>
                <a:cs typeface="Times New Roman"/>
                <a:sym typeface="Times New Roman"/>
              </a:rPr>
              <a:t> on him”</a:t>
            </a:r>
            <a:r>
              <a:rPr sz="3200" dirty="0">
                <a:solidFill>
                  <a:srgbClr val="FFFFFF"/>
                </a:solidFill>
                <a:latin typeface="Times New Roman Bold"/>
                <a:ea typeface="Times New Roman Bold"/>
                <a:cs typeface="Times New Roman Bold"/>
                <a:sym typeface="Times New Roman Bold"/>
              </a:rPr>
              <a:t> (</a:t>
            </a:r>
            <a:r>
              <a:rPr sz="3200" dirty="0">
                <a:solidFill>
                  <a:srgbClr val="FFFF99"/>
                </a:solidFill>
                <a:latin typeface="Times New Roman Bold"/>
                <a:ea typeface="Times New Roman Bold"/>
                <a:cs typeface="Times New Roman Bold"/>
                <a:sym typeface="Times New Roman Bold"/>
              </a:rPr>
              <a:t>John 3:36</a:t>
            </a:r>
            <a:r>
              <a:rPr sz="3200" dirty="0">
                <a:solidFill>
                  <a:srgbClr val="FFFFFF"/>
                </a:solidFill>
                <a:latin typeface="Times New Roman Bold"/>
                <a:ea typeface="Times New Roman Bold"/>
                <a:cs typeface="Times New Roman Bold"/>
                <a:sym typeface="Times New Roman Bold"/>
              </a:rPr>
              <a:t>).</a:t>
            </a:r>
          </a:p>
          <a:p>
            <a:pPr lvl="0">
              <a:lnSpc>
                <a:spcPct val="110000"/>
              </a:lnSpc>
              <a:buClr>
                <a:srgbClr val="F1FC16"/>
              </a:buClr>
              <a:buFont typeface="Times New Roman"/>
              <a:buChar char="•"/>
              <a:defRPr sz="1800"/>
            </a:pPr>
            <a:r>
              <a:rPr sz="3200" dirty="0">
                <a:solidFill>
                  <a:srgbClr val="FFFFFF"/>
                </a:solidFill>
                <a:latin typeface="Times New Roman Bold"/>
                <a:ea typeface="Times New Roman Bold"/>
                <a:cs typeface="Times New Roman Bold"/>
                <a:sym typeface="Times New Roman Bold"/>
              </a:rPr>
              <a:t>“</a:t>
            </a:r>
            <a:r>
              <a:rPr sz="3200" dirty="0" err="1">
                <a:solidFill>
                  <a:srgbClr val="FFFFFF"/>
                </a:solidFill>
                <a:latin typeface="Times New Roman Bold"/>
                <a:ea typeface="Times New Roman Bold"/>
                <a:cs typeface="Times New Roman Bold"/>
                <a:sym typeface="Times New Roman Bold"/>
              </a:rPr>
              <a:t>Abideth</a:t>
            </a:r>
            <a:r>
              <a:rPr sz="3200" dirty="0">
                <a:solidFill>
                  <a:srgbClr val="FFFFFF"/>
                </a:solidFill>
                <a:latin typeface="Times New Roman Bold"/>
                <a:ea typeface="Times New Roman Bold"/>
                <a:cs typeface="Times New Roman Bold"/>
                <a:sym typeface="Times New Roman Bold"/>
              </a:rPr>
              <a:t>” is the present tense of </a:t>
            </a:r>
            <a:r>
              <a:rPr sz="3200" b="1" i="1" dirty="0" err="1">
                <a:solidFill>
                  <a:srgbClr val="FFFFFF"/>
                </a:solidFill>
                <a:latin typeface="Times New Roman"/>
                <a:ea typeface="Times New Roman"/>
                <a:cs typeface="Times New Roman"/>
                <a:sym typeface="Times New Roman"/>
              </a:rPr>
              <a:t>meno</a:t>
            </a:r>
            <a:endParaRPr sz="3200" dirty="0">
              <a:solidFill>
                <a:srgbClr val="FFFFFF"/>
              </a:solidFill>
              <a:latin typeface="Times New Roman Bold"/>
              <a:ea typeface="Times New Roman Bold"/>
              <a:cs typeface="Times New Roman Bold"/>
              <a:sym typeface="Times New Roman Bold"/>
            </a:endParaRPr>
          </a:p>
          <a:p>
            <a:pPr lvl="0">
              <a:buClr>
                <a:srgbClr val="F1FC16"/>
              </a:buClr>
              <a:buFont typeface="Times New Roman"/>
              <a:buChar char="•"/>
              <a:defRPr sz="1800"/>
            </a:pPr>
            <a:r>
              <a:rPr sz="3200" dirty="0">
                <a:solidFill>
                  <a:srgbClr val="FFFFFF"/>
                </a:solidFill>
                <a:latin typeface="Times New Roman Bold"/>
                <a:ea typeface="Times New Roman Bold"/>
                <a:cs typeface="Times New Roman Bold"/>
                <a:sym typeface="Times New Roman Bold"/>
              </a:rPr>
              <a:t>Indicates that God’s wrath is presently and will continue to abide on him.</a:t>
            </a:r>
          </a:p>
        </p:txBody>
      </p:sp>
      <p:grpSp>
        <p:nvGrpSpPr>
          <p:cNvPr id="780" name="Group 780"/>
          <p:cNvGrpSpPr/>
          <p:nvPr/>
        </p:nvGrpSpPr>
        <p:grpSpPr>
          <a:xfrm>
            <a:off x="5564841" y="5571998"/>
            <a:ext cx="1016809" cy="1339756"/>
            <a:chOff x="0" y="0"/>
            <a:chExt cx="1016807" cy="1339754"/>
          </a:xfrm>
        </p:grpSpPr>
        <p:sp>
          <p:nvSpPr>
            <p:cNvPr id="776" name="Shape 776"/>
            <p:cNvSpPr/>
            <p:nvPr/>
          </p:nvSpPr>
          <p:spPr>
            <a:xfrm>
              <a:off x="163480" y="77255"/>
              <a:ext cx="311841"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77" name="Shape 777"/>
            <p:cNvSpPr/>
            <p:nvPr/>
          </p:nvSpPr>
          <p:spPr>
            <a:xfrm>
              <a:off x="0" y="0"/>
              <a:ext cx="972222"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78" name="Shape 778"/>
            <p:cNvSpPr/>
            <p:nvPr/>
          </p:nvSpPr>
          <p:spPr>
            <a:xfrm>
              <a:off x="465230" y="23680"/>
              <a:ext cx="551578"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79" name="Shape 779"/>
            <p:cNvSpPr/>
            <p:nvPr/>
          </p:nvSpPr>
          <p:spPr>
            <a:xfrm>
              <a:off x="286853" y="225619"/>
              <a:ext cx="499736"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85" name="Group 785"/>
          <p:cNvGrpSpPr/>
          <p:nvPr/>
        </p:nvGrpSpPr>
        <p:grpSpPr>
          <a:xfrm>
            <a:off x="2241" y="5117409"/>
            <a:ext cx="1016809" cy="1711910"/>
            <a:chOff x="0" y="0"/>
            <a:chExt cx="1016807" cy="1711908"/>
          </a:xfrm>
        </p:grpSpPr>
        <p:sp>
          <p:nvSpPr>
            <p:cNvPr id="781" name="Shape 781"/>
            <p:cNvSpPr/>
            <p:nvPr/>
          </p:nvSpPr>
          <p:spPr>
            <a:xfrm>
              <a:off x="163480" y="98715"/>
              <a:ext cx="311841" cy="160413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82" name="Shape 782"/>
            <p:cNvSpPr/>
            <p:nvPr/>
          </p:nvSpPr>
          <p:spPr>
            <a:xfrm>
              <a:off x="0" y="0"/>
              <a:ext cx="972222" cy="1711909"/>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83" name="Shape 783"/>
            <p:cNvSpPr/>
            <p:nvPr/>
          </p:nvSpPr>
          <p:spPr>
            <a:xfrm>
              <a:off x="465230" y="30257"/>
              <a:ext cx="551578" cy="162702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84" name="Shape 784"/>
            <p:cNvSpPr/>
            <p:nvPr/>
          </p:nvSpPr>
          <p:spPr>
            <a:xfrm>
              <a:off x="286853" y="288291"/>
              <a:ext cx="499736" cy="14085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90" name="Group 790"/>
          <p:cNvGrpSpPr/>
          <p:nvPr/>
        </p:nvGrpSpPr>
        <p:grpSpPr>
          <a:xfrm>
            <a:off x="4726641" y="5193609"/>
            <a:ext cx="1016809" cy="1711910"/>
            <a:chOff x="0" y="0"/>
            <a:chExt cx="1016807" cy="1711908"/>
          </a:xfrm>
        </p:grpSpPr>
        <p:sp>
          <p:nvSpPr>
            <p:cNvPr id="786" name="Shape 786"/>
            <p:cNvSpPr/>
            <p:nvPr/>
          </p:nvSpPr>
          <p:spPr>
            <a:xfrm>
              <a:off x="163480" y="98715"/>
              <a:ext cx="311841" cy="160413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87" name="Shape 787"/>
            <p:cNvSpPr/>
            <p:nvPr/>
          </p:nvSpPr>
          <p:spPr>
            <a:xfrm>
              <a:off x="0" y="0"/>
              <a:ext cx="972222" cy="1711909"/>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88" name="Shape 788"/>
            <p:cNvSpPr/>
            <p:nvPr/>
          </p:nvSpPr>
          <p:spPr>
            <a:xfrm>
              <a:off x="465230" y="30257"/>
              <a:ext cx="551578" cy="162702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89" name="Shape 789"/>
            <p:cNvSpPr/>
            <p:nvPr/>
          </p:nvSpPr>
          <p:spPr>
            <a:xfrm>
              <a:off x="286853" y="288291"/>
              <a:ext cx="499736" cy="14085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795" name="Group 795"/>
          <p:cNvGrpSpPr/>
          <p:nvPr/>
        </p:nvGrpSpPr>
        <p:grpSpPr>
          <a:xfrm>
            <a:off x="1526241" y="5193609"/>
            <a:ext cx="1016809" cy="1711910"/>
            <a:chOff x="0" y="0"/>
            <a:chExt cx="1016807" cy="1711908"/>
          </a:xfrm>
        </p:grpSpPr>
        <p:sp>
          <p:nvSpPr>
            <p:cNvPr id="791" name="Shape 791"/>
            <p:cNvSpPr/>
            <p:nvPr/>
          </p:nvSpPr>
          <p:spPr>
            <a:xfrm>
              <a:off x="163480" y="98715"/>
              <a:ext cx="311841" cy="160413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92" name="Shape 792"/>
            <p:cNvSpPr/>
            <p:nvPr/>
          </p:nvSpPr>
          <p:spPr>
            <a:xfrm>
              <a:off x="0" y="0"/>
              <a:ext cx="972222" cy="1711909"/>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93" name="Shape 793"/>
            <p:cNvSpPr/>
            <p:nvPr/>
          </p:nvSpPr>
          <p:spPr>
            <a:xfrm>
              <a:off x="465230" y="30257"/>
              <a:ext cx="551578" cy="162702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94" name="Shape 794"/>
            <p:cNvSpPr/>
            <p:nvPr/>
          </p:nvSpPr>
          <p:spPr>
            <a:xfrm>
              <a:off x="286853" y="288291"/>
              <a:ext cx="499736" cy="14085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00" name="Group 800"/>
          <p:cNvGrpSpPr/>
          <p:nvPr/>
        </p:nvGrpSpPr>
        <p:grpSpPr>
          <a:xfrm>
            <a:off x="3812241" y="5571998"/>
            <a:ext cx="1016809" cy="1339756"/>
            <a:chOff x="0" y="0"/>
            <a:chExt cx="1016807" cy="1339754"/>
          </a:xfrm>
        </p:grpSpPr>
        <p:sp>
          <p:nvSpPr>
            <p:cNvPr id="796" name="Shape 796"/>
            <p:cNvSpPr/>
            <p:nvPr/>
          </p:nvSpPr>
          <p:spPr>
            <a:xfrm>
              <a:off x="163480" y="77255"/>
              <a:ext cx="311841"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97" name="Shape 797"/>
            <p:cNvSpPr/>
            <p:nvPr/>
          </p:nvSpPr>
          <p:spPr>
            <a:xfrm>
              <a:off x="0" y="0"/>
              <a:ext cx="972222"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98" name="Shape 798"/>
            <p:cNvSpPr/>
            <p:nvPr/>
          </p:nvSpPr>
          <p:spPr>
            <a:xfrm>
              <a:off x="465230" y="23680"/>
              <a:ext cx="551578"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99" name="Shape 799"/>
            <p:cNvSpPr/>
            <p:nvPr/>
          </p:nvSpPr>
          <p:spPr>
            <a:xfrm>
              <a:off x="286853" y="225619"/>
              <a:ext cx="499736"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05" name="Group 805"/>
          <p:cNvGrpSpPr/>
          <p:nvPr/>
        </p:nvGrpSpPr>
        <p:grpSpPr>
          <a:xfrm>
            <a:off x="2288241" y="5571998"/>
            <a:ext cx="1016809" cy="1339756"/>
            <a:chOff x="0" y="0"/>
            <a:chExt cx="1016807" cy="1339754"/>
          </a:xfrm>
        </p:grpSpPr>
        <p:sp>
          <p:nvSpPr>
            <p:cNvPr id="801" name="Shape 801"/>
            <p:cNvSpPr/>
            <p:nvPr/>
          </p:nvSpPr>
          <p:spPr>
            <a:xfrm>
              <a:off x="163480" y="77255"/>
              <a:ext cx="311841"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02" name="Shape 802"/>
            <p:cNvSpPr/>
            <p:nvPr/>
          </p:nvSpPr>
          <p:spPr>
            <a:xfrm>
              <a:off x="0" y="0"/>
              <a:ext cx="972222"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03" name="Shape 803"/>
            <p:cNvSpPr/>
            <p:nvPr/>
          </p:nvSpPr>
          <p:spPr>
            <a:xfrm>
              <a:off x="465230" y="23680"/>
              <a:ext cx="551578"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04" name="Shape 804"/>
            <p:cNvSpPr/>
            <p:nvPr/>
          </p:nvSpPr>
          <p:spPr>
            <a:xfrm>
              <a:off x="286853" y="225619"/>
              <a:ext cx="499736"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10" name="Group 810"/>
          <p:cNvGrpSpPr/>
          <p:nvPr/>
        </p:nvGrpSpPr>
        <p:grpSpPr>
          <a:xfrm>
            <a:off x="3050241" y="5193609"/>
            <a:ext cx="1016809" cy="1711910"/>
            <a:chOff x="0" y="0"/>
            <a:chExt cx="1016807" cy="1711908"/>
          </a:xfrm>
        </p:grpSpPr>
        <p:sp>
          <p:nvSpPr>
            <p:cNvPr id="806" name="Shape 806"/>
            <p:cNvSpPr/>
            <p:nvPr/>
          </p:nvSpPr>
          <p:spPr>
            <a:xfrm>
              <a:off x="163480" y="98715"/>
              <a:ext cx="311841" cy="160413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07" name="Shape 807"/>
            <p:cNvSpPr/>
            <p:nvPr/>
          </p:nvSpPr>
          <p:spPr>
            <a:xfrm>
              <a:off x="0" y="0"/>
              <a:ext cx="972222" cy="1711909"/>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08" name="Shape 808"/>
            <p:cNvSpPr/>
            <p:nvPr/>
          </p:nvSpPr>
          <p:spPr>
            <a:xfrm>
              <a:off x="465230" y="30257"/>
              <a:ext cx="551578" cy="162702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09" name="Shape 809"/>
            <p:cNvSpPr/>
            <p:nvPr/>
          </p:nvSpPr>
          <p:spPr>
            <a:xfrm>
              <a:off x="286853" y="288291"/>
              <a:ext cx="499736" cy="14085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15" name="Group 815"/>
          <p:cNvGrpSpPr/>
          <p:nvPr/>
        </p:nvGrpSpPr>
        <p:grpSpPr>
          <a:xfrm>
            <a:off x="7165041" y="5495798"/>
            <a:ext cx="1016809" cy="1339756"/>
            <a:chOff x="0" y="0"/>
            <a:chExt cx="1016807" cy="1339754"/>
          </a:xfrm>
        </p:grpSpPr>
        <p:sp>
          <p:nvSpPr>
            <p:cNvPr id="811" name="Shape 811"/>
            <p:cNvSpPr/>
            <p:nvPr/>
          </p:nvSpPr>
          <p:spPr>
            <a:xfrm>
              <a:off x="163480" y="77255"/>
              <a:ext cx="311841"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12" name="Shape 812"/>
            <p:cNvSpPr/>
            <p:nvPr/>
          </p:nvSpPr>
          <p:spPr>
            <a:xfrm>
              <a:off x="0" y="0"/>
              <a:ext cx="972222"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13" name="Shape 813"/>
            <p:cNvSpPr/>
            <p:nvPr/>
          </p:nvSpPr>
          <p:spPr>
            <a:xfrm>
              <a:off x="465230" y="23680"/>
              <a:ext cx="551578"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14" name="Shape 814"/>
            <p:cNvSpPr/>
            <p:nvPr/>
          </p:nvSpPr>
          <p:spPr>
            <a:xfrm>
              <a:off x="286853" y="225619"/>
              <a:ext cx="499736"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20" name="Group 820"/>
          <p:cNvGrpSpPr/>
          <p:nvPr/>
        </p:nvGrpSpPr>
        <p:grpSpPr>
          <a:xfrm>
            <a:off x="6326841" y="5193609"/>
            <a:ext cx="1016809" cy="1711910"/>
            <a:chOff x="0" y="0"/>
            <a:chExt cx="1016807" cy="1711908"/>
          </a:xfrm>
        </p:grpSpPr>
        <p:sp>
          <p:nvSpPr>
            <p:cNvPr id="816" name="Shape 816"/>
            <p:cNvSpPr/>
            <p:nvPr/>
          </p:nvSpPr>
          <p:spPr>
            <a:xfrm>
              <a:off x="163480" y="98715"/>
              <a:ext cx="311841" cy="160413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17" name="Shape 817"/>
            <p:cNvSpPr/>
            <p:nvPr/>
          </p:nvSpPr>
          <p:spPr>
            <a:xfrm>
              <a:off x="0" y="0"/>
              <a:ext cx="972222" cy="1711909"/>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18" name="Shape 818"/>
            <p:cNvSpPr/>
            <p:nvPr/>
          </p:nvSpPr>
          <p:spPr>
            <a:xfrm>
              <a:off x="465230" y="30257"/>
              <a:ext cx="551578" cy="162702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19" name="Shape 819"/>
            <p:cNvSpPr/>
            <p:nvPr/>
          </p:nvSpPr>
          <p:spPr>
            <a:xfrm>
              <a:off x="286853" y="288291"/>
              <a:ext cx="499736" cy="14085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25" name="Group 825"/>
          <p:cNvGrpSpPr/>
          <p:nvPr/>
        </p:nvGrpSpPr>
        <p:grpSpPr>
          <a:xfrm>
            <a:off x="7850841" y="5117409"/>
            <a:ext cx="1016809" cy="1711910"/>
            <a:chOff x="0" y="0"/>
            <a:chExt cx="1016807" cy="1711908"/>
          </a:xfrm>
        </p:grpSpPr>
        <p:sp>
          <p:nvSpPr>
            <p:cNvPr id="821" name="Shape 821"/>
            <p:cNvSpPr/>
            <p:nvPr/>
          </p:nvSpPr>
          <p:spPr>
            <a:xfrm>
              <a:off x="163480" y="98715"/>
              <a:ext cx="311841" cy="160413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22" name="Shape 822"/>
            <p:cNvSpPr/>
            <p:nvPr/>
          </p:nvSpPr>
          <p:spPr>
            <a:xfrm>
              <a:off x="0" y="0"/>
              <a:ext cx="972222" cy="1711909"/>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23" name="Shape 823"/>
            <p:cNvSpPr/>
            <p:nvPr/>
          </p:nvSpPr>
          <p:spPr>
            <a:xfrm>
              <a:off x="465230" y="30257"/>
              <a:ext cx="551578" cy="162702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24" name="Shape 824"/>
            <p:cNvSpPr/>
            <p:nvPr/>
          </p:nvSpPr>
          <p:spPr>
            <a:xfrm>
              <a:off x="286853" y="288291"/>
              <a:ext cx="499736" cy="14085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30" name="Group 830"/>
          <p:cNvGrpSpPr/>
          <p:nvPr/>
        </p:nvGrpSpPr>
        <p:grpSpPr>
          <a:xfrm>
            <a:off x="992841" y="5193609"/>
            <a:ext cx="1016809" cy="1711910"/>
            <a:chOff x="0" y="0"/>
            <a:chExt cx="1016807" cy="1711908"/>
          </a:xfrm>
        </p:grpSpPr>
        <p:sp>
          <p:nvSpPr>
            <p:cNvPr id="826" name="Shape 826"/>
            <p:cNvSpPr/>
            <p:nvPr/>
          </p:nvSpPr>
          <p:spPr>
            <a:xfrm>
              <a:off x="163480" y="98715"/>
              <a:ext cx="311841" cy="160413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27" name="Shape 827"/>
            <p:cNvSpPr/>
            <p:nvPr/>
          </p:nvSpPr>
          <p:spPr>
            <a:xfrm>
              <a:off x="0" y="0"/>
              <a:ext cx="972222" cy="1711909"/>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28" name="Shape 828"/>
            <p:cNvSpPr/>
            <p:nvPr/>
          </p:nvSpPr>
          <p:spPr>
            <a:xfrm>
              <a:off x="465230" y="30257"/>
              <a:ext cx="551578" cy="162702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29" name="Shape 829"/>
            <p:cNvSpPr/>
            <p:nvPr/>
          </p:nvSpPr>
          <p:spPr>
            <a:xfrm>
              <a:off x="286853" y="288291"/>
              <a:ext cx="499736" cy="14085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35" name="Group 835"/>
          <p:cNvGrpSpPr/>
          <p:nvPr/>
        </p:nvGrpSpPr>
        <p:grpSpPr>
          <a:xfrm>
            <a:off x="8308041" y="5117409"/>
            <a:ext cx="1016809" cy="1711910"/>
            <a:chOff x="0" y="0"/>
            <a:chExt cx="1016807" cy="1711908"/>
          </a:xfrm>
        </p:grpSpPr>
        <p:sp>
          <p:nvSpPr>
            <p:cNvPr id="831" name="Shape 831"/>
            <p:cNvSpPr/>
            <p:nvPr/>
          </p:nvSpPr>
          <p:spPr>
            <a:xfrm>
              <a:off x="163480" y="98715"/>
              <a:ext cx="311841" cy="160413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32" name="Shape 832"/>
            <p:cNvSpPr/>
            <p:nvPr/>
          </p:nvSpPr>
          <p:spPr>
            <a:xfrm>
              <a:off x="0" y="0"/>
              <a:ext cx="972222" cy="1711909"/>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33" name="Shape 833"/>
            <p:cNvSpPr/>
            <p:nvPr/>
          </p:nvSpPr>
          <p:spPr>
            <a:xfrm>
              <a:off x="465230" y="30257"/>
              <a:ext cx="551578" cy="162702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34" name="Shape 834"/>
            <p:cNvSpPr/>
            <p:nvPr/>
          </p:nvSpPr>
          <p:spPr>
            <a:xfrm>
              <a:off x="286853" y="288291"/>
              <a:ext cx="499736" cy="14085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40" name="Group 840"/>
          <p:cNvGrpSpPr/>
          <p:nvPr/>
        </p:nvGrpSpPr>
        <p:grpSpPr>
          <a:xfrm>
            <a:off x="535641" y="5571998"/>
            <a:ext cx="1016809" cy="1339756"/>
            <a:chOff x="0" y="0"/>
            <a:chExt cx="1016807" cy="1339754"/>
          </a:xfrm>
        </p:grpSpPr>
        <p:sp>
          <p:nvSpPr>
            <p:cNvPr id="836" name="Shape 836"/>
            <p:cNvSpPr/>
            <p:nvPr/>
          </p:nvSpPr>
          <p:spPr>
            <a:xfrm>
              <a:off x="163480" y="77255"/>
              <a:ext cx="311841"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37" name="Shape 837"/>
            <p:cNvSpPr/>
            <p:nvPr/>
          </p:nvSpPr>
          <p:spPr>
            <a:xfrm>
              <a:off x="0" y="0"/>
              <a:ext cx="972222"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38" name="Shape 838"/>
            <p:cNvSpPr/>
            <p:nvPr/>
          </p:nvSpPr>
          <p:spPr>
            <a:xfrm>
              <a:off x="465230" y="23680"/>
              <a:ext cx="551578"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39" name="Shape 839"/>
            <p:cNvSpPr/>
            <p:nvPr/>
          </p:nvSpPr>
          <p:spPr>
            <a:xfrm>
              <a:off x="286853" y="225619"/>
              <a:ext cx="499736"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7" presetClass="entr" presetSubtype="8" fill="hold" grpId="1" nodeType="clickEffect">
                                  <p:stCondLst>
                                    <p:cond delay="0"/>
                                  </p:stCondLst>
                                  <p:iterate>
                                    <p:tmAbs val="0"/>
                                  </p:iterate>
                                  <p:childTnLst>
                                    <p:set>
                                      <p:cBhvr>
                                        <p:cTn id="6" dur="1" fill="hold">
                                          <p:stCondLst>
                                            <p:cond delay="0"/>
                                          </p:stCondLst>
                                        </p:cTn>
                                        <p:tgtEl>
                                          <p:spTgt spid="775">
                                            <p:bg/>
                                          </p:spTgt>
                                        </p:tgtEl>
                                        <p:attrNameLst>
                                          <p:attrName>style.visibility</p:attrName>
                                        </p:attrNameLst>
                                      </p:cBhvr>
                                      <p:to>
                                        <p:strVal val="visible"/>
                                      </p:to>
                                    </p:set>
                                    <p:anim calcmode="lin" valueType="num">
                                      <p:cBhvr>
                                        <p:cTn id="7" dur="500" fill="hold"/>
                                        <p:tgtEl>
                                          <p:spTgt spid="775">
                                            <p:bg/>
                                          </p:spTgt>
                                        </p:tgtEl>
                                        <p:attrNameLst>
                                          <p:attrName>ppt_x</p:attrName>
                                        </p:attrNameLst>
                                      </p:cBhvr>
                                      <p:tavLst>
                                        <p:tav tm="0">
                                          <p:val>
                                            <p:strVal val="#ppt_x-#ppt_w/2"/>
                                          </p:val>
                                        </p:tav>
                                        <p:tav tm="100000">
                                          <p:val>
                                            <p:strVal val="#ppt_x"/>
                                          </p:val>
                                        </p:tav>
                                      </p:tavLst>
                                    </p:anim>
                                    <p:anim calcmode="lin" valueType="num">
                                      <p:cBhvr>
                                        <p:cTn id="8" dur="500" fill="hold"/>
                                        <p:tgtEl>
                                          <p:spTgt spid="775">
                                            <p:bg/>
                                          </p:spTgt>
                                        </p:tgtEl>
                                        <p:attrNameLst>
                                          <p:attrName>ppt_y</p:attrName>
                                        </p:attrNameLst>
                                      </p:cBhvr>
                                      <p:tavLst>
                                        <p:tav tm="0">
                                          <p:val>
                                            <p:strVal val="#ppt_y"/>
                                          </p:val>
                                        </p:tav>
                                        <p:tav tm="100000">
                                          <p:val>
                                            <p:strVal val="#ppt_y"/>
                                          </p:val>
                                        </p:tav>
                                      </p:tavLst>
                                    </p:anim>
                                    <p:anim calcmode="lin" valueType="num">
                                      <p:cBhvr>
                                        <p:cTn id="9" dur="500" fill="hold"/>
                                        <p:tgtEl>
                                          <p:spTgt spid="775">
                                            <p:bg/>
                                          </p:spTgt>
                                        </p:tgtEl>
                                        <p:attrNameLst>
                                          <p:attrName>ppt_w</p:attrName>
                                        </p:attrNameLst>
                                      </p:cBhvr>
                                      <p:tavLst>
                                        <p:tav tm="0">
                                          <p:val>
                                            <p:fltVal val="0"/>
                                          </p:val>
                                        </p:tav>
                                        <p:tav tm="100000">
                                          <p:val>
                                            <p:strVal val="#ppt_w"/>
                                          </p:val>
                                        </p:tav>
                                      </p:tavLst>
                                    </p:anim>
                                    <p:anim calcmode="lin" valueType="num">
                                      <p:cBhvr>
                                        <p:cTn id="10" dur="500" fill="hold"/>
                                        <p:tgtEl>
                                          <p:spTgt spid="775">
                                            <p:bg/>
                                          </p:spTgt>
                                        </p:tgtEl>
                                        <p:attrNameLst>
                                          <p:attrName>ppt_h</p:attrName>
                                        </p:attrNameLst>
                                      </p:cBhvr>
                                      <p:tavLst>
                                        <p:tav tm="0">
                                          <p:val>
                                            <p:strVal val="#ppt_h"/>
                                          </p:val>
                                        </p:tav>
                                        <p:tav tm="100000">
                                          <p:val>
                                            <p:strVal val="#ppt_h"/>
                                          </p:val>
                                        </p:tav>
                                      </p:tavLst>
                                    </p:anim>
                                  </p:childTnLst>
                                </p:cTn>
                              </p:par>
                              <p:par>
                                <p:cTn id="11" presetID="17" presetClass="entr" presetSubtype="8" fill="hold" grpId="1">
                                  <p:stCondLst>
                                    <p:cond delay="0"/>
                                  </p:stCondLst>
                                  <p:iterate>
                                    <p:tmAbs val="0"/>
                                  </p:iterate>
                                  <p:childTnLst>
                                    <p:set>
                                      <p:cBhvr>
                                        <p:cTn id="12" dur="1" fill="hold">
                                          <p:stCondLst>
                                            <p:cond delay="0"/>
                                          </p:stCondLst>
                                        </p:cTn>
                                        <p:tgtEl>
                                          <p:spTgt spid="775">
                                            <p:txEl>
                                              <p:pRg st="0" end="0"/>
                                            </p:txEl>
                                          </p:spTgt>
                                        </p:tgtEl>
                                        <p:attrNameLst>
                                          <p:attrName>style.visibility</p:attrName>
                                        </p:attrNameLst>
                                      </p:cBhvr>
                                      <p:to>
                                        <p:strVal val="visible"/>
                                      </p:to>
                                    </p:set>
                                    <p:anim calcmode="lin" valueType="num">
                                      <p:cBhvr>
                                        <p:cTn id="13" dur="500" fill="hold"/>
                                        <p:tgtEl>
                                          <p:spTgt spid="775">
                                            <p:txEl>
                                              <p:pRg st="0" end="0"/>
                                            </p:txEl>
                                          </p:spTgt>
                                        </p:tgtEl>
                                        <p:attrNameLst>
                                          <p:attrName>ppt_x</p:attrName>
                                        </p:attrNameLst>
                                      </p:cBhvr>
                                      <p:tavLst>
                                        <p:tav tm="0">
                                          <p:val>
                                            <p:strVal val="#ppt_x-#ppt_w/2"/>
                                          </p:val>
                                        </p:tav>
                                        <p:tav tm="100000">
                                          <p:val>
                                            <p:strVal val="#ppt_x"/>
                                          </p:val>
                                        </p:tav>
                                      </p:tavLst>
                                    </p:anim>
                                    <p:anim calcmode="lin" valueType="num">
                                      <p:cBhvr>
                                        <p:cTn id="14" dur="500" fill="hold"/>
                                        <p:tgtEl>
                                          <p:spTgt spid="775">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77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1" nodeType="clickEffect">
                                  <p:stCondLst>
                                    <p:cond delay="0"/>
                                  </p:stCondLst>
                                  <p:iterate>
                                    <p:tmAbs val="0"/>
                                  </p:iterate>
                                  <p:childTnLst>
                                    <p:set>
                                      <p:cBhvr>
                                        <p:cTn id="20" dur="1" fill="hold">
                                          <p:stCondLst>
                                            <p:cond delay="0"/>
                                          </p:stCondLst>
                                        </p:cTn>
                                        <p:tgtEl>
                                          <p:spTgt spid="775">
                                            <p:txEl>
                                              <p:pRg st="1" end="1"/>
                                            </p:txEl>
                                          </p:spTgt>
                                        </p:tgtEl>
                                        <p:attrNameLst>
                                          <p:attrName>style.visibility</p:attrName>
                                        </p:attrNameLst>
                                      </p:cBhvr>
                                      <p:to>
                                        <p:strVal val="visible"/>
                                      </p:to>
                                    </p:set>
                                    <p:anim calcmode="lin" valueType="num">
                                      <p:cBhvr>
                                        <p:cTn id="21" dur="500" fill="hold"/>
                                        <p:tgtEl>
                                          <p:spTgt spid="775">
                                            <p:txEl>
                                              <p:pRg st="1" end="1"/>
                                            </p:txEl>
                                          </p:spTgt>
                                        </p:tgtEl>
                                        <p:attrNameLst>
                                          <p:attrName>ppt_x</p:attrName>
                                        </p:attrNameLst>
                                      </p:cBhvr>
                                      <p:tavLst>
                                        <p:tav tm="0">
                                          <p:val>
                                            <p:strVal val="#ppt_x-#ppt_w/2"/>
                                          </p:val>
                                        </p:tav>
                                        <p:tav tm="100000">
                                          <p:val>
                                            <p:strVal val="#ppt_x"/>
                                          </p:val>
                                        </p:tav>
                                      </p:tavLst>
                                    </p:anim>
                                    <p:anim calcmode="lin" valueType="num">
                                      <p:cBhvr>
                                        <p:cTn id="22" dur="500" fill="hold"/>
                                        <p:tgtEl>
                                          <p:spTgt spid="775">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77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7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1" nodeType="clickEffect">
                                  <p:stCondLst>
                                    <p:cond delay="0"/>
                                  </p:stCondLst>
                                  <p:iterate>
                                    <p:tmAbs val="0"/>
                                  </p:iterate>
                                  <p:childTnLst>
                                    <p:set>
                                      <p:cBhvr>
                                        <p:cTn id="28" dur="1" fill="hold">
                                          <p:stCondLst>
                                            <p:cond delay="0"/>
                                          </p:stCondLst>
                                        </p:cTn>
                                        <p:tgtEl>
                                          <p:spTgt spid="775">
                                            <p:txEl>
                                              <p:pRg st="2" end="2"/>
                                            </p:txEl>
                                          </p:spTgt>
                                        </p:tgtEl>
                                        <p:attrNameLst>
                                          <p:attrName>style.visibility</p:attrName>
                                        </p:attrNameLst>
                                      </p:cBhvr>
                                      <p:to>
                                        <p:strVal val="visible"/>
                                      </p:to>
                                    </p:set>
                                    <p:anim calcmode="lin" valueType="num">
                                      <p:cBhvr>
                                        <p:cTn id="29" dur="500" fill="hold"/>
                                        <p:tgtEl>
                                          <p:spTgt spid="775">
                                            <p:txEl>
                                              <p:pRg st="2" end="2"/>
                                            </p:txEl>
                                          </p:spTgt>
                                        </p:tgtEl>
                                        <p:attrNameLst>
                                          <p:attrName>ppt_x</p:attrName>
                                        </p:attrNameLst>
                                      </p:cBhvr>
                                      <p:tavLst>
                                        <p:tav tm="0">
                                          <p:val>
                                            <p:strVal val="#ppt_x-#ppt_w/2"/>
                                          </p:val>
                                        </p:tav>
                                        <p:tav tm="100000">
                                          <p:val>
                                            <p:strVal val="#ppt_x"/>
                                          </p:val>
                                        </p:tav>
                                      </p:tavLst>
                                    </p:anim>
                                    <p:anim calcmode="lin" valueType="num">
                                      <p:cBhvr>
                                        <p:cTn id="30" dur="500" fill="hold"/>
                                        <p:tgtEl>
                                          <p:spTgt spid="775">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77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7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Shape 842"/>
          <p:cNvSpPr>
            <a:spLocks noGrp="1"/>
          </p:cNvSpPr>
          <p:nvPr>
            <p:ph type="title"/>
          </p:nvPr>
        </p:nvSpPr>
        <p:spPr>
          <a:xfrm>
            <a:off x="838200" y="274637"/>
            <a:ext cx="7543800" cy="11430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685800">
              <a:defRPr sz="36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3600">
                <a:solidFill>
                  <a:srgbClr val="F1FC16"/>
                </a:solidFill>
              </a:rPr>
              <a:t>Other Descriptions of Eternal Punishment</a:t>
            </a:r>
          </a:p>
        </p:txBody>
      </p:sp>
      <p:sp>
        <p:nvSpPr>
          <p:cNvPr id="843" name="Shape 843"/>
          <p:cNvSpPr>
            <a:spLocks noGrp="1"/>
          </p:cNvSpPr>
          <p:nvPr>
            <p:ph type="body" idx="1"/>
          </p:nvPr>
        </p:nvSpPr>
        <p:spPr>
          <a:xfrm>
            <a:off x="381000" y="1752600"/>
            <a:ext cx="8382000" cy="502920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spcBef>
                <a:spcPts val="800"/>
              </a:spcBef>
              <a:buClr>
                <a:srgbClr val="F1FC16"/>
              </a:buClr>
              <a:buFont typeface="Times New Roman"/>
              <a:buChar char="•"/>
              <a:defRPr sz="1800"/>
            </a:pPr>
            <a:r>
              <a:rPr sz="3200" dirty="0">
                <a:solidFill>
                  <a:srgbClr val="FFFFFF"/>
                </a:solidFill>
                <a:latin typeface="Times New Roman Bold"/>
                <a:ea typeface="Times New Roman Bold"/>
                <a:cs typeface="Times New Roman Bold"/>
                <a:sym typeface="Times New Roman Bold"/>
              </a:rPr>
              <a:t>Where the worm </a:t>
            </a:r>
            <a:r>
              <a:rPr sz="3200" dirty="0" err="1">
                <a:solidFill>
                  <a:srgbClr val="FFFFFF"/>
                </a:solidFill>
                <a:latin typeface="Times New Roman Bold"/>
                <a:ea typeface="Times New Roman Bold"/>
                <a:cs typeface="Times New Roman Bold"/>
                <a:sym typeface="Times New Roman Bold"/>
              </a:rPr>
              <a:t>dieth</a:t>
            </a:r>
            <a:r>
              <a:rPr sz="3200" dirty="0">
                <a:solidFill>
                  <a:srgbClr val="FFFFFF"/>
                </a:solidFill>
                <a:latin typeface="Times New Roman Bold"/>
                <a:ea typeface="Times New Roman Bold"/>
                <a:cs typeface="Times New Roman Bold"/>
                <a:sym typeface="Times New Roman Bold"/>
              </a:rPr>
              <a:t> not &amp; the fire is not quenched (</a:t>
            </a:r>
            <a:r>
              <a:rPr sz="3200" b="1" i="1" dirty="0">
                <a:solidFill>
                  <a:srgbClr val="FFFF99"/>
                </a:solidFill>
                <a:latin typeface="Times New Roman"/>
                <a:ea typeface="Times New Roman"/>
                <a:cs typeface="Times New Roman"/>
                <a:sym typeface="Times New Roman"/>
              </a:rPr>
              <a:t>Isa. 66:24</a:t>
            </a:r>
            <a:r>
              <a:rPr sz="3200" dirty="0">
                <a:solidFill>
                  <a:srgbClr val="FFFFFF"/>
                </a:solidFill>
                <a:latin typeface="Times New Roman Bold"/>
                <a:ea typeface="Times New Roman Bold"/>
                <a:cs typeface="Times New Roman Bold"/>
                <a:sym typeface="Times New Roman Bold"/>
              </a:rPr>
              <a:t>; </a:t>
            </a:r>
            <a:r>
              <a:rPr sz="3200" b="1" i="1" dirty="0">
                <a:solidFill>
                  <a:srgbClr val="FFFF99"/>
                </a:solidFill>
                <a:latin typeface="Times New Roman"/>
                <a:ea typeface="Times New Roman"/>
                <a:cs typeface="Times New Roman"/>
                <a:sym typeface="Times New Roman"/>
              </a:rPr>
              <a:t>Mark 9:44, 46, 48</a:t>
            </a:r>
            <a:r>
              <a:rPr sz="3200" dirty="0">
                <a:solidFill>
                  <a:srgbClr val="FFFFFF"/>
                </a:solidFill>
                <a:latin typeface="Times New Roman Bold"/>
                <a:ea typeface="Times New Roman Bold"/>
                <a:cs typeface="Times New Roman Bold"/>
                <a:sym typeface="Times New Roman Bold"/>
              </a:rPr>
              <a:t>)</a:t>
            </a:r>
          </a:p>
          <a:p>
            <a:pPr lvl="0">
              <a:spcBef>
                <a:spcPts val="800"/>
              </a:spcBef>
              <a:buClr>
                <a:srgbClr val="F1FC16"/>
              </a:buClr>
              <a:buFont typeface="Times New Roman"/>
              <a:buChar char="•"/>
              <a:defRPr sz="1800"/>
            </a:pPr>
            <a:r>
              <a:rPr sz="3200" dirty="0">
                <a:solidFill>
                  <a:srgbClr val="FFFFFF"/>
                </a:solidFill>
                <a:latin typeface="Times New Roman Bold"/>
                <a:ea typeface="Times New Roman Bold"/>
                <a:cs typeface="Times New Roman Bold"/>
                <a:sym typeface="Times New Roman Bold"/>
              </a:rPr>
              <a:t>“Eternal” or “everlasting” fire (</a:t>
            </a:r>
            <a:r>
              <a:rPr sz="3200" b="1" i="1" dirty="0">
                <a:solidFill>
                  <a:srgbClr val="FFFF99"/>
                </a:solidFill>
                <a:latin typeface="Times New Roman"/>
                <a:ea typeface="Times New Roman"/>
                <a:cs typeface="Times New Roman"/>
                <a:sym typeface="Times New Roman"/>
              </a:rPr>
              <a:t>Jude 7</a:t>
            </a:r>
            <a:r>
              <a:rPr sz="3200" dirty="0">
                <a:solidFill>
                  <a:srgbClr val="FFFFFF"/>
                </a:solidFill>
                <a:latin typeface="Times New Roman Bold"/>
                <a:ea typeface="Times New Roman Bold"/>
                <a:cs typeface="Times New Roman Bold"/>
                <a:sym typeface="Times New Roman Bold"/>
              </a:rPr>
              <a:t>; </a:t>
            </a:r>
            <a:r>
              <a:rPr sz="3200" b="1" i="1" dirty="0">
                <a:solidFill>
                  <a:srgbClr val="FFFF99"/>
                </a:solidFill>
                <a:latin typeface="Times New Roman"/>
                <a:ea typeface="Times New Roman"/>
                <a:cs typeface="Times New Roman"/>
                <a:sym typeface="Times New Roman"/>
              </a:rPr>
              <a:t>Matt. 18:8</a:t>
            </a:r>
            <a:r>
              <a:rPr sz="3200" dirty="0">
                <a:solidFill>
                  <a:srgbClr val="FFFFFF"/>
                </a:solidFill>
                <a:latin typeface="Times New Roman Bold"/>
                <a:ea typeface="Times New Roman Bold"/>
                <a:cs typeface="Times New Roman Bold"/>
                <a:sym typeface="Times New Roman Bold"/>
              </a:rPr>
              <a:t>; </a:t>
            </a:r>
            <a:r>
              <a:rPr sz="3200" b="1" i="1" dirty="0">
                <a:solidFill>
                  <a:srgbClr val="FFFF99"/>
                </a:solidFill>
                <a:latin typeface="Times New Roman"/>
                <a:ea typeface="Times New Roman"/>
                <a:cs typeface="Times New Roman"/>
                <a:sym typeface="Times New Roman"/>
              </a:rPr>
              <a:t>25:41</a:t>
            </a:r>
            <a:r>
              <a:rPr sz="3200" dirty="0">
                <a:solidFill>
                  <a:srgbClr val="FFFFFF"/>
                </a:solidFill>
                <a:latin typeface="Times New Roman Bold"/>
                <a:ea typeface="Times New Roman Bold"/>
                <a:cs typeface="Times New Roman Bold"/>
                <a:sym typeface="Times New Roman Bold"/>
              </a:rPr>
              <a:t>)</a:t>
            </a:r>
          </a:p>
          <a:p>
            <a:pPr lvl="0">
              <a:spcBef>
                <a:spcPts val="800"/>
              </a:spcBef>
              <a:buClr>
                <a:srgbClr val="F1FC16"/>
              </a:buClr>
              <a:buFont typeface="Times New Roman"/>
              <a:buChar char="•"/>
              <a:defRPr sz="1800"/>
            </a:pPr>
            <a:r>
              <a:rPr sz="3200" dirty="0">
                <a:solidFill>
                  <a:srgbClr val="FFFFFF"/>
                </a:solidFill>
                <a:latin typeface="Times New Roman Bold"/>
                <a:ea typeface="Times New Roman Bold"/>
                <a:cs typeface="Times New Roman Bold"/>
                <a:sym typeface="Times New Roman Bold"/>
              </a:rPr>
              <a:t>“Unquenchable fire” is fire that cannot be extinguished (</a:t>
            </a:r>
            <a:r>
              <a:rPr sz="3200" b="1" i="1" dirty="0">
                <a:solidFill>
                  <a:srgbClr val="FFFF99"/>
                </a:solidFill>
                <a:latin typeface="Times New Roman"/>
                <a:ea typeface="Times New Roman"/>
                <a:cs typeface="Times New Roman"/>
                <a:sym typeface="Times New Roman"/>
              </a:rPr>
              <a:t>Matt. 3:12</a:t>
            </a:r>
            <a:r>
              <a:rPr sz="3200" dirty="0">
                <a:solidFill>
                  <a:srgbClr val="FFFFFF"/>
                </a:solidFill>
                <a:latin typeface="Times New Roman Bold"/>
                <a:ea typeface="Times New Roman Bold"/>
                <a:cs typeface="Times New Roman Bold"/>
                <a:sym typeface="Times New Roman Bold"/>
              </a:rPr>
              <a:t>; </a:t>
            </a:r>
            <a:r>
              <a:rPr sz="3200" b="1" i="1" dirty="0" err="1">
                <a:solidFill>
                  <a:srgbClr val="FFFF99"/>
                </a:solidFill>
                <a:latin typeface="Times New Roman"/>
                <a:ea typeface="Times New Roman"/>
                <a:cs typeface="Times New Roman"/>
                <a:sym typeface="Times New Roman"/>
              </a:rPr>
              <a:t>Lk</a:t>
            </a:r>
            <a:r>
              <a:rPr sz="3200" b="1" i="1" dirty="0">
                <a:solidFill>
                  <a:srgbClr val="FFFF99"/>
                </a:solidFill>
                <a:latin typeface="Times New Roman"/>
                <a:ea typeface="Times New Roman"/>
                <a:cs typeface="Times New Roman"/>
                <a:sym typeface="Times New Roman"/>
              </a:rPr>
              <a:t>. 3:17</a:t>
            </a:r>
            <a:r>
              <a:rPr sz="3200" dirty="0">
                <a:solidFill>
                  <a:srgbClr val="FFFFFF"/>
                </a:solidFill>
                <a:latin typeface="Times New Roman Bold"/>
                <a:ea typeface="Times New Roman Bold"/>
                <a:cs typeface="Times New Roman Bold"/>
                <a:sym typeface="Times New Roman Bold"/>
              </a:rPr>
              <a:t>)</a:t>
            </a:r>
          </a:p>
          <a:p>
            <a:pPr lvl="0">
              <a:spcBef>
                <a:spcPts val="800"/>
              </a:spcBef>
              <a:buClr>
                <a:srgbClr val="F1FC16"/>
              </a:buClr>
              <a:buFont typeface="Times New Roman"/>
              <a:buChar char="•"/>
              <a:defRPr sz="1800"/>
            </a:pPr>
            <a:r>
              <a:rPr sz="3200" dirty="0">
                <a:solidFill>
                  <a:srgbClr val="FFFFFF"/>
                </a:solidFill>
                <a:latin typeface="Times New Roman Bold"/>
                <a:ea typeface="Times New Roman Bold"/>
                <a:cs typeface="Times New Roman Bold"/>
                <a:sym typeface="Times New Roman Bold"/>
              </a:rPr>
              <a:t>Smoke of their torment </a:t>
            </a:r>
            <a:r>
              <a:rPr sz="3200" dirty="0" err="1">
                <a:solidFill>
                  <a:srgbClr val="FFFFFF"/>
                </a:solidFill>
                <a:latin typeface="Times New Roman Bold"/>
                <a:ea typeface="Times New Roman Bold"/>
                <a:cs typeface="Times New Roman Bold"/>
                <a:sym typeface="Times New Roman Bold"/>
              </a:rPr>
              <a:t>ascendeth</a:t>
            </a:r>
            <a:r>
              <a:rPr sz="3200" dirty="0">
                <a:solidFill>
                  <a:srgbClr val="FFFFFF"/>
                </a:solidFill>
                <a:latin typeface="Times New Roman Bold"/>
                <a:ea typeface="Times New Roman Bold"/>
                <a:cs typeface="Times New Roman Bold"/>
                <a:sym typeface="Times New Roman Bold"/>
              </a:rPr>
              <a:t> forever (</a:t>
            </a:r>
            <a:r>
              <a:rPr sz="3200" b="1" i="1" dirty="0">
                <a:solidFill>
                  <a:srgbClr val="FFFF99"/>
                </a:solidFill>
                <a:latin typeface="Times New Roman"/>
                <a:ea typeface="Times New Roman"/>
                <a:cs typeface="Times New Roman"/>
                <a:sym typeface="Times New Roman"/>
              </a:rPr>
              <a:t>Rev. 14:10-11</a:t>
            </a:r>
            <a:r>
              <a:rPr sz="3200" dirty="0">
                <a:solidFill>
                  <a:srgbClr val="FFFFFF"/>
                </a:solidFill>
                <a:latin typeface="Times New Roman Bold"/>
                <a:ea typeface="Times New Roman Bold"/>
                <a:cs typeface="Times New Roman Bold"/>
                <a:sym typeface="Times New Roman Bold"/>
              </a:rPr>
              <a:t>)</a:t>
            </a:r>
          </a:p>
          <a:p>
            <a:pPr lvl="0">
              <a:spcBef>
                <a:spcPts val="800"/>
              </a:spcBef>
              <a:buClr>
                <a:srgbClr val="F1FC16"/>
              </a:buClr>
              <a:buFont typeface="Times New Roman"/>
              <a:buChar char="•"/>
              <a:defRPr sz="1800"/>
            </a:pPr>
            <a:r>
              <a:rPr sz="3200" dirty="0">
                <a:solidFill>
                  <a:srgbClr val="FFFFFF"/>
                </a:solidFill>
                <a:latin typeface="Times New Roman Bold"/>
                <a:ea typeface="Times New Roman Bold"/>
                <a:cs typeface="Times New Roman Bold"/>
                <a:sym typeface="Times New Roman Bold"/>
              </a:rPr>
              <a:t>Everlasting destruction (</a:t>
            </a:r>
            <a:r>
              <a:rPr sz="3200" b="1" i="1" dirty="0">
                <a:solidFill>
                  <a:srgbClr val="FFFF99"/>
                </a:solidFill>
                <a:latin typeface="Times New Roman"/>
                <a:ea typeface="Times New Roman"/>
                <a:cs typeface="Times New Roman"/>
                <a:sym typeface="Times New Roman"/>
              </a:rPr>
              <a:t>2 Thess. 1:7-9</a:t>
            </a:r>
            <a:r>
              <a:rPr sz="3200" dirty="0">
                <a:solidFill>
                  <a:srgbClr val="FFFFFF"/>
                </a:solidFill>
                <a:latin typeface="Times New Roman Bold"/>
                <a:ea typeface="Times New Roman Bold"/>
                <a:cs typeface="Times New Roman Bold"/>
                <a:sym typeface="Times New Roman Bold"/>
              </a:rPr>
              <a:t>)</a:t>
            </a:r>
          </a:p>
        </p:txBody>
      </p:sp>
      <p:grpSp>
        <p:nvGrpSpPr>
          <p:cNvPr id="848" name="Group 848"/>
          <p:cNvGrpSpPr/>
          <p:nvPr/>
        </p:nvGrpSpPr>
        <p:grpSpPr>
          <a:xfrm>
            <a:off x="8155386" y="7255"/>
            <a:ext cx="901049" cy="1034279"/>
            <a:chOff x="0" y="0"/>
            <a:chExt cx="901047" cy="1034278"/>
          </a:xfrm>
        </p:grpSpPr>
        <p:sp>
          <p:nvSpPr>
            <p:cNvPr id="844" name="Shape 844"/>
            <p:cNvSpPr/>
            <p:nvPr/>
          </p:nvSpPr>
          <p:spPr>
            <a:xfrm>
              <a:off x="144869" y="59640"/>
              <a:ext cx="276338" cy="969166"/>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45" name="Shape 845"/>
            <p:cNvSpPr/>
            <p:nvPr/>
          </p:nvSpPr>
          <p:spPr>
            <a:xfrm>
              <a:off x="0" y="0"/>
              <a:ext cx="861538" cy="1034279"/>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46" name="Shape 846"/>
            <p:cNvSpPr/>
            <p:nvPr/>
          </p:nvSpPr>
          <p:spPr>
            <a:xfrm>
              <a:off x="412265" y="18280"/>
              <a:ext cx="488783" cy="98299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47" name="Shape 847"/>
            <p:cNvSpPr/>
            <p:nvPr/>
          </p:nvSpPr>
          <p:spPr>
            <a:xfrm>
              <a:off x="254196" y="174176"/>
              <a:ext cx="442843" cy="85098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53" name="Group 853"/>
          <p:cNvGrpSpPr/>
          <p:nvPr/>
        </p:nvGrpSpPr>
        <p:grpSpPr>
          <a:xfrm>
            <a:off x="1986" y="7310"/>
            <a:ext cx="901049" cy="1042032"/>
            <a:chOff x="0" y="0"/>
            <a:chExt cx="901047" cy="1042031"/>
          </a:xfrm>
        </p:grpSpPr>
        <p:sp>
          <p:nvSpPr>
            <p:cNvPr id="849" name="Shape 849"/>
            <p:cNvSpPr/>
            <p:nvPr/>
          </p:nvSpPr>
          <p:spPr>
            <a:xfrm>
              <a:off x="144869" y="60087"/>
              <a:ext cx="276338" cy="97643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50" name="Shape 850"/>
            <p:cNvSpPr/>
            <p:nvPr/>
          </p:nvSpPr>
          <p:spPr>
            <a:xfrm>
              <a:off x="0" y="0"/>
              <a:ext cx="861538" cy="1042032"/>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51" name="Shape 851"/>
            <p:cNvSpPr/>
            <p:nvPr/>
          </p:nvSpPr>
          <p:spPr>
            <a:xfrm>
              <a:off x="412265" y="18417"/>
              <a:ext cx="488783" cy="99036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52" name="Shape 852"/>
            <p:cNvSpPr/>
            <p:nvPr/>
          </p:nvSpPr>
          <p:spPr>
            <a:xfrm>
              <a:off x="254196" y="175481"/>
              <a:ext cx="442843" cy="85736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dur="1" fill="hold">
                                          <p:stCondLst>
                                            <p:cond delay="0"/>
                                          </p:stCondLst>
                                        </p:cTn>
                                        <p:tgtEl>
                                          <p:spTgt spid="843">
                                            <p:bg/>
                                          </p:spTgt>
                                        </p:tgtEl>
                                        <p:attrNameLst>
                                          <p:attrName>style.visibility</p:attrName>
                                        </p:attrNameLst>
                                      </p:cBhvr>
                                      <p:to>
                                        <p:strVal val="visible"/>
                                      </p:to>
                                    </p:set>
                                    <p:anim calcmode="lin" valueType="num">
                                      <p:cBhvr additive="base">
                                        <p:cTn id="7" dur="250" fill="hold"/>
                                        <p:tgtEl>
                                          <p:spTgt spid="843">
                                            <p:bg/>
                                          </p:spTgt>
                                        </p:tgtEl>
                                        <p:attrNameLst>
                                          <p:attrName>ppt_x</p:attrName>
                                        </p:attrNameLst>
                                      </p:cBhvr>
                                      <p:tavLst>
                                        <p:tav tm="0">
                                          <p:val>
                                            <p:strVal val="#ppt_x"/>
                                          </p:val>
                                        </p:tav>
                                        <p:tav tm="100000">
                                          <p:val>
                                            <p:strVal val="#ppt_x"/>
                                          </p:val>
                                        </p:tav>
                                      </p:tavLst>
                                    </p:anim>
                                    <p:anim calcmode="lin" valueType="num">
                                      <p:cBhvr additive="base">
                                        <p:cTn id="8" dur="250" fill="hold"/>
                                        <p:tgtEl>
                                          <p:spTgt spid="843">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p:stCondLst>
                                    <p:cond delay="0"/>
                                  </p:stCondLst>
                                  <p:iterate>
                                    <p:tmAbs val="0"/>
                                  </p:iterate>
                                  <p:childTnLst>
                                    <p:set>
                                      <p:cBhvr>
                                        <p:cTn id="10" dur="1" fill="hold">
                                          <p:stCondLst>
                                            <p:cond delay="0"/>
                                          </p:stCondLst>
                                        </p:cTn>
                                        <p:tgtEl>
                                          <p:spTgt spid="843">
                                            <p:txEl>
                                              <p:pRg st="0" end="0"/>
                                            </p:txEl>
                                          </p:spTgt>
                                        </p:tgtEl>
                                        <p:attrNameLst>
                                          <p:attrName>style.visibility</p:attrName>
                                        </p:attrNameLst>
                                      </p:cBhvr>
                                      <p:to>
                                        <p:strVal val="visible"/>
                                      </p:to>
                                    </p:set>
                                    <p:anim calcmode="lin" valueType="num">
                                      <p:cBhvr additive="base">
                                        <p:cTn id="11" dur="250" fill="hold"/>
                                        <p:tgtEl>
                                          <p:spTgt spid="843">
                                            <p:txEl>
                                              <p:pRg st="0" end="0"/>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dur="1" fill="hold">
                                          <p:stCondLst>
                                            <p:cond delay="0"/>
                                          </p:stCondLst>
                                        </p:cTn>
                                        <p:tgtEl>
                                          <p:spTgt spid="843">
                                            <p:txEl>
                                              <p:pRg st="1" end="1"/>
                                            </p:txEl>
                                          </p:spTgt>
                                        </p:tgtEl>
                                        <p:attrNameLst>
                                          <p:attrName>style.visibility</p:attrName>
                                        </p:attrNameLst>
                                      </p:cBhvr>
                                      <p:to>
                                        <p:strVal val="visible"/>
                                      </p:to>
                                    </p:set>
                                    <p:anim calcmode="lin" valueType="num">
                                      <p:cBhvr additive="base">
                                        <p:cTn id="17" dur="250" fill="hold"/>
                                        <p:tgtEl>
                                          <p:spTgt spid="843">
                                            <p:txEl>
                                              <p:pRg st="1" end="1"/>
                                            </p:txEl>
                                          </p:spTgt>
                                        </p:tgtEl>
                                        <p:attrNameLst>
                                          <p:attrName>ppt_x</p:attrName>
                                        </p:attrNameLst>
                                      </p:cBhvr>
                                      <p:tavLst>
                                        <p:tav tm="0">
                                          <p:val>
                                            <p:strVal val="#ppt_x"/>
                                          </p:val>
                                        </p:tav>
                                        <p:tav tm="100000">
                                          <p:val>
                                            <p:strVal val="#ppt_x"/>
                                          </p:val>
                                        </p:tav>
                                      </p:tavLst>
                                    </p:anim>
                                    <p:anim calcmode="lin" valueType="num">
                                      <p:cBhvr additive="base">
                                        <p:cTn id="18" dur="250" fill="hold"/>
                                        <p:tgtEl>
                                          <p:spTgt spid="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dur="1" fill="hold">
                                          <p:stCondLst>
                                            <p:cond delay="0"/>
                                          </p:stCondLst>
                                        </p:cTn>
                                        <p:tgtEl>
                                          <p:spTgt spid="843">
                                            <p:txEl>
                                              <p:pRg st="2" end="2"/>
                                            </p:txEl>
                                          </p:spTgt>
                                        </p:tgtEl>
                                        <p:attrNameLst>
                                          <p:attrName>style.visibility</p:attrName>
                                        </p:attrNameLst>
                                      </p:cBhvr>
                                      <p:to>
                                        <p:strVal val="visible"/>
                                      </p:to>
                                    </p:set>
                                    <p:anim calcmode="lin" valueType="num">
                                      <p:cBhvr additive="base">
                                        <p:cTn id="23" dur="250" fill="hold"/>
                                        <p:tgtEl>
                                          <p:spTgt spid="843">
                                            <p:txEl>
                                              <p:pRg st="2" end="2"/>
                                            </p:txEl>
                                          </p:spTgt>
                                        </p:tgtEl>
                                        <p:attrNameLst>
                                          <p:attrName>ppt_x</p:attrName>
                                        </p:attrNameLst>
                                      </p:cBhvr>
                                      <p:tavLst>
                                        <p:tav tm="0">
                                          <p:val>
                                            <p:strVal val="#ppt_x"/>
                                          </p:val>
                                        </p:tav>
                                        <p:tav tm="100000">
                                          <p:val>
                                            <p:strVal val="#ppt_x"/>
                                          </p:val>
                                        </p:tav>
                                      </p:tavLst>
                                    </p:anim>
                                    <p:anim calcmode="lin" valueType="num">
                                      <p:cBhvr additive="base">
                                        <p:cTn id="24" dur="250" fill="hold"/>
                                        <p:tgtEl>
                                          <p:spTgt spid="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dur="1" fill="hold">
                                          <p:stCondLst>
                                            <p:cond delay="0"/>
                                          </p:stCondLst>
                                        </p:cTn>
                                        <p:tgtEl>
                                          <p:spTgt spid="843">
                                            <p:txEl>
                                              <p:pRg st="3" end="3"/>
                                            </p:txEl>
                                          </p:spTgt>
                                        </p:tgtEl>
                                        <p:attrNameLst>
                                          <p:attrName>style.visibility</p:attrName>
                                        </p:attrNameLst>
                                      </p:cBhvr>
                                      <p:to>
                                        <p:strVal val="visible"/>
                                      </p:to>
                                    </p:set>
                                    <p:anim calcmode="lin" valueType="num">
                                      <p:cBhvr additive="base">
                                        <p:cTn id="29" dur="250" fill="hold"/>
                                        <p:tgtEl>
                                          <p:spTgt spid="843">
                                            <p:txEl>
                                              <p:pRg st="3" end="3"/>
                                            </p:txEl>
                                          </p:spTgt>
                                        </p:tgtEl>
                                        <p:attrNameLst>
                                          <p:attrName>ppt_x</p:attrName>
                                        </p:attrNameLst>
                                      </p:cBhvr>
                                      <p:tavLst>
                                        <p:tav tm="0">
                                          <p:val>
                                            <p:strVal val="#ppt_x"/>
                                          </p:val>
                                        </p:tav>
                                        <p:tav tm="100000">
                                          <p:val>
                                            <p:strVal val="#ppt_x"/>
                                          </p:val>
                                        </p:tav>
                                      </p:tavLst>
                                    </p:anim>
                                    <p:anim calcmode="lin" valueType="num">
                                      <p:cBhvr additive="base">
                                        <p:cTn id="30" dur="250" fill="hold"/>
                                        <p:tgtEl>
                                          <p:spTgt spid="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iterate>
                                    <p:tmAbs val="0"/>
                                  </p:iterate>
                                  <p:childTnLst>
                                    <p:set>
                                      <p:cBhvr>
                                        <p:cTn id="34" dur="1" fill="hold">
                                          <p:stCondLst>
                                            <p:cond delay="0"/>
                                          </p:stCondLst>
                                        </p:cTn>
                                        <p:tgtEl>
                                          <p:spTgt spid="843">
                                            <p:txEl>
                                              <p:pRg st="4" end="4"/>
                                            </p:txEl>
                                          </p:spTgt>
                                        </p:tgtEl>
                                        <p:attrNameLst>
                                          <p:attrName>style.visibility</p:attrName>
                                        </p:attrNameLst>
                                      </p:cBhvr>
                                      <p:to>
                                        <p:strVal val="visible"/>
                                      </p:to>
                                    </p:set>
                                    <p:anim calcmode="lin" valueType="num">
                                      <p:cBhvr additive="base">
                                        <p:cTn id="35" dur="250" fill="hold"/>
                                        <p:tgtEl>
                                          <p:spTgt spid="843">
                                            <p:txEl>
                                              <p:pRg st="4" end="4"/>
                                            </p:txEl>
                                          </p:spTgt>
                                        </p:tgtEl>
                                        <p:attrNameLst>
                                          <p:attrName>ppt_x</p:attrName>
                                        </p:attrNameLst>
                                      </p:cBhvr>
                                      <p:tavLst>
                                        <p:tav tm="0">
                                          <p:val>
                                            <p:strVal val="#ppt_x"/>
                                          </p:val>
                                        </p:tav>
                                        <p:tav tm="100000">
                                          <p:val>
                                            <p:strVal val="#ppt_x"/>
                                          </p:val>
                                        </p:tav>
                                      </p:tavLst>
                                    </p:anim>
                                    <p:anim calcmode="lin" valueType="num">
                                      <p:cBhvr additive="base">
                                        <p:cTn id="36" dur="250" fill="hold"/>
                                        <p:tgtEl>
                                          <p:spTgt spid="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Shape 855"/>
          <p:cNvSpPr/>
          <p:nvPr/>
        </p:nvSpPr>
        <p:spPr>
          <a:xfrm>
            <a:off x="-1" y="0"/>
            <a:ext cx="9144002" cy="19397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95000"/>
              </a:lnSpc>
              <a:spcBef>
                <a:spcPts val="3900"/>
              </a:spcBef>
              <a:defRPr sz="6600">
                <a:solidFill>
                  <a:srgbClr val="E99703"/>
                </a:solidFill>
                <a:latin typeface="Times New Roman Bold"/>
                <a:ea typeface="Times New Roman Bold"/>
                <a:cs typeface="Times New Roman Bold"/>
                <a:sym typeface="Times New Roman Bold"/>
              </a:defRPr>
            </a:lvl1pPr>
          </a:lstStyle>
          <a:p>
            <a:pPr lvl="0">
              <a:defRPr sz="1800">
                <a:solidFill>
                  <a:srgbClr val="000000"/>
                </a:solidFill>
              </a:defRPr>
            </a:pPr>
            <a:r>
              <a:rPr sz="6600">
                <a:solidFill>
                  <a:srgbClr val="E99703"/>
                </a:solidFill>
              </a:rPr>
              <a:t>You Do Not Want To Be Lost In Hell Eternally!</a:t>
            </a:r>
          </a:p>
        </p:txBody>
      </p:sp>
      <p:sp>
        <p:nvSpPr>
          <p:cNvPr id="856" name="Shape 856"/>
          <p:cNvSpPr/>
          <p:nvPr/>
        </p:nvSpPr>
        <p:spPr>
          <a:xfrm>
            <a:off x="-152400" y="2209800"/>
            <a:ext cx="9448800" cy="8497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90000"/>
              </a:lnSpc>
              <a:spcBef>
                <a:spcPts val="3200"/>
              </a:spcBef>
              <a:defRPr sz="5400" b="1" i="1">
                <a:solidFill>
                  <a:srgbClr val="F1FC16"/>
                </a:solidFill>
                <a:latin typeface="Times New Roman"/>
                <a:ea typeface="Times New Roman"/>
                <a:cs typeface="Times New Roman"/>
                <a:sym typeface="Times New Roman"/>
              </a:defRPr>
            </a:lvl1pPr>
          </a:lstStyle>
          <a:p>
            <a:pPr lvl="0">
              <a:defRPr sz="1800" b="0" i="0">
                <a:solidFill>
                  <a:srgbClr val="000000"/>
                </a:solidFill>
              </a:defRPr>
            </a:pPr>
            <a:r>
              <a:rPr sz="5400" b="1" i="1">
                <a:solidFill>
                  <a:srgbClr val="F1FC16"/>
                </a:solidFill>
              </a:rPr>
              <a:t>It is both a real &amp; eternal place</a:t>
            </a:r>
          </a:p>
        </p:txBody>
      </p:sp>
    </p:spTree>
  </p:cSld>
  <p:clrMapOvr>
    <a:masterClrMapping/>
  </p:clrMapOvr>
  <p:transition>
    <p:fade thruBlk="1"/>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856"/>
                                        </p:tgtEl>
                                        <p:attrNameLst>
                                          <p:attrName>style.visibility</p:attrName>
                                        </p:attrNameLst>
                                      </p:cBhvr>
                                      <p:to>
                                        <p:strVal val="visible"/>
                                      </p:to>
                                    </p:set>
                                    <p:anim calcmode="lin" valueType="num">
                                      <p:cBhvr>
                                        <p:cTn id="7" dur="500" fill="hold"/>
                                        <p:tgtEl>
                                          <p:spTgt spid="856"/>
                                        </p:tgtEl>
                                        <p:attrNameLst>
                                          <p:attrName>ppt_w</p:attrName>
                                        </p:attrNameLst>
                                      </p:cBhvr>
                                      <p:tavLst>
                                        <p:tav tm="0">
                                          <p:val>
                                            <p:fltVal val="0"/>
                                          </p:val>
                                        </p:tav>
                                        <p:tav tm="100000">
                                          <p:val>
                                            <p:strVal val="#ppt_w"/>
                                          </p:val>
                                        </p:tav>
                                      </p:tavLst>
                                    </p:anim>
                                    <p:anim calcmode="lin" valueType="num">
                                      <p:cBhvr>
                                        <p:cTn id="8" dur="500" fill="hold"/>
                                        <p:tgtEl>
                                          <p:spTgt spid="8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1" y="304799"/>
            <a:ext cx="9144002" cy="1143002"/>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48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4800">
                <a:solidFill>
                  <a:srgbClr val="F1FC16"/>
                </a:solidFill>
              </a:rPr>
              <a:t>Jesus Affirmed Reality of Hell</a:t>
            </a:r>
          </a:p>
        </p:txBody>
      </p:sp>
      <p:sp>
        <p:nvSpPr>
          <p:cNvPr id="70" name="Shape 70"/>
          <p:cNvSpPr>
            <a:spLocks noGrp="1"/>
          </p:cNvSpPr>
          <p:nvPr>
            <p:ph type="body" idx="1"/>
          </p:nvPr>
        </p:nvSpPr>
        <p:spPr>
          <a:xfrm>
            <a:off x="457200" y="1600200"/>
            <a:ext cx="8229600" cy="45259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marL="428625" lvl="0" indent="-428625">
              <a:lnSpc>
                <a:spcPct val="90000"/>
              </a:lnSpc>
              <a:spcBef>
                <a:spcPts val="900"/>
              </a:spcBef>
              <a:buClr>
                <a:srgbClr val="BBE0E3"/>
              </a:buClr>
              <a:buFont typeface="Times New Roman"/>
              <a:buChar char="•"/>
              <a:defRPr sz="1800"/>
            </a:pPr>
            <a:r>
              <a:rPr sz="4000" dirty="0" smtClean="0">
                <a:solidFill>
                  <a:srgbClr val="FFFF99"/>
                </a:solidFill>
                <a:latin typeface="Times New Roman Bold"/>
                <a:ea typeface="Times New Roman Bold"/>
                <a:cs typeface="Times New Roman Bold"/>
                <a:sym typeface="Times New Roman Bold"/>
              </a:rPr>
              <a:t>Matt</a:t>
            </a:r>
            <a:r>
              <a:rPr lang="en-US" sz="4000" dirty="0" smtClean="0">
                <a:solidFill>
                  <a:srgbClr val="FFFF99"/>
                </a:solidFill>
                <a:latin typeface="Times New Roman Bold"/>
                <a:ea typeface="Times New Roman Bold"/>
                <a:cs typeface="Times New Roman Bold"/>
                <a:sym typeface="Times New Roman Bold"/>
              </a:rPr>
              <a:t>hew</a:t>
            </a:r>
            <a:r>
              <a:rPr sz="4000" dirty="0" smtClean="0">
                <a:solidFill>
                  <a:srgbClr val="FFFF99"/>
                </a:solidFill>
                <a:latin typeface="Times New Roman Bold"/>
                <a:ea typeface="Times New Roman Bold"/>
                <a:cs typeface="Times New Roman Bold"/>
                <a:sym typeface="Times New Roman Bold"/>
              </a:rPr>
              <a:t> </a:t>
            </a:r>
            <a:r>
              <a:rPr sz="4000" dirty="0">
                <a:solidFill>
                  <a:srgbClr val="FFFF99"/>
                </a:solidFill>
                <a:latin typeface="Times New Roman Bold"/>
                <a:ea typeface="Times New Roman Bold"/>
                <a:cs typeface="Times New Roman Bold"/>
                <a:sym typeface="Times New Roman Bold"/>
              </a:rPr>
              <a:t>5:22, 29-30</a:t>
            </a:r>
          </a:p>
          <a:p>
            <a:pPr marL="428625" lvl="0" indent="-428625">
              <a:lnSpc>
                <a:spcPct val="90000"/>
              </a:lnSpc>
              <a:spcBef>
                <a:spcPts val="900"/>
              </a:spcBef>
              <a:buClr>
                <a:srgbClr val="BBE0E3"/>
              </a:buClr>
              <a:buFont typeface="Times New Roman"/>
              <a:buChar char="•"/>
              <a:defRPr sz="1800"/>
            </a:pPr>
            <a:r>
              <a:rPr sz="4000" dirty="0" smtClean="0">
                <a:solidFill>
                  <a:srgbClr val="FFFF99"/>
                </a:solidFill>
                <a:latin typeface="Times New Roman Bold"/>
                <a:ea typeface="Times New Roman Bold"/>
                <a:cs typeface="Times New Roman Bold"/>
                <a:sym typeface="Times New Roman Bold"/>
              </a:rPr>
              <a:t>Matt</a:t>
            </a:r>
            <a:r>
              <a:rPr lang="en-US" sz="4000" dirty="0" smtClean="0">
                <a:solidFill>
                  <a:srgbClr val="FFFF99"/>
                </a:solidFill>
                <a:latin typeface="Times New Roman Bold"/>
                <a:ea typeface="Times New Roman Bold"/>
                <a:cs typeface="Times New Roman Bold"/>
                <a:sym typeface="Times New Roman Bold"/>
              </a:rPr>
              <a:t>hew</a:t>
            </a:r>
            <a:r>
              <a:rPr sz="4000" dirty="0" smtClean="0">
                <a:solidFill>
                  <a:srgbClr val="FFFF99"/>
                </a:solidFill>
                <a:latin typeface="Times New Roman Bold"/>
                <a:ea typeface="Times New Roman Bold"/>
                <a:cs typeface="Times New Roman Bold"/>
                <a:sym typeface="Times New Roman Bold"/>
              </a:rPr>
              <a:t> </a:t>
            </a:r>
            <a:r>
              <a:rPr sz="4000" dirty="0">
                <a:solidFill>
                  <a:srgbClr val="FFFF99"/>
                </a:solidFill>
                <a:latin typeface="Times New Roman Bold"/>
                <a:ea typeface="Times New Roman Bold"/>
                <a:cs typeface="Times New Roman Bold"/>
                <a:sym typeface="Times New Roman Bold"/>
              </a:rPr>
              <a:t>10:28 </a:t>
            </a:r>
            <a:r>
              <a:rPr sz="4000" dirty="0">
                <a:solidFill>
                  <a:srgbClr val="FFFFFF"/>
                </a:solidFill>
                <a:latin typeface="Times New Roman Bold"/>
                <a:ea typeface="Times New Roman Bold"/>
                <a:cs typeface="Times New Roman Bold"/>
                <a:sym typeface="Times New Roman Bold"/>
              </a:rPr>
              <a:t>(cf.</a:t>
            </a:r>
            <a:r>
              <a:rPr sz="4000" dirty="0">
                <a:solidFill>
                  <a:srgbClr val="FFFF99"/>
                </a:solidFill>
                <a:latin typeface="Times New Roman Bold"/>
                <a:ea typeface="Times New Roman Bold"/>
                <a:cs typeface="Times New Roman Bold"/>
                <a:sym typeface="Times New Roman Bold"/>
              </a:rPr>
              <a:t> Luke 12:5</a:t>
            </a:r>
            <a:r>
              <a:rPr sz="4000" dirty="0">
                <a:solidFill>
                  <a:srgbClr val="FFFFFF"/>
                </a:solidFill>
                <a:latin typeface="Times New Roman Bold"/>
                <a:ea typeface="Times New Roman Bold"/>
                <a:cs typeface="Times New Roman Bold"/>
                <a:sym typeface="Times New Roman Bold"/>
              </a:rPr>
              <a:t>)</a:t>
            </a:r>
            <a:endParaRPr sz="4000" dirty="0">
              <a:solidFill>
                <a:srgbClr val="FFFF99"/>
              </a:solidFill>
              <a:latin typeface="Times New Roman Bold"/>
              <a:ea typeface="Times New Roman Bold"/>
              <a:cs typeface="Times New Roman Bold"/>
              <a:sym typeface="Times New Roman Bold"/>
            </a:endParaRPr>
          </a:p>
          <a:p>
            <a:pPr marL="428625" lvl="0" indent="-428625">
              <a:lnSpc>
                <a:spcPct val="90000"/>
              </a:lnSpc>
              <a:spcBef>
                <a:spcPts val="900"/>
              </a:spcBef>
              <a:buClr>
                <a:srgbClr val="BBE0E3"/>
              </a:buClr>
              <a:buFont typeface="Times New Roman"/>
              <a:buChar char="•"/>
              <a:defRPr sz="1800"/>
            </a:pPr>
            <a:r>
              <a:rPr sz="4000" dirty="0" smtClean="0">
                <a:solidFill>
                  <a:srgbClr val="FFFF99"/>
                </a:solidFill>
                <a:latin typeface="Times New Roman Bold"/>
                <a:ea typeface="Times New Roman Bold"/>
                <a:cs typeface="Times New Roman Bold"/>
                <a:sym typeface="Times New Roman Bold"/>
              </a:rPr>
              <a:t>Matt</a:t>
            </a:r>
            <a:r>
              <a:rPr lang="en-US" sz="4000" dirty="0" smtClean="0">
                <a:solidFill>
                  <a:srgbClr val="FFFF99"/>
                </a:solidFill>
                <a:latin typeface="Times New Roman Bold"/>
                <a:ea typeface="Times New Roman Bold"/>
                <a:cs typeface="Times New Roman Bold"/>
                <a:sym typeface="Times New Roman Bold"/>
              </a:rPr>
              <a:t>hew</a:t>
            </a:r>
            <a:r>
              <a:rPr sz="4000" dirty="0" smtClean="0">
                <a:solidFill>
                  <a:srgbClr val="FFFF99"/>
                </a:solidFill>
                <a:latin typeface="Times New Roman Bold"/>
                <a:ea typeface="Times New Roman Bold"/>
                <a:cs typeface="Times New Roman Bold"/>
                <a:sym typeface="Times New Roman Bold"/>
              </a:rPr>
              <a:t> </a:t>
            </a:r>
            <a:r>
              <a:rPr sz="4000" dirty="0">
                <a:solidFill>
                  <a:srgbClr val="FFFF99"/>
                </a:solidFill>
                <a:latin typeface="Times New Roman Bold"/>
                <a:ea typeface="Times New Roman Bold"/>
                <a:cs typeface="Times New Roman Bold"/>
                <a:sym typeface="Times New Roman Bold"/>
              </a:rPr>
              <a:t>18:9</a:t>
            </a:r>
          </a:p>
          <a:p>
            <a:pPr marL="428625" lvl="0" indent="-428625">
              <a:lnSpc>
                <a:spcPct val="90000"/>
              </a:lnSpc>
              <a:spcBef>
                <a:spcPts val="900"/>
              </a:spcBef>
              <a:buClr>
                <a:srgbClr val="BBE0E3"/>
              </a:buClr>
              <a:buFont typeface="Times New Roman"/>
              <a:buChar char="•"/>
              <a:defRPr sz="1800"/>
            </a:pPr>
            <a:r>
              <a:rPr sz="4000" dirty="0" smtClean="0">
                <a:solidFill>
                  <a:srgbClr val="FFFF99"/>
                </a:solidFill>
                <a:latin typeface="Times New Roman Bold"/>
                <a:ea typeface="Times New Roman Bold"/>
                <a:cs typeface="Times New Roman Bold"/>
                <a:sym typeface="Times New Roman Bold"/>
              </a:rPr>
              <a:t>Matt</a:t>
            </a:r>
            <a:r>
              <a:rPr lang="en-US" sz="4000" dirty="0" smtClean="0">
                <a:solidFill>
                  <a:srgbClr val="FFFF99"/>
                </a:solidFill>
                <a:latin typeface="Times New Roman Bold"/>
                <a:ea typeface="Times New Roman Bold"/>
                <a:cs typeface="Times New Roman Bold"/>
                <a:sym typeface="Times New Roman Bold"/>
              </a:rPr>
              <a:t>hew</a:t>
            </a:r>
            <a:r>
              <a:rPr sz="4000" dirty="0" smtClean="0">
                <a:solidFill>
                  <a:srgbClr val="FFFF99"/>
                </a:solidFill>
                <a:latin typeface="Times New Roman Bold"/>
                <a:ea typeface="Times New Roman Bold"/>
                <a:cs typeface="Times New Roman Bold"/>
                <a:sym typeface="Times New Roman Bold"/>
              </a:rPr>
              <a:t> </a:t>
            </a:r>
            <a:r>
              <a:rPr sz="4000" dirty="0">
                <a:solidFill>
                  <a:srgbClr val="FFFF99"/>
                </a:solidFill>
                <a:latin typeface="Times New Roman Bold"/>
                <a:ea typeface="Times New Roman Bold"/>
                <a:cs typeface="Times New Roman Bold"/>
                <a:sym typeface="Times New Roman Bold"/>
              </a:rPr>
              <a:t>23:33</a:t>
            </a:r>
          </a:p>
          <a:p>
            <a:pPr marL="428625" lvl="0" indent="-428625">
              <a:lnSpc>
                <a:spcPct val="90000"/>
              </a:lnSpc>
              <a:spcBef>
                <a:spcPts val="900"/>
              </a:spcBef>
              <a:buClr>
                <a:srgbClr val="BBE0E3"/>
              </a:buClr>
              <a:buFont typeface="Times New Roman"/>
              <a:buChar char="•"/>
              <a:defRPr sz="1800"/>
            </a:pPr>
            <a:r>
              <a:rPr sz="4000" dirty="0">
                <a:solidFill>
                  <a:srgbClr val="FFFF99"/>
                </a:solidFill>
                <a:latin typeface="Times New Roman Bold"/>
                <a:ea typeface="Times New Roman Bold"/>
                <a:cs typeface="Times New Roman Bold"/>
                <a:sym typeface="Times New Roman Bold"/>
              </a:rPr>
              <a:t>Mark 9:43, 45, 47</a:t>
            </a:r>
          </a:p>
        </p:txBody>
      </p:sp>
      <p:grpSp>
        <p:nvGrpSpPr>
          <p:cNvPr id="75" name="Group 75"/>
          <p:cNvGrpSpPr/>
          <p:nvPr/>
        </p:nvGrpSpPr>
        <p:grpSpPr>
          <a:xfrm>
            <a:off x="5564841" y="5799032"/>
            <a:ext cx="1016809" cy="1116463"/>
            <a:chOff x="0" y="0"/>
            <a:chExt cx="1016807" cy="1116462"/>
          </a:xfrm>
        </p:grpSpPr>
        <p:sp>
          <p:nvSpPr>
            <p:cNvPr id="71" name="Shape 71"/>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2" name="Shape 72"/>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3" name="Shape 73"/>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4" name="Shape 74"/>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0" name="Group 80"/>
          <p:cNvGrpSpPr/>
          <p:nvPr/>
        </p:nvGrpSpPr>
        <p:grpSpPr>
          <a:xfrm>
            <a:off x="2241" y="5268765"/>
            <a:ext cx="1016809" cy="1563048"/>
            <a:chOff x="0" y="0"/>
            <a:chExt cx="1016807" cy="1563046"/>
          </a:xfrm>
        </p:grpSpPr>
        <p:sp>
          <p:nvSpPr>
            <p:cNvPr id="76" name="Shape 76"/>
            <p:cNvSpPr/>
            <p:nvPr/>
          </p:nvSpPr>
          <p:spPr>
            <a:xfrm>
              <a:off x="163480" y="90131"/>
              <a:ext cx="311841" cy="146464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7" name="Shape 77"/>
            <p:cNvSpPr/>
            <p:nvPr/>
          </p:nvSpPr>
          <p:spPr>
            <a:xfrm>
              <a:off x="0" y="0"/>
              <a:ext cx="972222" cy="156304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78" name="Shape 78"/>
            <p:cNvSpPr/>
            <p:nvPr/>
          </p:nvSpPr>
          <p:spPr>
            <a:xfrm>
              <a:off x="465230" y="27626"/>
              <a:ext cx="551578" cy="148554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79" name="Shape 79"/>
            <p:cNvSpPr/>
            <p:nvPr/>
          </p:nvSpPr>
          <p:spPr>
            <a:xfrm>
              <a:off x="286853" y="263222"/>
              <a:ext cx="499736" cy="128604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85" name="Group 85"/>
          <p:cNvGrpSpPr/>
          <p:nvPr/>
        </p:nvGrpSpPr>
        <p:grpSpPr>
          <a:xfrm>
            <a:off x="4726641" y="5344965"/>
            <a:ext cx="1016809" cy="1563048"/>
            <a:chOff x="0" y="0"/>
            <a:chExt cx="1016807" cy="1563046"/>
          </a:xfrm>
        </p:grpSpPr>
        <p:sp>
          <p:nvSpPr>
            <p:cNvPr id="81" name="Shape 81"/>
            <p:cNvSpPr/>
            <p:nvPr/>
          </p:nvSpPr>
          <p:spPr>
            <a:xfrm>
              <a:off x="163480" y="90131"/>
              <a:ext cx="311841" cy="146464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2" name="Shape 82"/>
            <p:cNvSpPr/>
            <p:nvPr/>
          </p:nvSpPr>
          <p:spPr>
            <a:xfrm>
              <a:off x="0" y="0"/>
              <a:ext cx="972222" cy="156304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3" name="Shape 83"/>
            <p:cNvSpPr/>
            <p:nvPr/>
          </p:nvSpPr>
          <p:spPr>
            <a:xfrm>
              <a:off x="465230" y="27626"/>
              <a:ext cx="551578" cy="148554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4" name="Shape 84"/>
            <p:cNvSpPr/>
            <p:nvPr/>
          </p:nvSpPr>
          <p:spPr>
            <a:xfrm>
              <a:off x="286853" y="263222"/>
              <a:ext cx="499736" cy="128604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90" name="Group 90"/>
          <p:cNvGrpSpPr/>
          <p:nvPr/>
        </p:nvGrpSpPr>
        <p:grpSpPr>
          <a:xfrm>
            <a:off x="1526241" y="5799032"/>
            <a:ext cx="1016809" cy="1116463"/>
            <a:chOff x="0" y="0"/>
            <a:chExt cx="1016807" cy="1116462"/>
          </a:xfrm>
        </p:grpSpPr>
        <p:sp>
          <p:nvSpPr>
            <p:cNvPr id="86" name="Shape 86"/>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7" name="Shape 87"/>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88" name="Shape 88"/>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89" name="Shape 89"/>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95" name="Group 95"/>
          <p:cNvGrpSpPr/>
          <p:nvPr/>
        </p:nvGrpSpPr>
        <p:grpSpPr>
          <a:xfrm>
            <a:off x="3812241" y="5799032"/>
            <a:ext cx="1016809" cy="1116463"/>
            <a:chOff x="0" y="0"/>
            <a:chExt cx="1016807" cy="1116462"/>
          </a:xfrm>
        </p:grpSpPr>
        <p:sp>
          <p:nvSpPr>
            <p:cNvPr id="91" name="Shape 91"/>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92" name="Shape 92"/>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93" name="Shape 93"/>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94" name="Shape 94"/>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00" name="Group 100"/>
          <p:cNvGrpSpPr/>
          <p:nvPr/>
        </p:nvGrpSpPr>
        <p:grpSpPr>
          <a:xfrm>
            <a:off x="2288241" y="5344965"/>
            <a:ext cx="1016809" cy="1563048"/>
            <a:chOff x="0" y="0"/>
            <a:chExt cx="1016807" cy="1563046"/>
          </a:xfrm>
        </p:grpSpPr>
        <p:sp>
          <p:nvSpPr>
            <p:cNvPr id="96" name="Shape 96"/>
            <p:cNvSpPr/>
            <p:nvPr/>
          </p:nvSpPr>
          <p:spPr>
            <a:xfrm>
              <a:off x="163480" y="90131"/>
              <a:ext cx="311841" cy="146464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97" name="Shape 97"/>
            <p:cNvSpPr/>
            <p:nvPr/>
          </p:nvSpPr>
          <p:spPr>
            <a:xfrm>
              <a:off x="0" y="0"/>
              <a:ext cx="972222" cy="156304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98" name="Shape 98"/>
            <p:cNvSpPr/>
            <p:nvPr/>
          </p:nvSpPr>
          <p:spPr>
            <a:xfrm>
              <a:off x="465230" y="27626"/>
              <a:ext cx="551578" cy="148554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99" name="Shape 99"/>
            <p:cNvSpPr/>
            <p:nvPr/>
          </p:nvSpPr>
          <p:spPr>
            <a:xfrm>
              <a:off x="286853" y="263222"/>
              <a:ext cx="499736" cy="128604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05" name="Group 105"/>
          <p:cNvGrpSpPr/>
          <p:nvPr/>
        </p:nvGrpSpPr>
        <p:grpSpPr>
          <a:xfrm>
            <a:off x="3050241" y="5799032"/>
            <a:ext cx="1016809" cy="1116463"/>
            <a:chOff x="0" y="0"/>
            <a:chExt cx="1016807" cy="1116462"/>
          </a:xfrm>
        </p:grpSpPr>
        <p:sp>
          <p:nvSpPr>
            <p:cNvPr id="101" name="Shape 101"/>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02" name="Shape 102"/>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03" name="Shape 103"/>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04" name="Shape 104"/>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10" name="Group 110"/>
          <p:cNvGrpSpPr/>
          <p:nvPr/>
        </p:nvGrpSpPr>
        <p:grpSpPr>
          <a:xfrm>
            <a:off x="7165041" y="5722832"/>
            <a:ext cx="1016809" cy="1116463"/>
            <a:chOff x="0" y="0"/>
            <a:chExt cx="1016807" cy="1116462"/>
          </a:xfrm>
        </p:grpSpPr>
        <p:sp>
          <p:nvSpPr>
            <p:cNvPr id="106" name="Shape 106"/>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07" name="Shape 107"/>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08" name="Shape 108"/>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09" name="Shape 109"/>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15" name="Group 115"/>
          <p:cNvGrpSpPr/>
          <p:nvPr/>
        </p:nvGrpSpPr>
        <p:grpSpPr>
          <a:xfrm>
            <a:off x="6326841" y="5344965"/>
            <a:ext cx="1016809" cy="1563048"/>
            <a:chOff x="0" y="0"/>
            <a:chExt cx="1016807" cy="1563046"/>
          </a:xfrm>
        </p:grpSpPr>
        <p:sp>
          <p:nvSpPr>
            <p:cNvPr id="111" name="Shape 111"/>
            <p:cNvSpPr/>
            <p:nvPr/>
          </p:nvSpPr>
          <p:spPr>
            <a:xfrm>
              <a:off x="163480" y="90131"/>
              <a:ext cx="311841" cy="146464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12" name="Shape 112"/>
            <p:cNvSpPr/>
            <p:nvPr/>
          </p:nvSpPr>
          <p:spPr>
            <a:xfrm>
              <a:off x="0" y="0"/>
              <a:ext cx="972222" cy="156304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13" name="Shape 113"/>
            <p:cNvSpPr/>
            <p:nvPr/>
          </p:nvSpPr>
          <p:spPr>
            <a:xfrm>
              <a:off x="465230" y="27626"/>
              <a:ext cx="551578" cy="148554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14" name="Shape 114"/>
            <p:cNvSpPr/>
            <p:nvPr/>
          </p:nvSpPr>
          <p:spPr>
            <a:xfrm>
              <a:off x="286853" y="263222"/>
              <a:ext cx="499736" cy="128604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20" name="Group 120"/>
          <p:cNvGrpSpPr/>
          <p:nvPr/>
        </p:nvGrpSpPr>
        <p:grpSpPr>
          <a:xfrm>
            <a:off x="7850841" y="5722832"/>
            <a:ext cx="1016809" cy="1116463"/>
            <a:chOff x="0" y="0"/>
            <a:chExt cx="1016807" cy="1116462"/>
          </a:xfrm>
        </p:grpSpPr>
        <p:sp>
          <p:nvSpPr>
            <p:cNvPr id="116" name="Shape 116"/>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17" name="Shape 117"/>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18" name="Shape 118"/>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19" name="Shape 119"/>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25" name="Group 125"/>
          <p:cNvGrpSpPr/>
          <p:nvPr/>
        </p:nvGrpSpPr>
        <p:grpSpPr>
          <a:xfrm>
            <a:off x="992841" y="5344965"/>
            <a:ext cx="1016809" cy="1563048"/>
            <a:chOff x="0" y="0"/>
            <a:chExt cx="1016807" cy="1563046"/>
          </a:xfrm>
        </p:grpSpPr>
        <p:sp>
          <p:nvSpPr>
            <p:cNvPr id="121" name="Shape 121"/>
            <p:cNvSpPr/>
            <p:nvPr/>
          </p:nvSpPr>
          <p:spPr>
            <a:xfrm>
              <a:off x="163480" y="90131"/>
              <a:ext cx="311841" cy="146464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22" name="Shape 122"/>
            <p:cNvSpPr/>
            <p:nvPr/>
          </p:nvSpPr>
          <p:spPr>
            <a:xfrm>
              <a:off x="0" y="0"/>
              <a:ext cx="972222" cy="156304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23" name="Shape 123"/>
            <p:cNvSpPr/>
            <p:nvPr/>
          </p:nvSpPr>
          <p:spPr>
            <a:xfrm>
              <a:off x="465230" y="27626"/>
              <a:ext cx="551578" cy="148554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24" name="Shape 124"/>
            <p:cNvSpPr/>
            <p:nvPr/>
          </p:nvSpPr>
          <p:spPr>
            <a:xfrm>
              <a:off x="286853" y="263222"/>
              <a:ext cx="499736" cy="128604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30" name="Group 130"/>
          <p:cNvGrpSpPr/>
          <p:nvPr/>
        </p:nvGrpSpPr>
        <p:grpSpPr>
          <a:xfrm>
            <a:off x="8308041" y="5268765"/>
            <a:ext cx="1016809" cy="1563048"/>
            <a:chOff x="0" y="0"/>
            <a:chExt cx="1016807" cy="1563046"/>
          </a:xfrm>
        </p:grpSpPr>
        <p:sp>
          <p:nvSpPr>
            <p:cNvPr id="126" name="Shape 126"/>
            <p:cNvSpPr/>
            <p:nvPr/>
          </p:nvSpPr>
          <p:spPr>
            <a:xfrm>
              <a:off x="163480" y="90131"/>
              <a:ext cx="311841" cy="146464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27" name="Shape 127"/>
            <p:cNvSpPr/>
            <p:nvPr/>
          </p:nvSpPr>
          <p:spPr>
            <a:xfrm>
              <a:off x="0" y="0"/>
              <a:ext cx="972222" cy="156304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28" name="Shape 128"/>
            <p:cNvSpPr/>
            <p:nvPr/>
          </p:nvSpPr>
          <p:spPr>
            <a:xfrm>
              <a:off x="465230" y="27626"/>
              <a:ext cx="551578" cy="148554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29" name="Shape 129"/>
            <p:cNvSpPr/>
            <p:nvPr/>
          </p:nvSpPr>
          <p:spPr>
            <a:xfrm>
              <a:off x="286853" y="263222"/>
              <a:ext cx="499736" cy="128604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35" name="Group 135"/>
          <p:cNvGrpSpPr/>
          <p:nvPr/>
        </p:nvGrpSpPr>
        <p:grpSpPr>
          <a:xfrm>
            <a:off x="535641" y="5799032"/>
            <a:ext cx="1016809" cy="1116463"/>
            <a:chOff x="0" y="0"/>
            <a:chExt cx="1016807" cy="1116462"/>
          </a:xfrm>
        </p:grpSpPr>
        <p:sp>
          <p:nvSpPr>
            <p:cNvPr id="131" name="Shape 131"/>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32" name="Shape 132"/>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33" name="Shape 133"/>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34" name="Shape 134"/>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7" presetClass="entr" presetSubtype="8" fill="hold" grpId="1" nodeType="clickEffect">
                                  <p:stCondLst>
                                    <p:cond delay="0"/>
                                  </p:stCondLst>
                                  <p:iterate>
                                    <p:tmAbs val="0"/>
                                  </p:iterate>
                                  <p:childTnLst>
                                    <p:set>
                                      <p:cBhvr>
                                        <p:cTn id="6" dur="1" fill="hold">
                                          <p:stCondLst>
                                            <p:cond delay="0"/>
                                          </p:stCondLst>
                                        </p:cTn>
                                        <p:tgtEl>
                                          <p:spTgt spid="70">
                                            <p:bg/>
                                          </p:spTgt>
                                        </p:tgtEl>
                                        <p:attrNameLst>
                                          <p:attrName>style.visibility</p:attrName>
                                        </p:attrNameLst>
                                      </p:cBhvr>
                                      <p:to>
                                        <p:strVal val="visible"/>
                                      </p:to>
                                    </p:set>
                                    <p:anim calcmode="lin" valueType="num">
                                      <p:cBhvr>
                                        <p:cTn id="7" dur="500" fill="hold"/>
                                        <p:tgtEl>
                                          <p:spTgt spid="70">
                                            <p:bg/>
                                          </p:spTgt>
                                        </p:tgtEl>
                                        <p:attrNameLst>
                                          <p:attrName>ppt_x</p:attrName>
                                        </p:attrNameLst>
                                      </p:cBhvr>
                                      <p:tavLst>
                                        <p:tav tm="0">
                                          <p:val>
                                            <p:strVal val="#ppt_x-#ppt_w/2"/>
                                          </p:val>
                                        </p:tav>
                                        <p:tav tm="100000">
                                          <p:val>
                                            <p:strVal val="#ppt_x"/>
                                          </p:val>
                                        </p:tav>
                                      </p:tavLst>
                                    </p:anim>
                                    <p:anim calcmode="lin" valueType="num">
                                      <p:cBhvr>
                                        <p:cTn id="8" dur="500" fill="hold"/>
                                        <p:tgtEl>
                                          <p:spTgt spid="70">
                                            <p:bg/>
                                          </p:spTgt>
                                        </p:tgtEl>
                                        <p:attrNameLst>
                                          <p:attrName>ppt_y</p:attrName>
                                        </p:attrNameLst>
                                      </p:cBhvr>
                                      <p:tavLst>
                                        <p:tav tm="0">
                                          <p:val>
                                            <p:strVal val="#ppt_y"/>
                                          </p:val>
                                        </p:tav>
                                        <p:tav tm="100000">
                                          <p:val>
                                            <p:strVal val="#ppt_y"/>
                                          </p:val>
                                        </p:tav>
                                      </p:tavLst>
                                    </p:anim>
                                    <p:anim calcmode="lin" valueType="num">
                                      <p:cBhvr>
                                        <p:cTn id="9" dur="500" fill="hold"/>
                                        <p:tgtEl>
                                          <p:spTgt spid="70">
                                            <p:bg/>
                                          </p:spTgt>
                                        </p:tgtEl>
                                        <p:attrNameLst>
                                          <p:attrName>ppt_w</p:attrName>
                                        </p:attrNameLst>
                                      </p:cBhvr>
                                      <p:tavLst>
                                        <p:tav tm="0">
                                          <p:val>
                                            <p:fltVal val="0"/>
                                          </p:val>
                                        </p:tav>
                                        <p:tav tm="100000">
                                          <p:val>
                                            <p:strVal val="#ppt_w"/>
                                          </p:val>
                                        </p:tav>
                                      </p:tavLst>
                                    </p:anim>
                                    <p:anim calcmode="lin" valueType="num">
                                      <p:cBhvr>
                                        <p:cTn id="10" dur="500" fill="hold"/>
                                        <p:tgtEl>
                                          <p:spTgt spid="70">
                                            <p:bg/>
                                          </p:spTgt>
                                        </p:tgtEl>
                                        <p:attrNameLst>
                                          <p:attrName>ppt_h</p:attrName>
                                        </p:attrNameLst>
                                      </p:cBhvr>
                                      <p:tavLst>
                                        <p:tav tm="0">
                                          <p:val>
                                            <p:strVal val="#ppt_h"/>
                                          </p:val>
                                        </p:tav>
                                        <p:tav tm="100000">
                                          <p:val>
                                            <p:strVal val="#ppt_h"/>
                                          </p:val>
                                        </p:tav>
                                      </p:tavLst>
                                    </p:anim>
                                  </p:childTnLst>
                                </p:cTn>
                              </p:par>
                              <p:par>
                                <p:cTn id="11" presetID="17" presetClass="entr" presetSubtype="8" fill="hold" grpId="1">
                                  <p:stCondLst>
                                    <p:cond delay="0"/>
                                  </p:stCondLst>
                                  <p:iterate>
                                    <p:tmAbs val="0"/>
                                  </p:iterate>
                                  <p:childTnLst>
                                    <p:set>
                                      <p:cBhvr>
                                        <p:cTn id="12" dur="1" fill="hold">
                                          <p:stCondLst>
                                            <p:cond delay="0"/>
                                          </p:stCondLst>
                                        </p:cTn>
                                        <p:tgtEl>
                                          <p:spTgt spid="70">
                                            <p:txEl>
                                              <p:pRg st="0" end="0"/>
                                            </p:txEl>
                                          </p:spTgt>
                                        </p:tgtEl>
                                        <p:attrNameLst>
                                          <p:attrName>style.visibility</p:attrName>
                                        </p:attrNameLst>
                                      </p:cBhvr>
                                      <p:to>
                                        <p:strVal val="visible"/>
                                      </p:to>
                                    </p:set>
                                    <p:anim calcmode="lin" valueType="num">
                                      <p:cBhvr>
                                        <p:cTn id="13" dur="500" fill="hold"/>
                                        <p:tgtEl>
                                          <p:spTgt spid="70">
                                            <p:txEl>
                                              <p:pRg st="0" end="0"/>
                                            </p:txEl>
                                          </p:spTgt>
                                        </p:tgtEl>
                                        <p:attrNameLst>
                                          <p:attrName>ppt_x</p:attrName>
                                        </p:attrNameLst>
                                      </p:cBhvr>
                                      <p:tavLst>
                                        <p:tav tm="0">
                                          <p:val>
                                            <p:strVal val="#ppt_x-#ppt_w/2"/>
                                          </p:val>
                                        </p:tav>
                                        <p:tav tm="100000">
                                          <p:val>
                                            <p:strVal val="#ppt_x"/>
                                          </p:val>
                                        </p:tav>
                                      </p:tavLst>
                                    </p:anim>
                                    <p:anim calcmode="lin" valueType="num">
                                      <p:cBhvr>
                                        <p:cTn id="14" dur="500" fill="hold"/>
                                        <p:tgtEl>
                                          <p:spTgt spid="70">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1" nodeType="clickEffect">
                                  <p:stCondLst>
                                    <p:cond delay="0"/>
                                  </p:stCondLst>
                                  <p:iterate>
                                    <p:tmAbs val="0"/>
                                  </p:iterate>
                                  <p:childTnLst>
                                    <p:set>
                                      <p:cBhvr>
                                        <p:cTn id="20" dur="1" fill="hold">
                                          <p:stCondLst>
                                            <p:cond delay="0"/>
                                          </p:stCondLst>
                                        </p:cTn>
                                        <p:tgtEl>
                                          <p:spTgt spid="70">
                                            <p:txEl>
                                              <p:pRg st="1" end="1"/>
                                            </p:txEl>
                                          </p:spTgt>
                                        </p:tgtEl>
                                        <p:attrNameLst>
                                          <p:attrName>style.visibility</p:attrName>
                                        </p:attrNameLst>
                                      </p:cBhvr>
                                      <p:to>
                                        <p:strVal val="visible"/>
                                      </p:to>
                                    </p:set>
                                    <p:anim calcmode="lin" valueType="num">
                                      <p:cBhvr>
                                        <p:cTn id="21" dur="500" fill="hold"/>
                                        <p:tgtEl>
                                          <p:spTgt spid="70">
                                            <p:txEl>
                                              <p:pRg st="1" end="1"/>
                                            </p:txEl>
                                          </p:spTgt>
                                        </p:tgtEl>
                                        <p:attrNameLst>
                                          <p:attrName>ppt_x</p:attrName>
                                        </p:attrNameLst>
                                      </p:cBhvr>
                                      <p:tavLst>
                                        <p:tav tm="0">
                                          <p:val>
                                            <p:strVal val="#ppt_x-#ppt_w/2"/>
                                          </p:val>
                                        </p:tav>
                                        <p:tav tm="100000">
                                          <p:val>
                                            <p:strVal val="#ppt_x"/>
                                          </p:val>
                                        </p:tav>
                                      </p:tavLst>
                                    </p:anim>
                                    <p:anim calcmode="lin" valueType="num">
                                      <p:cBhvr>
                                        <p:cTn id="22" dur="500" fill="hold"/>
                                        <p:tgtEl>
                                          <p:spTgt spid="70">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7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7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1" nodeType="clickEffect">
                                  <p:stCondLst>
                                    <p:cond delay="0"/>
                                  </p:stCondLst>
                                  <p:iterate>
                                    <p:tmAbs val="0"/>
                                  </p:iterate>
                                  <p:childTnLst>
                                    <p:set>
                                      <p:cBhvr>
                                        <p:cTn id="28" dur="1" fill="hold">
                                          <p:stCondLst>
                                            <p:cond delay="0"/>
                                          </p:stCondLst>
                                        </p:cTn>
                                        <p:tgtEl>
                                          <p:spTgt spid="70">
                                            <p:txEl>
                                              <p:pRg st="2" end="2"/>
                                            </p:txEl>
                                          </p:spTgt>
                                        </p:tgtEl>
                                        <p:attrNameLst>
                                          <p:attrName>style.visibility</p:attrName>
                                        </p:attrNameLst>
                                      </p:cBhvr>
                                      <p:to>
                                        <p:strVal val="visible"/>
                                      </p:to>
                                    </p:set>
                                    <p:anim calcmode="lin" valueType="num">
                                      <p:cBhvr>
                                        <p:cTn id="29" dur="500" fill="hold"/>
                                        <p:tgtEl>
                                          <p:spTgt spid="70">
                                            <p:txEl>
                                              <p:pRg st="2" end="2"/>
                                            </p:txEl>
                                          </p:spTgt>
                                        </p:tgtEl>
                                        <p:attrNameLst>
                                          <p:attrName>ppt_x</p:attrName>
                                        </p:attrNameLst>
                                      </p:cBhvr>
                                      <p:tavLst>
                                        <p:tav tm="0">
                                          <p:val>
                                            <p:strVal val="#ppt_x-#ppt_w/2"/>
                                          </p:val>
                                        </p:tav>
                                        <p:tav tm="100000">
                                          <p:val>
                                            <p:strVal val="#ppt_x"/>
                                          </p:val>
                                        </p:tav>
                                      </p:tavLst>
                                    </p:anim>
                                    <p:anim calcmode="lin" valueType="num">
                                      <p:cBhvr>
                                        <p:cTn id="30" dur="500" fill="hold"/>
                                        <p:tgtEl>
                                          <p:spTgt spid="70">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70">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1" nodeType="clickEffect">
                                  <p:stCondLst>
                                    <p:cond delay="0"/>
                                  </p:stCondLst>
                                  <p:iterate>
                                    <p:tmAbs val="0"/>
                                  </p:iterate>
                                  <p:childTnLst>
                                    <p:set>
                                      <p:cBhvr>
                                        <p:cTn id="36" dur="1" fill="hold">
                                          <p:stCondLst>
                                            <p:cond delay="0"/>
                                          </p:stCondLst>
                                        </p:cTn>
                                        <p:tgtEl>
                                          <p:spTgt spid="70">
                                            <p:txEl>
                                              <p:pRg st="3" end="3"/>
                                            </p:txEl>
                                          </p:spTgt>
                                        </p:tgtEl>
                                        <p:attrNameLst>
                                          <p:attrName>style.visibility</p:attrName>
                                        </p:attrNameLst>
                                      </p:cBhvr>
                                      <p:to>
                                        <p:strVal val="visible"/>
                                      </p:to>
                                    </p:set>
                                    <p:anim calcmode="lin" valueType="num">
                                      <p:cBhvr>
                                        <p:cTn id="37" dur="500" fill="hold"/>
                                        <p:tgtEl>
                                          <p:spTgt spid="70">
                                            <p:txEl>
                                              <p:pRg st="3" end="3"/>
                                            </p:txEl>
                                          </p:spTgt>
                                        </p:tgtEl>
                                        <p:attrNameLst>
                                          <p:attrName>ppt_x</p:attrName>
                                        </p:attrNameLst>
                                      </p:cBhvr>
                                      <p:tavLst>
                                        <p:tav tm="0">
                                          <p:val>
                                            <p:strVal val="#ppt_x-#ppt_w/2"/>
                                          </p:val>
                                        </p:tav>
                                        <p:tav tm="100000">
                                          <p:val>
                                            <p:strVal val="#ppt_x"/>
                                          </p:val>
                                        </p:tav>
                                      </p:tavLst>
                                    </p:anim>
                                    <p:anim calcmode="lin" valueType="num">
                                      <p:cBhvr>
                                        <p:cTn id="38" dur="500" fill="hold"/>
                                        <p:tgtEl>
                                          <p:spTgt spid="70">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70">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7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1" nodeType="clickEffect">
                                  <p:stCondLst>
                                    <p:cond delay="0"/>
                                  </p:stCondLst>
                                  <p:iterate>
                                    <p:tmAbs val="0"/>
                                  </p:iterate>
                                  <p:childTnLst>
                                    <p:set>
                                      <p:cBhvr>
                                        <p:cTn id="44" dur="1" fill="hold">
                                          <p:stCondLst>
                                            <p:cond delay="0"/>
                                          </p:stCondLst>
                                        </p:cTn>
                                        <p:tgtEl>
                                          <p:spTgt spid="70">
                                            <p:txEl>
                                              <p:pRg st="4" end="4"/>
                                            </p:txEl>
                                          </p:spTgt>
                                        </p:tgtEl>
                                        <p:attrNameLst>
                                          <p:attrName>style.visibility</p:attrName>
                                        </p:attrNameLst>
                                      </p:cBhvr>
                                      <p:to>
                                        <p:strVal val="visible"/>
                                      </p:to>
                                    </p:set>
                                    <p:anim calcmode="lin" valueType="num">
                                      <p:cBhvr>
                                        <p:cTn id="45" dur="500" fill="hold"/>
                                        <p:tgtEl>
                                          <p:spTgt spid="70">
                                            <p:txEl>
                                              <p:pRg st="4" end="4"/>
                                            </p:txEl>
                                          </p:spTgt>
                                        </p:tgtEl>
                                        <p:attrNameLst>
                                          <p:attrName>ppt_x</p:attrName>
                                        </p:attrNameLst>
                                      </p:cBhvr>
                                      <p:tavLst>
                                        <p:tav tm="0">
                                          <p:val>
                                            <p:strVal val="#ppt_x-#ppt_w/2"/>
                                          </p:val>
                                        </p:tav>
                                        <p:tav tm="100000">
                                          <p:val>
                                            <p:strVal val="#ppt_x"/>
                                          </p:val>
                                        </p:tav>
                                      </p:tavLst>
                                    </p:anim>
                                    <p:anim calcmode="lin" valueType="num">
                                      <p:cBhvr>
                                        <p:cTn id="46" dur="500" fill="hold"/>
                                        <p:tgtEl>
                                          <p:spTgt spid="70">
                                            <p:txEl>
                                              <p:pRg st="4" end="4"/>
                                            </p:txEl>
                                          </p:spTgt>
                                        </p:tgtEl>
                                        <p:attrNameLst>
                                          <p:attrName>ppt_y</p:attrName>
                                        </p:attrNameLst>
                                      </p:cBhvr>
                                      <p:tavLst>
                                        <p:tav tm="0">
                                          <p:val>
                                            <p:strVal val="#ppt_y"/>
                                          </p:val>
                                        </p:tav>
                                        <p:tav tm="100000">
                                          <p:val>
                                            <p:strVal val="#ppt_y"/>
                                          </p:val>
                                        </p:tav>
                                      </p:tavLst>
                                    </p:anim>
                                    <p:anim calcmode="lin" valueType="num">
                                      <p:cBhvr>
                                        <p:cTn id="47" dur="500" fill="hold"/>
                                        <p:tgtEl>
                                          <p:spTgt spid="70">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70">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457200" y="-1"/>
            <a:ext cx="8229600" cy="1143002"/>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48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4800">
                <a:solidFill>
                  <a:srgbClr val="F1FC16"/>
                </a:solidFill>
              </a:rPr>
              <a:t>Misuse of Jesus</a:t>
            </a:r>
          </a:p>
        </p:txBody>
      </p:sp>
      <p:sp>
        <p:nvSpPr>
          <p:cNvPr id="138" name="Shape 138"/>
          <p:cNvSpPr>
            <a:spLocks noGrp="1"/>
          </p:cNvSpPr>
          <p:nvPr>
            <p:ph type="body" idx="1"/>
          </p:nvPr>
        </p:nvSpPr>
        <p:spPr>
          <a:xfrm>
            <a:off x="381000" y="1295400"/>
            <a:ext cx="8382000" cy="556260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marL="385762" lvl="0" indent="-385762">
              <a:lnSpc>
                <a:spcPct val="90000"/>
              </a:lnSpc>
              <a:spcBef>
                <a:spcPts val="800"/>
              </a:spcBef>
              <a:buClr>
                <a:srgbClr val="F1FC16"/>
              </a:buClr>
              <a:buFont typeface="Times New Roman"/>
              <a:buChar char="•"/>
              <a:defRPr sz="1800"/>
            </a:pPr>
            <a:r>
              <a:rPr sz="3600" dirty="0">
                <a:solidFill>
                  <a:srgbClr val="FFFFFF"/>
                </a:solidFill>
                <a:latin typeface="Times New Roman"/>
                <a:ea typeface="Times New Roman"/>
                <a:cs typeface="Times New Roman"/>
                <a:sym typeface="Times New Roman"/>
              </a:rPr>
              <a:t>Harry </a:t>
            </a:r>
            <a:r>
              <a:rPr sz="3600" dirty="0" err="1">
                <a:solidFill>
                  <a:srgbClr val="FFFFFF"/>
                </a:solidFill>
                <a:latin typeface="Times New Roman"/>
                <a:ea typeface="Times New Roman"/>
                <a:cs typeface="Times New Roman"/>
                <a:sym typeface="Times New Roman"/>
              </a:rPr>
              <a:t>Buis</a:t>
            </a:r>
            <a:r>
              <a:rPr sz="3600" dirty="0">
                <a:solidFill>
                  <a:srgbClr val="FFFFFF"/>
                </a:solidFill>
                <a:latin typeface="Times New Roman"/>
                <a:ea typeface="Times New Roman"/>
                <a:cs typeface="Times New Roman"/>
                <a:sym typeface="Times New Roman"/>
              </a:rPr>
              <a:t> observed, </a:t>
            </a:r>
            <a:r>
              <a:rPr sz="3600" dirty="0">
                <a:solidFill>
                  <a:srgbClr val="FFFF99"/>
                </a:solidFill>
                <a:latin typeface="Times New Roman Bold"/>
                <a:ea typeface="Times New Roman Bold"/>
                <a:cs typeface="Times New Roman Bold"/>
                <a:sym typeface="Times New Roman Bold"/>
              </a:rPr>
              <a:t>“The fact that the loving and wise </a:t>
            </a:r>
            <a:r>
              <a:rPr sz="3600" dirty="0" err="1">
                <a:solidFill>
                  <a:srgbClr val="FFFF99"/>
                </a:solidFill>
                <a:latin typeface="Times New Roman Bold"/>
                <a:ea typeface="Times New Roman Bold"/>
                <a:cs typeface="Times New Roman Bold"/>
                <a:sym typeface="Times New Roman Bold"/>
              </a:rPr>
              <a:t>Saviour</a:t>
            </a:r>
            <a:r>
              <a:rPr sz="3600" dirty="0">
                <a:solidFill>
                  <a:srgbClr val="FFFF99"/>
                </a:solidFill>
                <a:latin typeface="Times New Roman Bold"/>
                <a:ea typeface="Times New Roman Bold"/>
                <a:cs typeface="Times New Roman Bold"/>
                <a:sym typeface="Times New Roman Bold"/>
              </a:rPr>
              <a:t> has more to say about hell than any other individual is certainly thought-provoking”</a:t>
            </a:r>
            <a:r>
              <a:rPr sz="3600" dirty="0">
                <a:solidFill>
                  <a:srgbClr val="FFFF99"/>
                </a:solidFill>
                <a:latin typeface="Times New Roman"/>
                <a:ea typeface="Times New Roman"/>
                <a:cs typeface="Times New Roman"/>
                <a:sym typeface="Times New Roman"/>
              </a:rPr>
              <a:t> </a:t>
            </a:r>
            <a:r>
              <a:rPr sz="3600" dirty="0">
                <a:solidFill>
                  <a:srgbClr val="FFFFFF"/>
                </a:solidFill>
                <a:latin typeface="Times New Roman"/>
                <a:ea typeface="Times New Roman"/>
                <a:cs typeface="Times New Roman"/>
                <a:sym typeface="Times New Roman"/>
              </a:rPr>
              <a:t>(quoted by Anthony </a:t>
            </a:r>
            <a:r>
              <a:rPr sz="3600" dirty="0" err="1">
                <a:solidFill>
                  <a:srgbClr val="FFFFFF"/>
                </a:solidFill>
                <a:latin typeface="Times New Roman"/>
                <a:ea typeface="Times New Roman"/>
                <a:cs typeface="Times New Roman"/>
                <a:sym typeface="Times New Roman"/>
              </a:rPr>
              <a:t>Hoekema</a:t>
            </a:r>
            <a:r>
              <a:rPr sz="3600" dirty="0">
                <a:solidFill>
                  <a:srgbClr val="FFFFFF"/>
                </a:solidFill>
                <a:latin typeface="Times New Roman"/>
                <a:ea typeface="Times New Roman"/>
                <a:cs typeface="Times New Roman"/>
                <a:sym typeface="Times New Roman"/>
              </a:rPr>
              <a:t>, </a:t>
            </a:r>
            <a:r>
              <a:rPr sz="3600" i="1" dirty="0">
                <a:solidFill>
                  <a:srgbClr val="FFFFFF"/>
                </a:solidFill>
                <a:latin typeface="Times New Roman"/>
                <a:ea typeface="Times New Roman"/>
                <a:cs typeface="Times New Roman"/>
                <a:sym typeface="Times New Roman"/>
              </a:rPr>
              <a:t>The Bible and the Future</a:t>
            </a:r>
            <a:r>
              <a:rPr sz="3600" dirty="0">
                <a:solidFill>
                  <a:srgbClr val="FFFFFF"/>
                </a:solidFill>
                <a:latin typeface="Times New Roman"/>
                <a:ea typeface="Times New Roman"/>
                <a:cs typeface="Times New Roman"/>
                <a:sym typeface="Times New Roman"/>
              </a:rPr>
              <a:t> 266).</a:t>
            </a:r>
          </a:p>
          <a:p>
            <a:pPr marL="385762" lvl="0" indent="-385762">
              <a:lnSpc>
                <a:spcPct val="90000"/>
              </a:lnSpc>
              <a:spcBef>
                <a:spcPts val="800"/>
              </a:spcBef>
              <a:buClr>
                <a:srgbClr val="F1FC16"/>
              </a:buClr>
              <a:buFont typeface="Times New Roman"/>
              <a:buChar char="•"/>
              <a:defRPr sz="1800"/>
            </a:pPr>
            <a:r>
              <a:rPr sz="3600" dirty="0">
                <a:solidFill>
                  <a:srgbClr val="FFFFFF"/>
                </a:solidFill>
                <a:latin typeface="Times New Roman"/>
                <a:ea typeface="Times New Roman"/>
                <a:cs typeface="Times New Roman"/>
                <a:sym typeface="Times New Roman"/>
              </a:rPr>
              <a:t>How ironic that </a:t>
            </a:r>
            <a:r>
              <a:rPr sz="3600" dirty="0">
                <a:solidFill>
                  <a:srgbClr val="FFFF99"/>
                </a:solidFill>
                <a:latin typeface="Times New Roman Bold"/>
                <a:ea typeface="Times New Roman Bold"/>
                <a:cs typeface="Times New Roman Bold"/>
                <a:sym typeface="Times New Roman Bold"/>
              </a:rPr>
              <a:t>“Christ tells us more about hell, and He is the one we use to assure ourselves that there is no hell</a:t>
            </a:r>
            <a:r>
              <a:rPr sz="3600" dirty="0">
                <a:solidFill>
                  <a:srgbClr val="FFFF99"/>
                </a:solidFill>
                <a:latin typeface="Times New Roman"/>
                <a:ea typeface="Times New Roman"/>
                <a:cs typeface="Times New Roman"/>
                <a:sym typeface="Times New Roman"/>
              </a:rPr>
              <a:t>” </a:t>
            </a:r>
            <a:r>
              <a:rPr sz="3600" dirty="0">
                <a:solidFill>
                  <a:srgbClr val="FFFFFF"/>
                </a:solidFill>
                <a:latin typeface="Times New Roman"/>
                <a:ea typeface="Times New Roman"/>
                <a:cs typeface="Times New Roman"/>
                <a:sym typeface="Times New Roman"/>
              </a:rPr>
              <a:t>(John H. Gerstner, </a:t>
            </a:r>
            <a:r>
              <a:rPr sz="3600" i="1" dirty="0">
                <a:solidFill>
                  <a:srgbClr val="FFFFFF"/>
                </a:solidFill>
                <a:latin typeface="Times New Roman"/>
                <a:ea typeface="Times New Roman"/>
                <a:cs typeface="Times New Roman"/>
                <a:sym typeface="Times New Roman"/>
              </a:rPr>
              <a:t>Repent or Perish</a:t>
            </a:r>
            <a:r>
              <a:rPr sz="3600" dirty="0">
                <a:solidFill>
                  <a:srgbClr val="FFFFFF"/>
                </a:solidFill>
                <a:latin typeface="Times New Roman"/>
                <a:ea typeface="Times New Roman"/>
                <a:cs typeface="Times New Roman"/>
                <a:sym typeface="Times New Roman"/>
              </a:rPr>
              <a:t> 15).</a:t>
            </a:r>
          </a:p>
        </p:txBody>
      </p:sp>
      <p:grpSp>
        <p:nvGrpSpPr>
          <p:cNvPr id="143" name="Group 143"/>
          <p:cNvGrpSpPr/>
          <p:nvPr/>
        </p:nvGrpSpPr>
        <p:grpSpPr>
          <a:xfrm>
            <a:off x="8155641" y="7832"/>
            <a:ext cx="1016809" cy="1116463"/>
            <a:chOff x="0" y="0"/>
            <a:chExt cx="1016807" cy="1116462"/>
          </a:xfrm>
        </p:grpSpPr>
        <p:sp>
          <p:nvSpPr>
            <p:cNvPr id="139" name="Shape 139"/>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40" name="Shape 140"/>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41" name="Shape 141"/>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42" name="Shape 142"/>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48" name="Group 148"/>
          <p:cNvGrpSpPr/>
          <p:nvPr/>
        </p:nvGrpSpPr>
        <p:grpSpPr>
          <a:xfrm>
            <a:off x="2241" y="7832"/>
            <a:ext cx="1016809" cy="1116463"/>
            <a:chOff x="0" y="0"/>
            <a:chExt cx="1016807" cy="1116462"/>
          </a:xfrm>
        </p:grpSpPr>
        <p:sp>
          <p:nvSpPr>
            <p:cNvPr id="144" name="Shape 144"/>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45" name="Shape 145"/>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46" name="Shape 146"/>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47" name="Shape 147"/>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138">
                                            <p:bg/>
                                          </p:spTgt>
                                        </p:tgtEl>
                                        <p:attrNameLst>
                                          <p:attrName>style.visibility</p:attrName>
                                        </p:attrNameLst>
                                      </p:cBhvr>
                                      <p:to>
                                        <p:strVal val="visible"/>
                                      </p:to>
                                    </p:set>
                                    <p:animEffect transition="in" filter="box(in)">
                                      <p:cBhvr>
                                        <p:cTn id="7" dur="500"/>
                                        <p:tgtEl>
                                          <p:spTgt spid="138">
                                            <p:bg/>
                                          </p:spTgt>
                                        </p:tgtEl>
                                      </p:cBhvr>
                                    </p:animEffect>
                                  </p:childTnLst>
                                </p:cTn>
                              </p:par>
                              <p:par>
                                <p:cTn id="8" presetID="4" presetClass="entr" presetSubtype="16" fill="hold" grpId="1">
                                  <p:stCondLst>
                                    <p:cond delay="0"/>
                                  </p:stCondLst>
                                  <p:iterate>
                                    <p:tmAbs val="0"/>
                                  </p:iterate>
                                  <p:childTnLst>
                                    <p:set>
                                      <p:cBhvr>
                                        <p:cTn id="9" fill="hold"/>
                                        <p:tgtEl>
                                          <p:spTgt spid="138">
                                            <p:txEl>
                                              <p:pRg st="0" end="0"/>
                                            </p:txEl>
                                          </p:spTgt>
                                        </p:tgtEl>
                                        <p:attrNameLst>
                                          <p:attrName>style.visibility</p:attrName>
                                        </p:attrNameLst>
                                      </p:cBhvr>
                                      <p:to>
                                        <p:strVal val="visible"/>
                                      </p:to>
                                    </p:set>
                                    <p:animEffect transition="in" filter="box(in)">
                                      <p:cBhvr>
                                        <p:cTn id="10" dur="500"/>
                                        <p:tgtEl>
                                          <p:spTgt spid="1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1" nodeType="clickEffect">
                                  <p:stCondLst>
                                    <p:cond delay="0"/>
                                  </p:stCondLst>
                                  <p:iterate>
                                    <p:tmAbs val="0"/>
                                  </p:iterate>
                                  <p:childTnLst>
                                    <p:set>
                                      <p:cBhvr>
                                        <p:cTn id="14" fill="hold"/>
                                        <p:tgtEl>
                                          <p:spTgt spid="138">
                                            <p:txEl>
                                              <p:pRg st="1" end="1"/>
                                            </p:txEl>
                                          </p:spTgt>
                                        </p:tgtEl>
                                        <p:attrNameLst>
                                          <p:attrName>style.visibility</p:attrName>
                                        </p:attrNameLst>
                                      </p:cBhvr>
                                      <p:to>
                                        <p:strVal val="visible"/>
                                      </p:to>
                                    </p:set>
                                    <p:animEffect transition="in" filter="box(in)">
                                      <p:cBhvr>
                                        <p:cTn id="15" dur="500"/>
                                        <p:tgtEl>
                                          <p:spTgt spid="1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457200" y="-1"/>
            <a:ext cx="8229600" cy="1143002"/>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48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4800">
                <a:solidFill>
                  <a:srgbClr val="F1FC16"/>
                </a:solidFill>
              </a:rPr>
              <a:t>Where Has Hell Gone?</a:t>
            </a:r>
          </a:p>
        </p:txBody>
      </p:sp>
      <p:sp>
        <p:nvSpPr>
          <p:cNvPr id="164" name="Shape 164"/>
          <p:cNvSpPr>
            <a:spLocks noGrp="1"/>
          </p:cNvSpPr>
          <p:nvPr>
            <p:ph type="body" idx="1"/>
          </p:nvPr>
        </p:nvSpPr>
        <p:spPr>
          <a:xfrm>
            <a:off x="228600" y="1143000"/>
            <a:ext cx="8686800" cy="571500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lnSpc>
                <a:spcPct val="90000"/>
              </a:lnSpc>
              <a:buClr>
                <a:srgbClr val="F1FC16"/>
              </a:buClr>
              <a:buFont typeface="Times New Roman"/>
              <a:buChar char="•"/>
              <a:defRPr sz="1800"/>
            </a:pPr>
            <a:r>
              <a:rPr sz="3200">
                <a:solidFill>
                  <a:srgbClr val="FFFFFF"/>
                </a:solidFill>
                <a:latin typeface="Times New Roman Bold"/>
                <a:ea typeface="Times New Roman Bold"/>
                <a:cs typeface="Times New Roman Bold"/>
                <a:sym typeface="Times New Roman Bold"/>
              </a:rPr>
              <a:t>Richard Buckham: </a:t>
            </a:r>
            <a:r>
              <a:rPr sz="3200">
                <a:solidFill>
                  <a:srgbClr val="FFFFFF"/>
                </a:solidFill>
                <a:latin typeface="Times New Roman"/>
                <a:ea typeface="Times New Roman"/>
                <a:cs typeface="Times New Roman"/>
                <a:sym typeface="Times New Roman"/>
              </a:rPr>
              <a:t>. . . </a:t>
            </a:r>
            <a:r>
              <a:rPr sz="3200">
                <a:solidFill>
                  <a:srgbClr val="FFFF99"/>
                </a:solidFill>
                <a:latin typeface="Times New Roman"/>
                <a:ea typeface="Times New Roman"/>
                <a:cs typeface="Times New Roman"/>
                <a:sym typeface="Times New Roman"/>
              </a:rPr>
              <a:t>no traditional Christian doctrine has been so widely abandoned as that of eternal punishment. Its advocates among theologians today must be fewer than ever before. The alternative interpretation of hell as annihilation seems to have prevailed even among many of the more conservative theologians</a:t>
            </a:r>
            <a:r>
              <a:rPr sz="3200">
                <a:solidFill>
                  <a:srgbClr val="FFFFFF"/>
                </a:solidFill>
                <a:latin typeface="Times New Roman"/>
                <a:ea typeface="Times New Roman"/>
                <a:cs typeface="Times New Roman"/>
                <a:sym typeface="Times New Roman"/>
              </a:rPr>
              <a:t> (“Evangelicals In Defense of Hell — An Annotated Bibliography With Extended Introduction,” Journal of Religious and Theological Information, Vol. 2, No. 2 [1996]:73-94; see p. 74).</a:t>
            </a:r>
          </a:p>
        </p:txBody>
      </p:sp>
      <p:grpSp>
        <p:nvGrpSpPr>
          <p:cNvPr id="169" name="Group 169"/>
          <p:cNvGrpSpPr/>
          <p:nvPr/>
        </p:nvGrpSpPr>
        <p:grpSpPr>
          <a:xfrm>
            <a:off x="8155641" y="7832"/>
            <a:ext cx="1016809" cy="1116463"/>
            <a:chOff x="0" y="0"/>
            <a:chExt cx="1016807" cy="1116462"/>
          </a:xfrm>
        </p:grpSpPr>
        <p:sp>
          <p:nvSpPr>
            <p:cNvPr id="165" name="Shape 165"/>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66" name="Shape 166"/>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67" name="Shape 167"/>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68" name="Shape 168"/>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74" name="Group 174"/>
          <p:cNvGrpSpPr/>
          <p:nvPr/>
        </p:nvGrpSpPr>
        <p:grpSpPr>
          <a:xfrm>
            <a:off x="2241" y="7832"/>
            <a:ext cx="1016809" cy="1116463"/>
            <a:chOff x="0" y="0"/>
            <a:chExt cx="1016807" cy="1116462"/>
          </a:xfrm>
        </p:grpSpPr>
        <p:sp>
          <p:nvSpPr>
            <p:cNvPr id="170" name="Shape 170"/>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71" name="Shape 171"/>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72" name="Shape 172"/>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73" name="Shape 173"/>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DSC00661.jpg"/>
          <p:cNvPicPr/>
          <p:nvPr/>
        </p:nvPicPr>
        <p:blipFill>
          <a:blip r:embed="rId2">
            <a:extLst/>
          </a:blip>
          <a:srcRect l="18640" t="22987" r="26495" b="11494"/>
          <a:stretch>
            <a:fillRect/>
          </a:stretch>
        </p:blipFill>
        <p:spPr>
          <a:xfrm rot="20884314">
            <a:off x="2362199" y="381000"/>
            <a:ext cx="4222752" cy="6172200"/>
          </a:xfrm>
          <a:prstGeom prst="rect">
            <a:avLst/>
          </a:prstGeom>
          <a:ln w="12700">
            <a:miter lim="400000"/>
          </a:ln>
        </p:spPr>
      </p:pic>
      <p:grpSp>
        <p:nvGrpSpPr>
          <p:cNvPr id="181" name="Group 181"/>
          <p:cNvGrpSpPr/>
          <p:nvPr/>
        </p:nvGrpSpPr>
        <p:grpSpPr>
          <a:xfrm>
            <a:off x="7851504" y="-143524"/>
            <a:ext cx="1317157" cy="1265325"/>
            <a:chOff x="0" y="0"/>
            <a:chExt cx="1317156" cy="1265323"/>
          </a:xfrm>
        </p:grpSpPr>
        <p:sp>
          <p:nvSpPr>
            <p:cNvPr id="177" name="Shape 177"/>
            <p:cNvSpPr/>
            <p:nvPr/>
          </p:nvSpPr>
          <p:spPr>
            <a:xfrm>
              <a:off x="211770" y="72963"/>
              <a:ext cx="403953" cy="118566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78" name="Shape 178"/>
            <p:cNvSpPr/>
            <p:nvPr/>
          </p:nvSpPr>
          <p:spPr>
            <a:xfrm>
              <a:off x="0" y="0"/>
              <a:ext cx="1259401" cy="1265324"/>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79" name="Shape 179"/>
            <p:cNvSpPr/>
            <p:nvPr/>
          </p:nvSpPr>
          <p:spPr>
            <a:xfrm>
              <a:off x="602652" y="22364"/>
              <a:ext cx="714505" cy="12025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80" name="Shape 180"/>
            <p:cNvSpPr/>
            <p:nvPr/>
          </p:nvSpPr>
          <p:spPr>
            <a:xfrm>
              <a:off x="371585" y="213084"/>
              <a:ext cx="647350" cy="104108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86" name="Group 186"/>
          <p:cNvGrpSpPr/>
          <p:nvPr/>
        </p:nvGrpSpPr>
        <p:grpSpPr>
          <a:xfrm>
            <a:off x="2241" y="7832"/>
            <a:ext cx="1016809" cy="1116463"/>
            <a:chOff x="0" y="0"/>
            <a:chExt cx="1016807" cy="1116462"/>
          </a:xfrm>
        </p:grpSpPr>
        <p:sp>
          <p:nvSpPr>
            <p:cNvPr id="182" name="Shape 182"/>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83" name="Shape 183"/>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84" name="Shape 184"/>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85" name="Shape 185"/>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91" name="Group 191"/>
          <p:cNvGrpSpPr/>
          <p:nvPr/>
        </p:nvGrpSpPr>
        <p:grpSpPr>
          <a:xfrm>
            <a:off x="3807" y="2144565"/>
            <a:ext cx="1727009" cy="1563048"/>
            <a:chOff x="0" y="0"/>
            <a:chExt cx="1727007" cy="1563046"/>
          </a:xfrm>
        </p:grpSpPr>
        <p:sp>
          <p:nvSpPr>
            <p:cNvPr id="187" name="Shape 187"/>
            <p:cNvSpPr/>
            <p:nvPr/>
          </p:nvSpPr>
          <p:spPr>
            <a:xfrm>
              <a:off x="277665" y="90131"/>
              <a:ext cx="529648" cy="146464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88" name="Shape 188"/>
            <p:cNvSpPr/>
            <p:nvPr/>
          </p:nvSpPr>
          <p:spPr>
            <a:xfrm>
              <a:off x="0" y="0"/>
              <a:ext cx="1651281" cy="156304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89" name="Shape 189"/>
            <p:cNvSpPr/>
            <p:nvPr/>
          </p:nvSpPr>
          <p:spPr>
            <a:xfrm>
              <a:off x="790176" y="27626"/>
              <a:ext cx="936832" cy="148554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90" name="Shape 190"/>
            <p:cNvSpPr/>
            <p:nvPr/>
          </p:nvSpPr>
          <p:spPr>
            <a:xfrm>
              <a:off x="487209" y="263222"/>
              <a:ext cx="848781" cy="128604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196" name="Group 196"/>
          <p:cNvGrpSpPr/>
          <p:nvPr/>
        </p:nvGrpSpPr>
        <p:grpSpPr>
          <a:xfrm>
            <a:off x="3311" y="466598"/>
            <a:ext cx="1501747" cy="1339756"/>
            <a:chOff x="0" y="0"/>
            <a:chExt cx="1501745" cy="1339754"/>
          </a:xfrm>
        </p:grpSpPr>
        <p:sp>
          <p:nvSpPr>
            <p:cNvPr id="192" name="Shape 192"/>
            <p:cNvSpPr/>
            <p:nvPr/>
          </p:nvSpPr>
          <p:spPr>
            <a:xfrm>
              <a:off x="241448" y="77255"/>
              <a:ext cx="460564"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93" name="Shape 193"/>
            <p:cNvSpPr/>
            <p:nvPr/>
          </p:nvSpPr>
          <p:spPr>
            <a:xfrm>
              <a:off x="0" y="0"/>
              <a:ext cx="1435896"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94" name="Shape 194"/>
            <p:cNvSpPr/>
            <p:nvPr/>
          </p:nvSpPr>
          <p:spPr>
            <a:xfrm>
              <a:off x="687109" y="23680"/>
              <a:ext cx="814637"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95" name="Shape 195"/>
            <p:cNvSpPr/>
            <p:nvPr/>
          </p:nvSpPr>
          <p:spPr>
            <a:xfrm>
              <a:off x="423660" y="225619"/>
              <a:ext cx="738071"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01" name="Group 201"/>
          <p:cNvGrpSpPr/>
          <p:nvPr/>
        </p:nvGrpSpPr>
        <p:grpSpPr>
          <a:xfrm>
            <a:off x="-73055" y="1304276"/>
            <a:ext cx="1426660" cy="1265325"/>
            <a:chOff x="0" y="0"/>
            <a:chExt cx="1426658" cy="1265323"/>
          </a:xfrm>
        </p:grpSpPr>
        <p:sp>
          <p:nvSpPr>
            <p:cNvPr id="197" name="Shape 197"/>
            <p:cNvSpPr/>
            <p:nvPr/>
          </p:nvSpPr>
          <p:spPr>
            <a:xfrm>
              <a:off x="229376" y="72963"/>
              <a:ext cx="437535" cy="118566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198" name="Shape 198"/>
            <p:cNvSpPr/>
            <p:nvPr/>
          </p:nvSpPr>
          <p:spPr>
            <a:xfrm>
              <a:off x="0" y="0"/>
              <a:ext cx="1364101" cy="1265324"/>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199" name="Shape 199"/>
            <p:cNvSpPr/>
            <p:nvPr/>
          </p:nvSpPr>
          <p:spPr>
            <a:xfrm>
              <a:off x="652754" y="22364"/>
              <a:ext cx="773905" cy="12025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00" name="Shape 200"/>
            <p:cNvSpPr/>
            <p:nvPr/>
          </p:nvSpPr>
          <p:spPr>
            <a:xfrm>
              <a:off x="402477" y="213084"/>
              <a:ext cx="701167" cy="104108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06" name="Group 206"/>
          <p:cNvGrpSpPr/>
          <p:nvPr/>
        </p:nvGrpSpPr>
        <p:grpSpPr>
          <a:xfrm>
            <a:off x="2241" y="2217632"/>
            <a:ext cx="1016809" cy="1116463"/>
            <a:chOff x="0" y="0"/>
            <a:chExt cx="1016807" cy="1116462"/>
          </a:xfrm>
        </p:grpSpPr>
        <p:sp>
          <p:nvSpPr>
            <p:cNvPr id="202" name="Shape 202"/>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03" name="Shape 203"/>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04" name="Shape 204"/>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05" name="Shape 205"/>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11" name="Group 211"/>
          <p:cNvGrpSpPr/>
          <p:nvPr/>
        </p:nvGrpSpPr>
        <p:grpSpPr>
          <a:xfrm>
            <a:off x="-72227" y="2829321"/>
            <a:ext cx="1802096" cy="1414186"/>
            <a:chOff x="0" y="0"/>
            <a:chExt cx="1802094" cy="1414185"/>
          </a:xfrm>
        </p:grpSpPr>
        <p:sp>
          <p:nvSpPr>
            <p:cNvPr id="207" name="Shape 207"/>
            <p:cNvSpPr/>
            <p:nvPr/>
          </p:nvSpPr>
          <p:spPr>
            <a:xfrm>
              <a:off x="289738" y="81547"/>
              <a:ext cx="552676" cy="132515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08" name="Shape 208"/>
            <p:cNvSpPr/>
            <p:nvPr/>
          </p:nvSpPr>
          <p:spPr>
            <a:xfrm>
              <a:off x="0" y="0"/>
              <a:ext cx="1723075" cy="1414186"/>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09" name="Shape 209"/>
            <p:cNvSpPr/>
            <p:nvPr/>
          </p:nvSpPr>
          <p:spPr>
            <a:xfrm>
              <a:off x="824531" y="24995"/>
              <a:ext cx="977565" cy="134406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10" name="Shape 210"/>
            <p:cNvSpPr/>
            <p:nvPr/>
          </p:nvSpPr>
          <p:spPr>
            <a:xfrm>
              <a:off x="508392" y="238153"/>
              <a:ext cx="885685" cy="11635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16" name="Group 216"/>
          <p:cNvGrpSpPr/>
          <p:nvPr/>
        </p:nvGrpSpPr>
        <p:grpSpPr>
          <a:xfrm>
            <a:off x="-73959" y="3894032"/>
            <a:ext cx="1016809" cy="1116463"/>
            <a:chOff x="0" y="0"/>
            <a:chExt cx="1016807" cy="1116462"/>
          </a:xfrm>
        </p:grpSpPr>
        <p:sp>
          <p:nvSpPr>
            <p:cNvPr id="212" name="Shape 212"/>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13" name="Shape 213"/>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14" name="Shape 214"/>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15" name="Shape 215"/>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21" name="Group 221"/>
          <p:cNvGrpSpPr/>
          <p:nvPr/>
        </p:nvGrpSpPr>
        <p:grpSpPr>
          <a:xfrm>
            <a:off x="-71730" y="3822531"/>
            <a:ext cx="2027358" cy="1786341"/>
            <a:chOff x="0" y="0"/>
            <a:chExt cx="2027356" cy="1786339"/>
          </a:xfrm>
        </p:grpSpPr>
        <p:sp>
          <p:nvSpPr>
            <p:cNvPr id="217" name="Shape 217"/>
            <p:cNvSpPr/>
            <p:nvPr/>
          </p:nvSpPr>
          <p:spPr>
            <a:xfrm>
              <a:off x="325955" y="103007"/>
              <a:ext cx="621760" cy="167388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18" name="Shape 218"/>
            <p:cNvSpPr/>
            <p:nvPr/>
          </p:nvSpPr>
          <p:spPr>
            <a:xfrm>
              <a:off x="0" y="0"/>
              <a:ext cx="1938460" cy="178634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19" name="Shape 219"/>
            <p:cNvSpPr/>
            <p:nvPr/>
          </p:nvSpPr>
          <p:spPr>
            <a:xfrm>
              <a:off x="927598" y="31573"/>
              <a:ext cx="1099759" cy="169776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20" name="Shape 220"/>
            <p:cNvSpPr/>
            <p:nvPr/>
          </p:nvSpPr>
          <p:spPr>
            <a:xfrm>
              <a:off x="571941" y="300825"/>
              <a:ext cx="996395" cy="14697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26" name="Group 226"/>
          <p:cNvGrpSpPr/>
          <p:nvPr/>
        </p:nvGrpSpPr>
        <p:grpSpPr>
          <a:xfrm>
            <a:off x="2241" y="5037032"/>
            <a:ext cx="1016809" cy="1116463"/>
            <a:chOff x="0" y="0"/>
            <a:chExt cx="1016807" cy="1116462"/>
          </a:xfrm>
        </p:grpSpPr>
        <p:sp>
          <p:nvSpPr>
            <p:cNvPr id="222" name="Shape 222"/>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23" name="Shape 223"/>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24" name="Shape 224"/>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25" name="Shape 225"/>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31" name="Group 231"/>
          <p:cNvGrpSpPr/>
          <p:nvPr/>
        </p:nvGrpSpPr>
        <p:grpSpPr>
          <a:xfrm>
            <a:off x="5132" y="5041731"/>
            <a:ext cx="2327707" cy="1786341"/>
            <a:chOff x="0" y="0"/>
            <a:chExt cx="2327706" cy="1786339"/>
          </a:xfrm>
        </p:grpSpPr>
        <p:sp>
          <p:nvSpPr>
            <p:cNvPr id="227" name="Shape 227"/>
            <p:cNvSpPr/>
            <p:nvPr/>
          </p:nvSpPr>
          <p:spPr>
            <a:xfrm>
              <a:off x="374245" y="103007"/>
              <a:ext cx="713873" cy="167388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28" name="Shape 228"/>
            <p:cNvSpPr/>
            <p:nvPr/>
          </p:nvSpPr>
          <p:spPr>
            <a:xfrm>
              <a:off x="0" y="0"/>
              <a:ext cx="2225639" cy="1786340"/>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29" name="Shape 229"/>
            <p:cNvSpPr/>
            <p:nvPr/>
          </p:nvSpPr>
          <p:spPr>
            <a:xfrm>
              <a:off x="1065020" y="31573"/>
              <a:ext cx="1262687" cy="169776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30" name="Shape 230"/>
            <p:cNvSpPr/>
            <p:nvPr/>
          </p:nvSpPr>
          <p:spPr>
            <a:xfrm>
              <a:off x="656674" y="300825"/>
              <a:ext cx="1144008" cy="14697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36" name="Group 236"/>
          <p:cNvGrpSpPr/>
          <p:nvPr/>
        </p:nvGrpSpPr>
        <p:grpSpPr>
          <a:xfrm>
            <a:off x="6634953" y="928498"/>
            <a:ext cx="2518554" cy="2009633"/>
            <a:chOff x="0" y="0"/>
            <a:chExt cx="2518553" cy="2009631"/>
          </a:xfrm>
        </p:grpSpPr>
        <p:sp>
          <p:nvSpPr>
            <p:cNvPr id="232" name="Shape 232"/>
            <p:cNvSpPr/>
            <p:nvPr/>
          </p:nvSpPr>
          <p:spPr>
            <a:xfrm>
              <a:off x="404929" y="115883"/>
              <a:ext cx="772403" cy="188311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33" name="Shape 233"/>
            <p:cNvSpPr/>
            <p:nvPr/>
          </p:nvSpPr>
          <p:spPr>
            <a:xfrm>
              <a:off x="0" y="0"/>
              <a:ext cx="2408117" cy="2009632"/>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34" name="Shape 234"/>
            <p:cNvSpPr/>
            <p:nvPr/>
          </p:nvSpPr>
          <p:spPr>
            <a:xfrm>
              <a:off x="1152340" y="35520"/>
              <a:ext cx="1366213" cy="190998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35" name="Shape 235"/>
            <p:cNvSpPr/>
            <p:nvPr/>
          </p:nvSpPr>
          <p:spPr>
            <a:xfrm>
              <a:off x="710514" y="338429"/>
              <a:ext cx="1237805" cy="165348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41" name="Group 241"/>
          <p:cNvGrpSpPr/>
          <p:nvPr/>
        </p:nvGrpSpPr>
        <p:grpSpPr>
          <a:xfrm>
            <a:off x="8231841" y="1303232"/>
            <a:ext cx="1016809" cy="1116463"/>
            <a:chOff x="0" y="0"/>
            <a:chExt cx="1016807" cy="1116462"/>
          </a:xfrm>
        </p:grpSpPr>
        <p:sp>
          <p:nvSpPr>
            <p:cNvPr id="237" name="Shape 237"/>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38" name="Shape 238"/>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39" name="Shape 239"/>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40" name="Shape 240"/>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46" name="Group 246"/>
          <p:cNvGrpSpPr/>
          <p:nvPr/>
        </p:nvGrpSpPr>
        <p:grpSpPr>
          <a:xfrm>
            <a:off x="7091325" y="390921"/>
            <a:ext cx="2143117" cy="1414186"/>
            <a:chOff x="0" y="0"/>
            <a:chExt cx="2143116" cy="1414185"/>
          </a:xfrm>
        </p:grpSpPr>
        <p:sp>
          <p:nvSpPr>
            <p:cNvPr id="242" name="Shape 242"/>
            <p:cNvSpPr/>
            <p:nvPr/>
          </p:nvSpPr>
          <p:spPr>
            <a:xfrm>
              <a:off x="344567" y="81547"/>
              <a:ext cx="657262" cy="132515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43" name="Shape 243"/>
            <p:cNvSpPr/>
            <p:nvPr/>
          </p:nvSpPr>
          <p:spPr>
            <a:xfrm>
              <a:off x="0" y="0"/>
              <a:ext cx="2049143" cy="1414186"/>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44" name="Shape 244"/>
            <p:cNvSpPr/>
            <p:nvPr/>
          </p:nvSpPr>
          <p:spPr>
            <a:xfrm>
              <a:off x="980563" y="24995"/>
              <a:ext cx="1162554" cy="134406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45" name="Shape 245"/>
            <p:cNvSpPr/>
            <p:nvPr/>
          </p:nvSpPr>
          <p:spPr>
            <a:xfrm>
              <a:off x="604599" y="238153"/>
              <a:ext cx="1053287" cy="11635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51" name="Group 251"/>
          <p:cNvGrpSpPr/>
          <p:nvPr/>
        </p:nvGrpSpPr>
        <p:grpSpPr>
          <a:xfrm>
            <a:off x="7091159" y="2753643"/>
            <a:ext cx="2068030" cy="1488617"/>
            <a:chOff x="0" y="0"/>
            <a:chExt cx="2068029" cy="1488616"/>
          </a:xfrm>
        </p:grpSpPr>
        <p:sp>
          <p:nvSpPr>
            <p:cNvPr id="247" name="Shape 247"/>
            <p:cNvSpPr/>
            <p:nvPr/>
          </p:nvSpPr>
          <p:spPr>
            <a:xfrm>
              <a:off x="332494" y="85839"/>
              <a:ext cx="634234"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48" name="Shape 248"/>
            <p:cNvSpPr/>
            <p:nvPr/>
          </p:nvSpPr>
          <p:spPr>
            <a:xfrm>
              <a:off x="0" y="0"/>
              <a:ext cx="1977349"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49" name="Shape 249"/>
            <p:cNvSpPr/>
            <p:nvPr/>
          </p:nvSpPr>
          <p:spPr>
            <a:xfrm>
              <a:off x="946207" y="26311"/>
              <a:ext cx="1121823"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50" name="Shape 250"/>
            <p:cNvSpPr/>
            <p:nvPr/>
          </p:nvSpPr>
          <p:spPr>
            <a:xfrm>
              <a:off x="583416" y="250688"/>
              <a:ext cx="1016384"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56" name="Group 256"/>
          <p:cNvGrpSpPr/>
          <p:nvPr/>
        </p:nvGrpSpPr>
        <p:grpSpPr>
          <a:xfrm>
            <a:off x="7091159" y="3745809"/>
            <a:ext cx="2068030" cy="1711910"/>
            <a:chOff x="0" y="0"/>
            <a:chExt cx="2068029" cy="1711908"/>
          </a:xfrm>
        </p:grpSpPr>
        <p:sp>
          <p:nvSpPr>
            <p:cNvPr id="252" name="Shape 252"/>
            <p:cNvSpPr/>
            <p:nvPr/>
          </p:nvSpPr>
          <p:spPr>
            <a:xfrm>
              <a:off x="332494" y="98715"/>
              <a:ext cx="634234" cy="160413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53" name="Shape 253"/>
            <p:cNvSpPr/>
            <p:nvPr/>
          </p:nvSpPr>
          <p:spPr>
            <a:xfrm>
              <a:off x="0" y="0"/>
              <a:ext cx="1977349" cy="1711909"/>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54" name="Shape 254"/>
            <p:cNvSpPr/>
            <p:nvPr/>
          </p:nvSpPr>
          <p:spPr>
            <a:xfrm>
              <a:off x="946207" y="30257"/>
              <a:ext cx="1121823" cy="1627025"/>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55" name="Shape 255"/>
            <p:cNvSpPr/>
            <p:nvPr/>
          </p:nvSpPr>
          <p:spPr>
            <a:xfrm>
              <a:off x="583416" y="288291"/>
              <a:ext cx="1016384" cy="14085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61" name="Group 261"/>
          <p:cNvGrpSpPr/>
          <p:nvPr/>
        </p:nvGrpSpPr>
        <p:grpSpPr>
          <a:xfrm>
            <a:off x="8155641" y="3665432"/>
            <a:ext cx="1016809" cy="1116463"/>
            <a:chOff x="0" y="0"/>
            <a:chExt cx="1016807" cy="1116462"/>
          </a:xfrm>
        </p:grpSpPr>
        <p:sp>
          <p:nvSpPr>
            <p:cNvPr id="257" name="Shape 257"/>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58" name="Shape 258"/>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59" name="Shape 259"/>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60" name="Shape 260"/>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66" name="Group 266"/>
          <p:cNvGrpSpPr/>
          <p:nvPr/>
        </p:nvGrpSpPr>
        <p:grpSpPr>
          <a:xfrm>
            <a:off x="7395463" y="4734321"/>
            <a:ext cx="1842768" cy="1414186"/>
            <a:chOff x="0" y="0"/>
            <a:chExt cx="1842767" cy="1414185"/>
          </a:xfrm>
        </p:grpSpPr>
        <p:sp>
          <p:nvSpPr>
            <p:cNvPr id="262" name="Shape 262"/>
            <p:cNvSpPr/>
            <p:nvPr/>
          </p:nvSpPr>
          <p:spPr>
            <a:xfrm>
              <a:off x="296277" y="81547"/>
              <a:ext cx="565150" cy="132515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63" name="Shape 263"/>
            <p:cNvSpPr/>
            <p:nvPr/>
          </p:nvSpPr>
          <p:spPr>
            <a:xfrm>
              <a:off x="0" y="0"/>
              <a:ext cx="1761964" cy="1414186"/>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64" name="Shape 264"/>
            <p:cNvSpPr/>
            <p:nvPr/>
          </p:nvSpPr>
          <p:spPr>
            <a:xfrm>
              <a:off x="843141" y="24995"/>
              <a:ext cx="999627" cy="134406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65" name="Shape 265"/>
            <p:cNvSpPr/>
            <p:nvPr/>
          </p:nvSpPr>
          <p:spPr>
            <a:xfrm>
              <a:off x="519866" y="238153"/>
              <a:ext cx="905674" cy="11635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71" name="Group 271"/>
          <p:cNvGrpSpPr/>
          <p:nvPr/>
        </p:nvGrpSpPr>
        <p:grpSpPr>
          <a:xfrm>
            <a:off x="7166863" y="5344443"/>
            <a:ext cx="1842768" cy="1488617"/>
            <a:chOff x="0" y="0"/>
            <a:chExt cx="1842767" cy="1488616"/>
          </a:xfrm>
        </p:grpSpPr>
        <p:sp>
          <p:nvSpPr>
            <p:cNvPr id="267" name="Shape 267"/>
            <p:cNvSpPr/>
            <p:nvPr/>
          </p:nvSpPr>
          <p:spPr>
            <a:xfrm>
              <a:off x="296277" y="85839"/>
              <a:ext cx="565150"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68" name="Shape 268"/>
            <p:cNvSpPr/>
            <p:nvPr/>
          </p:nvSpPr>
          <p:spPr>
            <a:xfrm>
              <a:off x="0" y="0"/>
              <a:ext cx="1761964"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69" name="Shape 269"/>
            <p:cNvSpPr/>
            <p:nvPr/>
          </p:nvSpPr>
          <p:spPr>
            <a:xfrm>
              <a:off x="843141" y="26311"/>
              <a:ext cx="999627"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70" name="Shape 270"/>
            <p:cNvSpPr/>
            <p:nvPr/>
          </p:nvSpPr>
          <p:spPr>
            <a:xfrm>
              <a:off x="519866" y="250688"/>
              <a:ext cx="905674"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76" name="Group 276"/>
          <p:cNvGrpSpPr/>
          <p:nvPr/>
        </p:nvGrpSpPr>
        <p:grpSpPr>
          <a:xfrm>
            <a:off x="7243228" y="1992687"/>
            <a:ext cx="1917856" cy="1637479"/>
            <a:chOff x="0" y="0"/>
            <a:chExt cx="1917854" cy="1637477"/>
          </a:xfrm>
        </p:grpSpPr>
        <p:sp>
          <p:nvSpPr>
            <p:cNvPr id="272" name="Shape 272"/>
            <p:cNvSpPr/>
            <p:nvPr/>
          </p:nvSpPr>
          <p:spPr>
            <a:xfrm>
              <a:off x="308349" y="94423"/>
              <a:ext cx="588178" cy="153439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73" name="Shape 273"/>
            <p:cNvSpPr/>
            <p:nvPr/>
          </p:nvSpPr>
          <p:spPr>
            <a:xfrm>
              <a:off x="0" y="0"/>
              <a:ext cx="1833759" cy="1637478"/>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74" name="Shape 274"/>
            <p:cNvSpPr/>
            <p:nvPr/>
          </p:nvSpPr>
          <p:spPr>
            <a:xfrm>
              <a:off x="877496" y="28942"/>
              <a:ext cx="1040359" cy="155628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75" name="Shape 275"/>
            <p:cNvSpPr/>
            <p:nvPr/>
          </p:nvSpPr>
          <p:spPr>
            <a:xfrm>
              <a:off x="541050" y="275757"/>
              <a:ext cx="942577" cy="134728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DSC00660.jpeg"/>
          <p:cNvPicPr/>
          <p:nvPr/>
        </p:nvPicPr>
        <p:blipFill>
          <a:blip r:embed="rId2">
            <a:extLst/>
          </a:blip>
          <a:srcRect l="5952" t="9445" r="8332" b="10266"/>
          <a:stretch>
            <a:fillRect/>
          </a:stretch>
        </p:blipFill>
        <p:spPr>
          <a:xfrm>
            <a:off x="1066799" y="990600"/>
            <a:ext cx="7086602" cy="5019675"/>
          </a:xfrm>
          <a:prstGeom prst="rect">
            <a:avLst/>
          </a:prstGeom>
          <a:ln w="12700">
            <a:miter lim="400000"/>
          </a:ln>
        </p:spPr>
      </p:pic>
      <p:grpSp>
        <p:nvGrpSpPr>
          <p:cNvPr id="283" name="Group 283"/>
          <p:cNvGrpSpPr/>
          <p:nvPr/>
        </p:nvGrpSpPr>
        <p:grpSpPr>
          <a:xfrm>
            <a:off x="7927538" y="8876"/>
            <a:ext cx="1242070" cy="1265325"/>
            <a:chOff x="0" y="0"/>
            <a:chExt cx="1242068" cy="1265323"/>
          </a:xfrm>
        </p:grpSpPr>
        <p:sp>
          <p:nvSpPr>
            <p:cNvPr id="279" name="Shape 279"/>
            <p:cNvSpPr/>
            <p:nvPr/>
          </p:nvSpPr>
          <p:spPr>
            <a:xfrm>
              <a:off x="199698" y="72963"/>
              <a:ext cx="380924" cy="118566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80" name="Shape 280"/>
            <p:cNvSpPr/>
            <p:nvPr/>
          </p:nvSpPr>
          <p:spPr>
            <a:xfrm>
              <a:off x="0" y="0"/>
              <a:ext cx="1187606" cy="1265324"/>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81" name="Shape 281"/>
            <p:cNvSpPr/>
            <p:nvPr/>
          </p:nvSpPr>
          <p:spPr>
            <a:xfrm>
              <a:off x="568297" y="22364"/>
              <a:ext cx="673772" cy="12025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82" name="Shape 282"/>
            <p:cNvSpPr/>
            <p:nvPr/>
          </p:nvSpPr>
          <p:spPr>
            <a:xfrm>
              <a:off x="350402" y="213084"/>
              <a:ext cx="610446" cy="104108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88" name="Group 288"/>
          <p:cNvGrpSpPr/>
          <p:nvPr/>
        </p:nvGrpSpPr>
        <p:grpSpPr>
          <a:xfrm>
            <a:off x="3145" y="10443"/>
            <a:ext cx="1426660" cy="1488617"/>
            <a:chOff x="0" y="0"/>
            <a:chExt cx="1426658" cy="1488616"/>
          </a:xfrm>
        </p:grpSpPr>
        <p:sp>
          <p:nvSpPr>
            <p:cNvPr id="284" name="Shape 284"/>
            <p:cNvSpPr/>
            <p:nvPr/>
          </p:nvSpPr>
          <p:spPr>
            <a:xfrm>
              <a:off x="229376" y="85839"/>
              <a:ext cx="437535"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85" name="Shape 285"/>
            <p:cNvSpPr/>
            <p:nvPr/>
          </p:nvSpPr>
          <p:spPr>
            <a:xfrm>
              <a:off x="0" y="0"/>
              <a:ext cx="1364101"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86" name="Shape 286"/>
            <p:cNvSpPr/>
            <p:nvPr/>
          </p:nvSpPr>
          <p:spPr>
            <a:xfrm>
              <a:off x="652754" y="26311"/>
              <a:ext cx="773905"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87" name="Shape 287"/>
            <p:cNvSpPr/>
            <p:nvPr/>
          </p:nvSpPr>
          <p:spPr>
            <a:xfrm>
              <a:off x="402477" y="250688"/>
              <a:ext cx="701167"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93" name="Group 293"/>
          <p:cNvGrpSpPr/>
          <p:nvPr/>
        </p:nvGrpSpPr>
        <p:grpSpPr>
          <a:xfrm>
            <a:off x="7699269" y="5344443"/>
            <a:ext cx="1392245" cy="1488617"/>
            <a:chOff x="0" y="0"/>
            <a:chExt cx="1392243" cy="1488616"/>
          </a:xfrm>
        </p:grpSpPr>
        <p:sp>
          <p:nvSpPr>
            <p:cNvPr id="289" name="Shape 289"/>
            <p:cNvSpPr/>
            <p:nvPr/>
          </p:nvSpPr>
          <p:spPr>
            <a:xfrm>
              <a:off x="223842" y="85839"/>
              <a:ext cx="426981"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90" name="Shape 290"/>
            <p:cNvSpPr/>
            <p:nvPr/>
          </p:nvSpPr>
          <p:spPr>
            <a:xfrm>
              <a:off x="0" y="0"/>
              <a:ext cx="1331195"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91" name="Shape 291"/>
            <p:cNvSpPr/>
            <p:nvPr/>
          </p:nvSpPr>
          <p:spPr>
            <a:xfrm>
              <a:off x="637008" y="26311"/>
              <a:ext cx="755236"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92" name="Shape 292"/>
            <p:cNvSpPr/>
            <p:nvPr/>
          </p:nvSpPr>
          <p:spPr>
            <a:xfrm>
              <a:off x="392768" y="250688"/>
              <a:ext cx="684253"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298" name="Group 298"/>
          <p:cNvGrpSpPr/>
          <p:nvPr/>
        </p:nvGrpSpPr>
        <p:grpSpPr>
          <a:xfrm>
            <a:off x="-72889" y="5420121"/>
            <a:ext cx="1501747" cy="1414186"/>
            <a:chOff x="0" y="0"/>
            <a:chExt cx="1501745" cy="1414185"/>
          </a:xfrm>
        </p:grpSpPr>
        <p:sp>
          <p:nvSpPr>
            <p:cNvPr id="294" name="Shape 294"/>
            <p:cNvSpPr/>
            <p:nvPr/>
          </p:nvSpPr>
          <p:spPr>
            <a:xfrm>
              <a:off x="241448" y="81547"/>
              <a:ext cx="460564" cy="132515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95" name="Shape 295"/>
            <p:cNvSpPr/>
            <p:nvPr/>
          </p:nvSpPr>
          <p:spPr>
            <a:xfrm>
              <a:off x="0" y="0"/>
              <a:ext cx="1435896" cy="1414186"/>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296" name="Shape 296"/>
            <p:cNvSpPr/>
            <p:nvPr/>
          </p:nvSpPr>
          <p:spPr>
            <a:xfrm>
              <a:off x="687109" y="24995"/>
              <a:ext cx="814637" cy="134406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297" name="Shape 297"/>
            <p:cNvSpPr/>
            <p:nvPr/>
          </p:nvSpPr>
          <p:spPr>
            <a:xfrm>
              <a:off x="423660" y="238153"/>
              <a:ext cx="738071" cy="116356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xfrm>
            <a:off x="2362200" y="152399"/>
            <a:ext cx="6096000" cy="1143002"/>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731520">
              <a:lnSpc>
                <a:spcPct val="90000"/>
              </a:lnSpc>
              <a:defRPr sz="3840">
                <a:solidFill>
                  <a:srgbClr val="FFFF99"/>
                </a:solidFill>
                <a:latin typeface="Times New Roman Bold"/>
                <a:ea typeface="Times New Roman Bold"/>
                <a:cs typeface="Times New Roman Bold"/>
                <a:sym typeface="Times New Roman Bold"/>
              </a:defRPr>
            </a:lvl1pPr>
          </a:lstStyle>
          <a:p>
            <a:pPr lvl="0">
              <a:defRPr sz="1800">
                <a:solidFill>
                  <a:srgbClr val="000000"/>
                </a:solidFill>
              </a:defRPr>
            </a:pPr>
            <a:r>
              <a:rPr sz="3840">
                <a:solidFill>
                  <a:srgbClr val="FFFF99"/>
                </a:solidFill>
              </a:rPr>
              <a:t>Homer Hailey Book Announcement</a:t>
            </a:r>
          </a:p>
        </p:txBody>
      </p:sp>
      <p:sp>
        <p:nvSpPr>
          <p:cNvPr id="333" name="Shape 333"/>
          <p:cNvSpPr/>
          <p:nvPr/>
        </p:nvSpPr>
        <p:spPr>
          <a:xfrm>
            <a:off x="1600200" y="1447800"/>
            <a:ext cx="7467600" cy="5099174"/>
          </a:xfrm>
          <a:prstGeom prst="rect">
            <a:avLst/>
          </a:prstGeom>
          <a:ln w="12700">
            <a:miter lim="400000"/>
          </a:ln>
          <a:effectLst>
            <a:outerShdw blurRad="63500" dist="35921" dir="270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p>
            <a:pPr lvl="0" algn="just">
              <a:lnSpc>
                <a:spcPct val="90000"/>
              </a:lnSpc>
              <a:spcBef>
                <a:spcPts val="1600"/>
              </a:spcBef>
            </a:pPr>
            <a:r>
              <a:rPr sz="2800" dirty="0">
                <a:solidFill>
                  <a:srgbClr val="FFFFFF"/>
                </a:solidFill>
              </a:rPr>
              <a:t>“This is a follow up to Hailey’s </a:t>
            </a:r>
            <a:r>
              <a:rPr sz="2800" i="1" dirty="0">
                <a:solidFill>
                  <a:srgbClr val="FFFFFF"/>
                </a:solidFill>
              </a:rPr>
              <a:t>Commentary on Daniel, A Prophetic Message</a:t>
            </a:r>
            <a:r>
              <a:rPr sz="2800" dirty="0">
                <a:solidFill>
                  <a:srgbClr val="FFFFFF"/>
                </a:solidFill>
              </a:rPr>
              <a:t>, published in 2001. This companion volume deals with God as ‘the king of the nations’ (Jer. 10:7) and His judgment upon nations and individuals. The main focus of the work is the final judgment and fate of the unrighteous, according to what the New Testaments says and does not say. Hailey reaches the interesting conclusion that for the wicked the soul ceases to exist, as it is destroyed in hell. Foreword by </a:t>
            </a:r>
            <a:r>
              <a:rPr sz="2800" dirty="0" err="1">
                <a:solidFill>
                  <a:srgbClr val="FFFFFF"/>
                </a:solidFill>
              </a:rPr>
              <a:t>LaGard</a:t>
            </a:r>
            <a:r>
              <a:rPr sz="2800" dirty="0">
                <a:solidFill>
                  <a:srgbClr val="FFFFFF"/>
                </a:solidFill>
              </a:rPr>
              <a:t> Smith of David Lipscomb University.”</a:t>
            </a:r>
          </a:p>
          <a:p>
            <a:pPr lvl="0" algn="ctr">
              <a:lnSpc>
                <a:spcPct val="90000"/>
              </a:lnSpc>
              <a:spcBef>
                <a:spcPts val="1600"/>
              </a:spcBef>
            </a:pPr>
            <a:r>
              <a:rPr sz="2800" dirty="0">
                <a:solidFill>
                  <a:srgbClr val="F1FC16"/>
                </a:solidFill>
                <a:latin typeface="Times New Roman Bold"/>
                <a:ea typeface="Times New Roman Bold"/>
                <a:cs typeface="Times New Roman Bold"/>
                <a:sym typeface="Times New Roman Bold"/>
              </a:rPr>
              <a:t>Published February 2003</a:t>
            </a:r>
          </a:p>
        </p:txBody>
      </p:sp>
      <p:pic>
        <p:nvPicPr>
          <p:cNvPr id="334" name="judgements.jpg"/>
          <p:cNvPicPr/>
          <p:nvPr/>
        </p:nvPicPr>
        <p:blipFill>
          <a:blip r:embed="rId2">
            <a:extLst/>
          </a:blip>
          <a:stretch>
            <a:fillRect/>
          </a:stretch>
        </p:blipFill>
        <p:spPr>
          <a:xfrm>
            <a:off x="1587" y="0"/>
            <a:ext cx="1598613" cy="24384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p:cNvSpPr>
          <p:nvPr>
            <p:ph type="title"/>
          </p:nvPr>
        </p:nvSpPr>
        <p:spPr>
          <a:xfrm>
            <a:off x="457200" y="274637"/>
            <a:ext cx="8229600" cy="11430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48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4800">
                <a:solidFill>
                  <a:srgbClr val="F1FC16"/>
                </a:solidFill>
              </a:rPr>
              <a:t>Assaults Against Hell</a:t>
            </a:r>
          </a:p>
        </p:txBody>
      </p:sp>
      <p:sp>
        <p:nvSpPr>
          <p:cNvPr id="342" name="Shape 342"/>
          <p:cNvSpPr>
            <a:spLocks noGrp="1"/>
          </p:cNvSpPr>
          <p:nvPr>
            <p:ph type="body" idx="1"/>
          </p:nvPr>
        </p:nvSpPr>
        <p:spPr>
          <a:xfrm>
            <a:off x="762000" y="1447800"/>
            <a:ext cx="7772400" cy="396240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marL="385762" lvl="0" indent="-385762">
              <a:spcBef>
                <a:spcPts val="800"/>
              </a:spcBef>
              <a:buClr>
                <a:srgbClr val="F1FC16"/>
              </a:buClr>
              <a:buFont typeface="Times New Roman"/>
              <a:buChar char="•"/>
              <a:defRPr sz="1800"/>
            </a:pPr>
            <a:r>
              <a:rPr sz="3600" dirty="0">
                <a:solidFill>
                  <a:srgbClr val="FFFFFF"/>
                </a:solidFill>
                <a:latin typeface="Times New Roman Bold"/>
                <a:ea typeface="Times New Roman Bold"/>
                <a:cs typeface="Times New Roman Bold"/>
                <a:sym typeface="Times New Roman Bold"/>
              </a:rPr>
              <a:t>Materialism</a:t>
            </a:r>
          </a:p>
          <a:p>
            <a:pPr marL="385762" lvl="0" indent="-385762">
              <a:spcBef>
                <a:spcPts val="800"/>
              </a:spcBef>
              <a:buClr>
                <a:srgbClr val="F1FC16"/>
              </a:buClr>
              <a:buFont typeface="Times New Roman"/>
              <a:buChar char="•"/>
              <a:defRPr sz="1800"/>
            </a:pPr>
            <a:r>
              <a:rPr sz="3600" dirty="0">
                <a:solidFill>
                  <a:srgbClr val="FFFFFF"/>
                </a:solidFill>
                <a:latin typeface="Times New Roman Bold"/>
                <a:ea typeface="Times New Roman Bold"/>
                <a:cs typeface="Times New Roman Bold"/>
                <a:sym typeface="Times New Roman Bold"/>
              </a:rPr>
              <a:t>Universalism</a:t>
            </a:r>
          </a:p>
          <a:p>
            <a:pPr marL="385762" lvl="0" indent="-385762">
              <a:spcBef>
                <a:spcPts val="800"/>
              </a:spcBef>
              <a:buClr>
                <a:srgbClr val="F1FC16"/>
              </a:buClr>
              <a:buFont typeface="Times New Roman"/>
              <a:buChar char="•"/>
              <a:defRPr sz="1800"/>
            </a:pPr>
            <a:r>
              <a:rPr sz="3600" dirty="0" err="1">
                <a:solidFill>
                  <a:srgbClr val="FFFFFF"/>
                </a:solidFill>
                <a:latin typeface="Times New Roman Bold"/>
                <a:ea typeface="Times New Roman Bold"/>
                <a:cs typeface="Times New Roman Bold"/>
                <a:sym typeface="Times New Roman Bold"/>
              </a:rPr>
              <a:t>Restorationism</a:t>
            </a:r>
            <a:r>
              <a:rPr sz="3600" dirty="0">
                <a:solidFill>
                  <a:srgbClr val="FFFFFF"/>
                </a:solidFill>
                <a:latin typeface="Times New Roman Bold"/>
                <a:ea typeface="Times New Roman Bold"/>
                <a:cs typeface="Times New Roman Bold"/>
                <a:sym typeface="Times New Roman Bold"/>
              </a:rPr>
              <a:t> (</a:t>
            </a:r>
            <a:r>
              <a:rPr sz="3600" dirty="0" smtClean="0">
                <a:solidFill>
                  <a:srgbClr val="FFFFFF"/>
                </a:solidFill>
                <a:latin typeface="Times New Roman Bold"/>
                <a:ea typeface="Times New Roman Bold"/>
                <a:cs typeface="Times New Roman Bold"/>
                <a:sym typeface="Times New Roman Bold"/>
              </a:rPr>
              <a:t>not</a:t>
            </a:r>
            <a:r>
              <a:rPr lang="en-US" sz="3600" dirty="0" smtClean="0">
                <a:solidFill>
                  <a:srgbClr val="FFFFFF"/>
                </a:solidFill>
                <a:latin typeface="Times New Roman Bold"/>
                <a:ea typeface="Times New Roman Bold"/>
                <a:cs typeface="Times New Roman Bold"/>
                <a:sym typeface="Times New Roman Bold"/>
              </a:rPr>
              <a:t> to be confused with</a:t>
            </a:r>
            <a:r>
              <a:rPr sz="3600" dirty="0" smtClean="0">
                <a:solidFill>
                  <a:srgbClr val="FFFFFF"/>
                </a:solidFill>
                <a:latin typeface="Times New Roman Bold"/>
                <a:ea typeface="Times New Roman Bold"/>
                <a:cs typeface="Times New Roman Bold"/>
                <a:sym typeface="Times New Roman Bold"/>
              </a:rPr>
              <a:t> </a:t>
            </a:r>
            <a:r>
              <a:rPr sz="3600" dirty="0">
                <a:solidFill>
                  <a:srgbClr val="FFFFFF"/>
                </a:solidFill>
                <a:latin typeface="Times New Roman Bold"/>
                <a:ea typeface="Times New Roman Bold"/>
                <a:cs typeface="Times New Roman Bold"/>
                <a:sym typeface="Times New Roman Bold"/>
              </a:rPr>
              <a:t>the </a:t>
            </a:r>
            <a:r>
              <a:rPr lang="en-US" sz="3600" dirty="0" smtClean="0">
                <a:solidFill>
                  <a:srgbClr val="FFFFFF"/>
                </a:solidFill>
                <a:latin typeface="Times New Roman Bold"/>
                <a:ea typeface="Times New Roman Bold"/>
                <a:cs typeface="Times New Roman Bold"/>
                <a:sym typeface="Times New Roman Bold"/>
              </a:rPr>
              <a:t>"</a:t>
            </a:r>
            <a:r>
              <a:rPr sz="3600" dirty="0" smtClean="0">
                <a:solidFill>
                  <a:srgbClr val="FFFFFF"/>
                </a:solidFill>
                <a:latin typeface="Times New Roman Bold"/>
                <a:ea typeface="Times New Roman Bold"/>
                <a:cs typeface="Times New Roman Bold"/>
                <a:sym typeface="Times New Roman Bold"/>
              </a:rPr>
              <a:t>restoration movement</a:t>
            </a:r>
            <a:r>
              <a:rPr lang="en-US" sz="3600" dirty="0" smtClean="0">
                <a:solidFill>
                  <a:srgbClr val="FFFFFF"/>
                </a:solidFill>
                <a:latin typeface="Times New Roman Bold"/>
                <a:ea typeface="Times New Roman Bold"/>
                <a:cs typeface="Times New Roman Bold"/>
                <a:sym typeface="Times New Roman Bold"/>
              </a:rPr>
              <a:t>"</a:t>
            </a:r>
            <a:r>
              <a:rPr sz="3600" dirty="0" smtClean="0">
                <a:solidFill>
                  <a:srgbClr val="FFFFFF"/>
                </a:solidFill>
                <a:latin typeface="Times New Roman Bold"/>
                <a:ea typeface="Times New Roman Bold"/>
                <a:cs typeface="Times New Roman Bold"/>
                <a:sym typeface="Times New Roman Bold"/>
              </a:rPr>
              <a:t>)</a:t>
            </a:r>
            <a:endParaRPr sz="3600" dirty="0">
              <a:solidFill>
                <a:srgbClr val="FFFFFF"/>
              </a:solidFill>
              <a:latin typeface="Times New Roman Bold"/>
              <a:ea typeface="Times New Roman Bold"/>
              <a:cs typeface="Times New Roman Bold"/>
              <a:sym typeface="Times New Roman Bold"/>
            </a:endParaRPr>
          </a:p>
          <a:p>
            <a:pPr marL="385762" lvl="0" indent="-385762">
              <a:spcBef>
                <a:spcPts val="800"/>
              </a:spcBef>
              <a:buClr>
                <a:srgbClr val="F1FC16"/>
              </a:buClr>
              <a:buFont typeface="Times New Roman"/>
              <a:buChar char="•"/>
              <a:defRPr sz="1800"/>
            </a:pPr>
            <a:r>
              <a:rPr sz="3600" dirty="0">
                <a:solidFill>
                  <a:srgbClr val="FFFFFF"/>
                </a:solidFill>
                <a:latin typeface="Times New Roman Bold"/>
                <a:ea typeface="Times New Roman Bold"/>
                <a:cs typeface="Times New Roman Bold"/>
                <a:sym typeface="Times New Roman Bold"/>
              </a:rPr>
              <a:t>Annihilation</a:t>
            </a:r>
          </a:p>
          <a:p>
            <a:pPr marL="385762" lvl="0" indent="-385762">
              <a:spcBef>
                <a:spcPts val="800"/>
              </a:spcBef>
              <a:buClr>
                <a:srgbClr val="F1FC16"/>
              </a:buClr>
              <a:buFont typeface="Times New Roman"/>
              <a:buChar char="•"/>
              <a:defRPr sz="1800"/>
            </a:pPr>
            <a:r>
              <a:rPr sz="3600" dirty="0">
                <a:solidFill>
                  <a:srgbClr val="66FFFF"/>
                </a:solidFill>
                <a:latin typeface="Times New Roman Bold"/>
                <a:ea typeface="Times New Roman Bold"/>
                <a:cs typeface="Times New Roman Bold"/>
                <a:sym typeface="Times New Roman Bold"/>
              </a:rPr>
              <a:t>Conditional immortality</a:t>
            </a:r>
          </a:p>
        </p:txBody>
      </p:sp>
      <p:grpSp>
        <p:nvGrpSpPr>
          <p:cNvPr id="347" name="Group 347"/>
          <p:cNvGrpSpPr/>
          <p:nvPr/>
        </p:nvGrpSpPr>
        <p:grpSpPr>
          <a:xfrm>
            <a:off x="7927314" y="7832"/>
            <a:ext cx="1140389" cy="1116463"/>
            <a:chOff x="0" y="0"/>
            <a:chExt cx="1140388" cy="1116462"/>
          </a:xfrm>
        </p:grpSpPr>
        <p:sp>
          <p:nvSpPr>
            <p:cNvPr id="343" name="Shape 343"/>
            <p:cNvSpPr/>
            <p:nvPr/>
          </p:nvSpPr>
          <p:spPr>
            <a:xfrm>
              <a:off x="183349" y="64379"/>
              <a:ext cx="3497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44" name="Shape 344"/>
            <p:cNvSpPr/>
            <p:nvPr/>
          </p:nvSpPr>
          <p:spPr>
            <a:xfrm>
              <a:off x="0" y="0"/>
              <a:ext cx="1090384"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45" name="Shape 345"/>
            <p:cNvSpPr/>
            <p:nvPr/>
          </p:nvSpPr>
          <p:spPr>
            <a:xfrm>
              <a:off x="521774" y="19733"/>
              <a:ext cx="618615"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46" name="Shape 346"/>
            <p:cNvSpPr/>
            <p:nvPr/>
          </p:nvSpPr>
          <p:spPr>
            <a:xfrm>
              <a:off x="321717" y="188016"/>
              <a:ext cx="560472"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52" name="Group 352"/>
          <p:cNvGrpSpPr/>
          <p:nvPr/>
        </p:nvGrpSpPr>
        <p:grpSpPr>
          <a:xfrm>
            <a:off x="2317" y="7310"/>
            <a:ext cx="1051223" cy="1042032"/>
            <a:chOff x="0" y="0"/>
            <a:chExt cx="1051222" cy="1042031"/>
          </a:xfrm>
        </p:grpSpPr>
        <p:sp>
          <p:nvSpPr>
            <p:cNvPr id="348" name="Shape 348"/>
            <p:cNvSpPr/>
            <p:nvPr/>
          </p:nvSpPr>
          <p:spPr>
            <a:xfrm>
              <a:off x="169013" y="60087"/>
              <a:ext cx="322395" cy="97643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49" name="Shape 349"/>
            <p:cNvSpPr/>
            <p:nvPr/>
          </p:nvSpPr>
          <p:spPr>
            <a:xfrm>
              <a:off x="0" y="0"/>
              <a:ext cx="1005127" cy="1042032"/>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50" name="Shape 350"/>
            <p:cNvSpPr/>
            <p:nvPr/>
          </p:nvSpPr>
          <p:spPr>
            <a:xfrm>
              <a:off x="480976" y="18417"/>
              <a:ext cx="570247" cy="99036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51" name="Shape 351"/>
            <p:cNvSpPr/>
            <p:nvPr/>
          </p:nvSpPr>
          <p:spPr>
            <a:xfrm>
              <a:off x="296562" y="175481"/>
              <a:ext cx="516650" cy="85736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57" name="Group 357"/>
          <p:cNvGrpSpPr/>
          <p:nvPr/>
        </p:nvGrpSpPr>
        <p:grpSpPr>
          <a:xfrm>
            <a:off x="5564841" y="5420643"/>
            <a:ext cx="1016809" cy="1488617"/>
            <a:chOff x="0" y="0"/>
            <a:chExt cx="1016807" cy="1488616"/>
          </a:xfrm>
        </p:grpSpPr>
        <p:sp>
          <p:nvSpPr>
            <p:cNvPr id="353" name="Shape 353"/>
            <p:cNvSpPr/>
            <p:nvPr/>
          </p:nvSpPr>
          <p:spPr>
            <a:xfrm>
              <a:off x="163480" y="85839"/>
              <a:ext cx="311841"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54" name="Shape 354"/>
            <p:cNvSpPr/>
            <p:nvPr/>
          </p:nvSpPr>
          <p:spPr>
            <a:xfrm>
              <a:off x="0" y="0"/>
              <a:ext cx="972222"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55" name="Shape 355"/>
            <p:cNvSpPr/>
            <p:nvPr/>
          </p:nvSpPr>
          <p:spPr>
            <a:xfrm>
              <a:off x="465230" y="26311"/>
              <a:ext cx="551578"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56" name="Shape 356"/>
            <p:cNvSpPr/>
            <p:nvPr/>
          </p:nvSpPr>
          <p:spPr>
            <a:xfrm>
              <a:off x="286853" y="250688"/>
              <a:ext cx="499736"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62" name="Group 362"/>
          <p:cNvGrpSpPr/>
          <p:nvPr/>
        </p:nvGrpSpPr>
        <p:grpSpPr>
          <a:xfrm>
            <a:off x="2241" y="5344443"/>
            <a:ext cx="1016809" cy="1488617"/>
            <a:chOff x="0" y="0"/>
            <a:chExt cx="1016807" cy="1488616"/>
          </a:xfrm>
        </p:grpSpPr>
        <p:sp>
          <p:nvSpPr>
            <p:cNvPr id="358" name="Shape 358"/>
            <p:cNvSpPr/>
            <p:nvPr/>
          </p:nvSpPr>
          <p:spPr>
            <a:xfrm>
              <a:off x="163480" y="85839"/>
              <a:ext cx="311841"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59" name="Shape 359"/>
            <p:cNvSpPr/>
            <p:nvPr/>
          </p:nvSpPr>
          <p:spPr>
            <a:xfrm>
              <a:off x="0" y="0"/>
              <a:ext cx="972222"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60" name="Shape 360"/>
            <p:cNvSpPr/>
            <p:nvPr/>
          </p:nvSpPr>
          <p:spPr>
            <a:xfrm>
              <a:off x="465230" y="26311"/>
              <a:ext cx="551578"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61" name="Shape 361"/>
            <p:cNvSpPr/>
            <p:nvPr/>
          </p:nvSpPr>
          <p:spPr>
            <a:xfrm>
              <a:off x="286853" y="250688"/>
              <a:ext cx="499736"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67" name="Group 367"/>
          <p:cNvGrpSpPr/>
          <p:nvPr/>
        </p:nvGrpSpPr>
        <p:grpSpPr>
          <a:xfrm>
            <a:off x="4726641" y="5799032"/>
            <a:ext cx="1016809" cy="1116463"/>
            <a:chOff x="0" y="0"/>
            <a:chExt cx="1016807" cy="1116462"/>
          </a:xfrm>
        </p:grpSpPr>
        <p:sp>
          <p:nvSpPr>
            <p:cNvPr id="363" name="Shape 363"/>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64" name="Shape 364"/>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65" name="Shape 365"/>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66" name="Shape 366"/>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72" name="Group 372"/>
          <p:cNvGrpSpPr/>
          <p:nvPr/>
        </p:nvGrpSpPr>
        <p:grpSpPr>
          <a:xfrm>
            <a:off x="1526241" y="5799032"/>
            <a:ext cx="1016809" cy="1116463"/>
            <a:chOff x="0" y="0"/>
            <a:chExt cx="1016807" cy="1116462"/>
          </a:xfrm>
        </p:grpSpPr>
        <p:sp>
          <p:nvSpPr>
            <p:cNvPr id="368" name="Shape 368"/>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69" name="Shape 369"/>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70" name="Shape 370"/>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71" name="Shape 371"/>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77" name="Group 377"/>
          <p:cNvGrpSpPr/>
          <p:nvPr/>
        </p:nvGrpSpPr>
        <p:grpSpPr>
          <a:xfrm>
            <a:off x="3812241" y="5420643"/>
            <a:ext cx="1016809" cy="1488617"/>
            <a:chOff x="0" y="0"/>
            <a:chExt cx="1016807" cy="1488616"/>
          </a:xfrm>
        </p:grpSpPr>
        <p:sp>
          <p:nvSpPr>
            <p:cNvPr id="373" name="Shape 373"/>
            <p:cNvSpPr/>
            <p:nvPr/>
          </p:nvSpPr>
          <p:spPr>
            <a:xfrm>
              <a:off x="163480" y="85839"/>
              <a:ext cx="311841"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74" name="Shape 374"/>
            <p:cNvSpPr/>
            <p:nvPr/>
          </p:nvSpPr>
          <p:spPr>
            <a:xfrm>
              <a:off x="0" y="0"/>
              <a:ext cx="972222"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75" name="Shape 375"/>
            <p:cNvSpPr/>
            <p:nvPr/>
          </p:nvSpPr>
          <p:spPr>
            <a:xfrm>
              <a:off x="465230" y="26311"/>
              <a:ext cx="551578"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76" name="Shape 376"/>
            <p:cNvSpPr/>
            <p:nvPr/>
          </p:nvSpPr>
          <p:spPr>
            <a:xfrm>
              <a:off x="286853" y="250688"/>
              <a:ext cx="499736"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82" name="Group 382"/>
          <p:cNvGrpSpPr/>
          <p:nvPr/>
        </p:nvGrpSpPr>
        <p:grpSpPr>
          <a:xfrm>
            <a:off x="2288241" y="5420643"/>
            <a:ext cx="1016809" cy="1488617"/>
            <a:chOff x="0" y="0"/>
            <a:chExt cx="1016807" cy="1488616"/>
          </a:xfrm>
        </p:grpSpPr>
        <p:sp>
          <p:nvSpPr>
            <p:cNvPr id="378" name="Shape 378"/>
            <p:cNvSpPr/>
            <p:nvPr/>
          </p:nvSpPr>
          <p:spPr>
            <a:xfrm>
              <a:off x="163480" y="85839"/>
              <a:ext cx="311841"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79" name="Shape 379"/>
            <p:cNvSpPr/>
            <p:nvPr/>
          </p:nvSpPr>
          <p:spPr>
            <a:xfrm>
              <a:off x="0" y="0"/>
              <a:ext cx="972222"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80" name="Shape 380"/>
            <p:cNvSpPr/>
            <p:nvPr/>
          </p:nvSpPr>
          <p:spPr>
            <a:xfrm>
              <a:off x="465230" y="26311"/>
              <a:ext cx="551578"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81" name="Shape 381"/>
            <p:cNvSpPr/>
            <p:nvPr/>
          </p:nvSpPr>
          <p:spPr>
            <a:xfrm>
              <a:off x="286853" y="250688"/>
              <a:ext cx="499736"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87" name="Group 387"/>
          <p:cNvGrpSpPr/>
          <p:nvPr/>
        </p:nvGrpSpPr>
        <p:grpSpPr>
          <a:xfrm>
            <a:off x="3050241" y="5799032"/>
            <a:ext cx="1016809" cy="1116463"/>
            <a:chOff x="0" y="0"/>
            <a:chExt cx="1016807" cy="1116462"/>
          </a:xfrm>
        </p:grpSpPr>
        <p:sp>
          <p:nvSpPr>
            <p:cNvPr id="383" name="Shape 383"/>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84" name="Shape 384"/>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85" name="Shape 385"/>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86" name="Shape 386"/>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92" name="Group 392"/>
          <p:cNvGrpSpPr/>
          <p:nvPr/>
        </p:nvGrpSpPr>
        <p:grpSpPr>
          <a:xfrm>
            <a:off x="7165041" y="5344443"/>
            <a:ext cx="1016809" cy="1488617"/>
            <a:chOff x="0" y="0"/>
            <a:chExt cx="1016807" cy="1488616"/>
          </a:xfrm>
        </p:grpSpPr>
        <p:sp>
          <p:nvSpPr>
            <p:cNvPr id="388" name="Shape 388"/>
            <p:cNvSpPr/>
            <p:nvPr/>
          </p:nvSpPr>
          <p:spPr>
            <a:xfrm>
              <a:off x="163480" y="85839"/>
              <a:ext cx="311841"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89" name="Shape 389"/>
            <p:cNvSpPr/>
            <p:nvPr/>
          </p:nvSpPr>
          <p:spPr>
            <a:xfrm>
              <a:off x="0" y="0"/>
              <a:ext cx="972222"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90" name="Shape 390"/>
            <p:cNvSpPr/>
            <p:nvPr/>
          </p:nvSpPr>
          <p:spPr>
            <a:xfrm>
              <a:off x="465230" y="26311"/>
              <a:ext cx="551578"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91" name="Shape 391"/>
            <p:cNvSpPr/>
            <p:nvPr/>
          </p:nvSpPr>
          <p:spPr>
            <a:xfrm>
              <a:off x="286853" y="250688"/>
              <a:ext cx="499736"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397" name="Group 397"/>
          <p:cNvGrpSpPr/>
          <p:nvPr/>
        </p:nvGrpSpPr>
        <p:grpSpPr>
          <a:xfrm>
            <a:off x="6326841" y="5799032"/>
            <a:ext cx="1016809" cy="1116463"/>
            <a:chOff x="0" y="0"/>
            <a:chExt cx="1016807" cy="1116462"/>
          </a:xfrm>
        </p:grpSpPr>
        <p:sp>
          <p:nvSpPr>
            <p:cNvPr id="393" name="Shape 393"/>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94" name="Shape 394"/>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395" name="Shape 395"/>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96" name="Shape 396"/>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02" name="Group 402"/>
          <p:cNvGrpSpPr/>
          <p:nvPr/>
        </p:nvGrpSpPr>
        <p:grpSpPr>
          <a:xfrm>
            <a:off x="7850841" y="5722832"/>
            <a:ext cx="1016809" cy="1116463"/>
            <a:chOff x="0" y="0"/>
            <a:chExt cx="1016807" cy="1116462"/>
          </a:xfrm>
        </p:grpSpPr>
        <p:sp>
          <p:nvSpPr>
            <p:cNvPr id="398" name="Shape 398"/>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399" name="Shape 399"/>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00" name="Shape 400"/>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01" name="Shape 401"/>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07" name="Group 407"/>
          <p:cNvGrpSpPr/>
          <p:nvPr/>
        </p:nvGrpSpPr>
        <p:grpSpPr>
          <a:xfrm>
            <a:off x="992841" y="5420643"/>
            <a:ext cx="1016809" cy="1488617"/>
            <a:chOff x="0" y="0"/>
            <a:chExt cx="1016807" cy="1488616"/>
          </a:xfrm>
        </p:grpSpPr>
        <p:sp>
          <p:nvSpPr>
            <p:cNvPr id="403" name="Shape 403"/>
            <p:cNvSpPr/>
            <p:nvPr/>
          </p:nvSpPr>
          <p:spPr>
            <a:xfrm>
              <a:off x="163480" y="85839"/>
              <a:ext cx="311841"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04" name="Shape 404"/>
            <p:cNvSpPr/>
            <p:nvPr/>
          </p:nvSpPr>
          <p:spPr>
            <a:xfrm>
              <a:off x="0" y="0"/>
              <a:ext cx="972222"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05" name="Shape 405"/>
            <p:cNvSpPr/>
            <p:nvPr/>
          </p:nvSpPr>
          <p:spPr>
            <a:xfrm>
              <a:off x="465230" y="26311"/>
              <a:ext cx="551578"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06" name="Shape 406"/>
            <p:cNvSpPr/>
            <p:nvPr/>
          </p:nvSpPr>
          <p:spPr>
            <a:xfrm>
              <a:off x="286853" y="250688"/>
              <a:ext cx="499736"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12" name="Group 412"/>
          <p:cNvGrpSpPr/>
          <p:nvPr/>
        </p:nvGrpSpPr>
        <p:grpSpPr>
          <a:xfrm>
            <a:off x="8308041" y="5344443"/>
            <a:ext cx="1016809" cy="1488617"/>
            <a:chOff x="0" y="0"/>
            <a:chExt cx="1016807" cy="1488616"/>
          </a:xfrm>
        </p:grpSpPr>
        <p:sp>
          <p:nvSpPr>
            <p:cNvPr id="408" name="Shape 408"/>
            <p:cNvSpPr/>
            <p:nvPr/>
          </p:nvSpPr>
          <p:spPr>
            <a:xfrm>
              <a:off x="163480" y="85839"/>
              <a:ext cx="311841"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09" name="Shape 409"/>
            <p:cNvSpPr/>
            <p:nvPr/>
          </p:nvSpPr>
          <p:spPr>
            <a:xfrm>
              <a:off x="0" y="0"/>
              <a:ext cx="972222"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10" name="Shape 410"/>
            <p:cNvSpPr/>
            <p:nvPr/>
          </p:nvSpPr>
          <p:spPr>
            <a:xfrm>
              <a:off x="465230" y="26311"/>
              <a:ext cx="551578"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11" name="Shape 411"/>
            <p:cNvSpPr/>
            <p:nvPr/>
          </p:nvSpPr>
          <p:spPr>
            <a:xfrm>
              <a:off x="286853" y="250688"/>
              <a:ext cx="499736"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17" name="Group 417"/>
          <p:cNvGrpSpPr/>
          <p:nvPr/>
        </p:nvGrpSpPr>
        <p:grpSpPr>
          <a:xfrm>
            <a:off x="535641" y="5799032"/>
            <a:ext cx="1016809" cy="1116463"/>
            <a:chOff x="0" y="0"/>
            <a:chExt cx="1016807" cy="1116462"/>
          </a:xfrm>
        </p:grpSpPr>
        <p:sp>
          <p:nvSpPr>
            <p:cNvPr id="413" name="Shape 413"/>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14" name="Shape 414"/>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15" name="Shape 415"/>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16" name="Shape 416"/>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6" fill="hold" grpId="1" nodeType="clickEffect">
                                  <p:stCondLst>
                                    <p:cond delay="0"/>
                                  </p:stCondLst>
                                  <p:iterate>
                                    <p:tmAbs val="0"/>
                                  </p:iterate>
                                  <p:childTnLst>
                                    <p:set>
                                      <p:cBhvr>
                                        <p:cTn id="6" fill="hold"/>
                                        <p:tgtEl>
                                          <p:spTgt spid="342">
                                            <p:bg/>
                                          </p:spTgt>
                                        </p:tgtEl>
                                        <p:attrNameLst>
                                          <p:attrName>style.visibility</p:attrName>
                                        </p:attrNameLst>
                                      </p:cBhvr>
                                      <p:to>
                                        <p:strVal val="visible"/>
                                      </p:to>
                                    </p:set>
                                    <p:anim calcmode="lin" valueType="num">
                                      <p:cBhvr>
                                        <p:cTn id="7" dur="500" fill="hold"/>
                                        <p:tgtEl>
                                          <p:spTgt spid="342">
                                            <p:bg/>
                                          </p:spTgt>
                                        </p:tgtEl>
                                        <p:attrNameLst>
                                          <p:attrName>ppt_x</p:attrName>
                                        </p:attrNameLst>
                                      </p:cBhvr>
                                      <p:tavLst>
                                        <p:tav tm="0">
                                          <p:val>
                                            <p:strVal val="1+#ppt_w/2"/>
                                          </p:val>
                                        </p:tav>
                                        <p:tav tm="100000">
                                          <p:val>
                                            <p:strVal val="#ppt_x"/>
                                          </p:val>
                                        </p:tav>
                                      </p:tavLst>
                                    </p:anim>
                                    <p:anim calcmode="lin" valueType="num">
                                      <p:cBhvr>
                                        <p:cTn id="8" dur="500" fill="hold"/>
                                        <p:tgtEl>
                                          <p:spTgt spid="342">
                                            <p:bg/>
                                          </p:spTgt>
                                        </p:tgtEl>
                                        <p:attrNameLst>
                                          <p:attrName>ppt_y</p:attrName>
                                        </p:attrNameLst>
                                      </p:cBhvr>
                                      <p:tavLst>
                                        <p:tav tm="0">
                                          <p:val>
                                            <p:strVal val="1+#ppt_h/2"/>
                                          </p:val>
                                        </p:tav>
                                        <p:tav tm="100000">
                                          <p:val>
                                            <p:strVal val="#ppt_y"/>
                                          </p:val>
                                        </p:tav>
                                      </p:tavLst>
                                    </p:anim>
                                  </p:childTnLst>
                                </p:cTn>
                              </p:par>
                              <p:par>
                                <p:cTn id="9" presetID="2" presetClass="entr" presetSubtype="6" fill="hold" grpId="1">
                                  <p:stCondLst>
                                    <p:cond delay="0"/>
                                  </p:stCondLst>
                                  <p:iterate>
                                    <p:tmAbs val="0"/>
                                  </p:iterate>
                                  <p:childTnLst>
                                    <p:set>
                                      <p:cBhvr>
                                        <p:cTn id="10" fill="hold"/>
                                        <p:tgtEl>
                                          <p:spTgt spid="342">
                                            <p:txEl>
                                              <p:pRg st="0" end="0"/>
                                            </p:txEl>
                                          </p:spTgt>
                                        </p:tgtEl>
                                        <p:attrNameLst>
                                          <p:attrName>style.visibility</p:attrName>
                                        </p:attrNameLst>
                                      </p:cBhvr>
                                      <p:to>
                                        <p:strVal val="visible"/>
                                      </p:to>
                                    </p:set>
                                    <p:anim calcmode="lin" valueType="num">
                                      <p:cBhvr>
                                        <p:cTn id="11" dur="500" fill="hold"/>
                                        <p:tgtEl>
                                          <p:spTgt spid="342">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3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1" nodeType="clickEffect">
                                  <p:stCondLst>
                                    <p:cond delay="0"/>
                                  </p:stCondLst>
                                  <p:iterate>
                                    <p:tmAbs val="0"/>
                                  </p:iterate>
                                  <p:childTnLst>
                                    <p:set>
                                      <p:cBhvr>
                                        <p:cTn id="16" fill="hold"/>
                                        <p:tgtEl>
                                          <p:spTgt spid="342">
                                            <p:txEl>
                                              <p:pRg st="1" end="1"/>
                                            </p:txEl>
                                          </p:spTgt>
                                        </p:tgtEl>
                                        <p:attrNameLst>
                                          <p:attrName>style.visibility</p:attrName>
                                        </p:attrNameLst>
                                      </p:cBhvr>
                                      <p:to>
                                        <p:strVal val="visible"/>
                                      </p:to>
                                    </p:set>
                                    <p:anim calcmode="lin" valueType="num">
                                      <p:cBhvr>
                                        <p:cTn id="17" dur="500" fill="hold"/>
                                        <p:tgtEl>
                                          <p:spTgt spid="342">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3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1" nodeType="clickEffect">
                                  <p:stCondLst>
                                    <p:cond delay="0"/>
                                  </p:stCondLst>
                                  <p:iterate>
                                    <p:tmAbs val="0"/>
                                  </p:iterate>
                                  <p:childTnLst>
                                    <p:set>
                                      <p:cBhvr>
                                        <p:cTn id="22" fill="hold"/>
                                        <p:tgtEl>
                                          <p:spTgt spid="342">
                                            <p:txEl>
                                              <p:pRg st="2" end="2"/>
                                            </p:txEl>
                                          </p:spTgt>
                                        </p:tgtEl>
                                        <p:attrNameLst>
                                          <p:attrName>style.visibility</p:attrName>
                                        </p:attrNameLst>
                                      </p:cBhvr>
                                      <p:to>
                                        <p:strVal val="visible"/>
                                      </p:to>
                                    </p:set>
                                    <p:anim calcmode="lin" valueType="num">
                                      <p:cBhvr>
                                        <p:cTn id="23" dur="500" fill="hold"/>
                                        <p:tgtEl>
                                          <p:spTgt spid="342">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3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1" nodeType="clickEffect">
                                  <p:stCondLst>
                                    <p:cond delay="0"/>
                                  </p:stCondLst>
                                  <p:iterate>
                                    <p:tmAbs val="0"/>
                                  </p:iterate>
                                  <p:childTnLst>
                                    <p:set>
                                      <p:cBhvr>
                                        <p:cTn id="28" fill="hold"/>
                                        <p:tgtEl>
                                          <p:spTgt spid="342">
                                            <p:txEl>
                                              <p:pRg st="3" end="3"/>
                                            </p:txEl>
                                          </p:spTgt>
                                        </p:tgtEl>
                                        <p:attrNameLst>
                                          <p:attrName>style.visibility</p:attrName>
                                        </p:attrNameLst>
                                      </p:cBhvr>
                                      <p:to>
                                        <p:strVal val="visible"/>
                                      </p:to>
                                    </p:set>
                                    <p:anim calcmode="lin" valueType="num">
                                      <p:cBhvr>
                                        <p:cTn id="29" dur="500" fill="hold"/>
                                        <p:tgtEl>
                                          <p:spTgt spid="342">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3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1" nodeType="clickEffect">
                                  <p:stCondLst>
                                    <p:cond delay="0"/>
                                  </p:stCondLst>
                                  <p:iterate>
                                    <p:tmAbs val="0"/>
                                  </p:iterate>
                                  <p:childTnLst>
                                    <p:set>
                                      <p:cBhvr>
                                        <p:cTn id="34" fill="hold"/>
                                        <p:tgtEl>
                                          <p:spTgt spid="342">
                                            <p:txEl>
                                              <p:pRg st="4" end="4"/>
                                            </p:txEl>
                                          </p:spTgt>
                                        </p:tgtEl>
                                        <p:attrNameLst>
                                          <p:attrName>style.visibility</p:attrName>
                                        </p:attrNameLst>
                                      </p:cBhvr>
                                      <p:to>
                                        <p:strVal val="visible"/>
                                      </p:to>
                                    </p:set>
                                    <p:anim calcmode="lin" valueType="num">
                                      <p:cBhvr>
                                        <p:cTn id="35" dur="500" fill="hold"/>
                                        <p:tgtEl>
                                          <p:spTgt spid="342">
                                            <p:txEl>
                                              <p:pRg st="4" end="4"/>
                                            </p:txEl>
                                          </p:spTgt>
                                        </p:tgtEl>
                                        <p:attrNameLst>
                                          <p:attrName>ppt_x</p:attrName>
                                        </p:attrNameLst>
                                      </p:cBhvr>
                                      <p:tavLst>
                                        <p:tav tm="0">
                                          <p:val>
                                            <p:strVal val="1+#ppt_w/2"/>
                                          </p:val>
                                        </p:tav>
                                        <p:tav tm="100000">
                                          <p:val>
                                            <p:strVal val="#ppt_x"/>
                                          </p:val>
                                        </p:tav>
                                      </p:tavLst>
                                    </p:anim>
                                    <p:anim calcmode="lin" valueType="num">
                                      <p:cBhvr>
                                        <p:cTn id="36" dur="500" fill="hold"/>
                                        <p:tgtEl>
                                          <p:spTgt spid="3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p:cNvSpPr>
          <p:nvPr>
            <p:ph type="title"/>
          </p:nvPr>
        </p:nvSpPr>
        <p:spPr>
          <a:xfrm>
            <a:off x="457200" y="274637"/>
            <a:ext cx="8229600" cy="11430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4800">
                <a:solidFill>
                  <a:srgbClr val="F1FC16"/>
                </a:solidFill>
                <a:latin typeface="Times New Roman Bold"/>
                <a:ea typeface="Times New Roman Bold"/>
                <a:cs typeface="Times New Roman Bold"/>
                <a:sym typeface="Times New Roman Bold"/>
              </a:defRPr>
            </a:lvl1pPr>
          </a:lstStyle>
          <a:p>
            <a:pPr lvl="0">
              <a:defRPr sz="1800">
                <a:solidFill>
                  <a:srgbClr val="000000"/>
                </a:solidFill>
              </a:defRPr>
            </a:pPr>
            <a:r>
              <a:rPr sz="4800">
                <a:solidFill>
                  <a:srgbClr val="F1FC16"/>
                </a:solidFill>
              </a:rPr>
              <a:t>Conditional Immortality</a:t>
            </a:r>
          </a:p>
        </p:txBody>
      </p:sp>
      <p:sp>
        <p:nvSpPr>
          <p:cNvPr id="420" name="Shape 420"/>
          <p:cNvSpPr>
            <a:spLocks noGrp="1"/>
          </p:cNvSpPr>
          <p:nvPr>
            <p:ph type="body" idx="1"/>
          </p:nvPr>
        </p:nvSpPr>
        <p:spPr>
          <a:xfrm>
            <a:off x="152400" y="1600200"/>
            <a:ext cx="8991600" cy="45259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marL="385762" lvl="0" indent="-385762">
              <a:lnSpc>
                <a:spcPct val="104999"/>
              </a:lnSpc>
              <a:spcBef>
                <a:spcPts val="800"/>
              </a:spcBef>
              <a:buClr>
                <a:srgbClr val="F1FC16"/>
              </a:buClr>
              <a:buFont typeface="Times New Roman"/>
              <a:buChar char="•"/>
              <a:defRPr sz="1800"/>
            </a:pPr>
            <a:r>
              <a:rPr sz="3600" dirty="0">
                <a:solidFill>
                  <a:srgbClr val="FFFFFF"/>
                </a:solidFill>
                <a:latin typeface="Times New Roman Bold"/>
                <a:ea typeface="Times New Roman Bold"/>
                <a:cs typeface="Times New Roman Bold"/>
                <a:sym typeface="Times New Roman Bold"/>
              </a:rPr>
              <a:t>At death, both body and soul die</a:t>
            </a:r>
          </a:p>
          <a:p>
            <a:pPr marL="385762" lvl="0" indent="-385762">
              <a:lnSpc>
                <a:spcPct val="104999"/>
              </a:lnSpc>
              <a:spcBef>
                <a:spcPts val="800"/>
              </a:spcBef>
              <a:buClr>
                <a:srgbClr val="F1FC16"/>
              </a:buClr>
              <a:buFont typeface="Times New Roman"/>
              <a:buChar char="•"/>
              <a:defRPr sz="1800"/>
            </a:pPr>
            <a:r>
              <a:rPr sz="3600" dirty="0">
                <a:solidFill>
                  <a:srgbClr val="FFFFFF"/>
                </a:solidFill>
                <a:latin typeface="Times New Roman Bold"/>
                <a:ea typeface="Times New Roman Bold"/>
                <a:cs typeface="Times New Roman Bold"/>
                <a:sym typeface="Times New Roman Bold"/>
              </a:rPr>
              <a:t>Both wicked and </a:t>
            </a:r>
            <a:r>
              <a:rPr sz="3600" dirty="0" smtClean="0">
                <a:solidFill>
                  <a:srgbClr val="FFFFFF"/>
                </a:solidFill>
                <a:latin typeface="Times New Roman Bold"/>
                <a:ea typeface="Times New Roman Bold"/>
                <a:cs typeface="Times New Roman Bold"/>
                <a:sym typeface="Times New Roman Bold"/>
              </a:rPr>
              <a:t>righteous</a:t>
            </a:r>
            <a:r>
              <a:rPr lang="en-US" sz="3600" dirty="0" smtClean="0">
                <a:solidFill>
                  <a:srgbClr val="FFFFFF"/>
                </a:solidFill>
                <a:latin typeface="Times New Roman Bold"/>
                <a:ea typeface="Times New Roman Bold"/>
                <a:cs typeface="Times New Roman Bold"/>
                <a:sym typeface="Times New Roman Bold"/>
              </a:rPr>
              <a:t> will be</a:t>
            </a:r>
            <a:r>
              <a:rPr sz="3600" dirty="0" smtClean="0">
                <a:solidFill>
                  <a:srgbClr val="FFFFFF"/>
                </a:solidFill>
                <a:latin typeface="Times New Roman Bold"/>
                <a:ea typeface="Times New Roman Bold"/>
                <a:cs typeface="Times New Roman Bold"/>
                <a:sym typeface="Times New Roman Bold"/>
              </a:rPr>
              <a:t> </a:t>
            </a:r>
            <a:r>
              <a:rPr sz="3600" dirty="0">
                <a:solidFill>
                  <a:srgbClr val="FFFFFF"/>
                </a:solidFill>
                <a:latin typeface="Times New Roman Bold"/>
                <a:ea typeface="Times New Roman Bold"/>
                <a:cs typeface="Times New Roman Bold"/>
                <a:sym typeface="Times New Roman Bold"/>
              </a:rPr>
              <a:t>raised</a:t>
            </a:r>
          </a:p>
          <a:p>
            <a:pPr marL="385762" lvl="0" indent="-385762">
              <a:lnSpc>
                <a:spcPct val="104999"/>
              </a:lnSpc>
              <a:spcBef>
                <a:spcPts val="800"/>
              </a:spcBef>
              <a:buClr>
                <a:srgbClr val="F1FC16"/>
              </a:buClr>
              <a:buFont typeface="Times New Roman"/>
              <a:buChar char="•"/>
              <a:defRPr sz="1800"/>
            </a:pPr>
            <a:r>
              <a:rPr sz="3600" dirty="0">
                <a:solidFill>
                  <a:srgbClr val="FFFFFF"/>
                </a:solidFill>
                <a:latin typeface="Times New Roman Bold"/>
                <a:ea typeface="Times New Roman Bold"/>
                <a:cs typeface="Times New Roman Bold"/>
                <a:sym typeface="Times New Roman Bold"/>
              </a:rPr>
              <a:t>Immortal body given only to righteous</a:t>
            </a:r>
          </a:p>
          <a:p>
            <a:pPr marL="385762" lvl="0" indent="-385762">
              <a:lnSpc>
                <a:spcPct val="104999"/>
              </a:lnSpc>
              <a:spcBef>
                <a:spcPts val="800"/>
              </a:spcBef>
              <a:buClr>
                <a:srgbClr val="F1FC16"/>
              </a:buClr>
              <a:buFont typeface="Times New Roman"/>
              <a:buChar char="•"/>
              <a:defRPr sz="1800"/>
            </a:pPr>
            <a:r>
              <a:rPr sz="3600" dirty="0">
                <a:solidFill>
                  <a:srgbClr val="FFFFFF"/>
                </a:solidFill>
                <a:latin typeface="Times New Roman Bold"/>
                <a:ea typeface="Times New Roman Bold"/>
                <a:cs typeface="Times New Roman Bold"/>
                <a:sym typeface="Times New Roman Bold"/>
              </a:rPr>
              <a:t>Wicked punished for a time commensurate with their personal sin &amp; then annihilated</a:t>
            </a:r>
          </a:p>
        </p:txBody>
      </p:sp>
      <p:grpSp>
        <p:nvGrpSpPr>
          <p:cNvPr id="425" name="Group 425"/>
          <p:cNvGrpSpPr/>
          <p:nvPr/>
        </p:nvGrpSpPr>
        <p:grpSpPr>
          <a:xfrm>
            <a:off x="8003738" y="5571476"/>
            <a:ext cx="1242070" cy="1265325"/>
            <a:chOff x="0" y="0"/>
            <a:chExt cx="1242068" cy="1265323"/>
          </a:xfrm>
        </p:grpSpPr>
        <p:sp>
          <p:nvSpPr>
            <p:cNvPr id="421" name="Shape 421"/>
            <p:cNvSpPr/>
            <p:nvPr/>
          </p:nvSpPr>
          <p:spPr>
            <a:xfrm>
              <a:off x="199698" y="72963"/>
              <a:ext cx="380924" cy="118566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22" name="Shape 422"/>
            <p:cNvSpPr/>
            <p:nvPr/>
          </p:nvSpPr>
          <p:spPr>
            <a:xfrm>
              <a:off x="0" y="0"/>
              <a:ext cx="1187606" cy="1265324"/>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23" name="Shape 423"/>
            <p:cNvSpPr/>
            <p:nvPr/>
          </p:nvSpPr>
          <p:spPr>
            <a:xfrm>
              <a:off x="568297" y="22364"/>
              <a:ext cx="673772" cy="12025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24" name="Shape 424"/>
            <p:cNvSpPr/>
            <p:nvPr/>
          </p:nvSpPr>
          <p:spPr>
            <a:xfrm>
              <a:off x="350402" y="213084"/>
              <a:ext cx="610446" cy="104108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30" name="Group 430"/>
          <p:cNvGrpSpPr/>
          <p:nvPr/>
        </p:nvGrpSpPr>
        <p:grpSpPr>
          <a:xfrm>
            <a:off x="-73717" y="5495798"/>
            <a:ext cx="1126310" cy="1339756"/>
            <a:chOff x="0" y="0"/>
            <a:chExt cx="1126309" cy="1339754"/>
          </a:xfrm>
        </p:grpSpPr>
        <p:sp>
          <p:nvSpPr>
            <p:cNvPr id="426" name="Shape 426"/>
            <p:cNvSpPr/>
            <p:nvPr/>
          </p:nvSpPr>
          <p:spPr>
            <a:xfrm>
              <a:off x="181086" y="77255"/>
              <a:ext cx="345423" cy="125541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27" name="Shape 427"/>
            <p:cNvSpPr/>
            <p:nvPr/>
          </p:nvSpPr>
          <p:spPr>
            <a:xfrm>
              <a:off x="0" y="0"/>
              <a:ext cx="1076922" cy="1339755"/>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28" name="Shape 428"/>
            <p:cNvSpPr/>
            <p:nvPr/>
          </p:nvSpPr>
          <p:spPr>
            <a:xfrm>
              <a:off x="515332" y="23680"/>
              <a:ext cx="610978" cy="127332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29" name="Shape 429"/>
            <p:cNvSpPr/>
            <p:nvPr/>
          </p:nvSpPr>
          <p:spPr>
            <a:xfrm>
              <a:off x="317745" y="225619"/>
              <a:ext cx="553553" cy="110232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35" name="Group 435"/>
          <p:cNvGrpSpPr/>
          <p:nvPr/>
        </p:nvGrpSpPr>
        <p:grpSpPr>
          <a:xfrm>
            <a:off x="8003738" y="5571476"/>
            <a:ext cx="1242070" cy="1265325"/>
            <a:chOff x="0" y="0"/>
            <a:chExt cx="1242068" cy="1265323"/>
          </a:xfrm>
        </p:grpSpPr>
        <p:sp>
          <p:nvSpPr>
            <p:cNvPr id="431" name="Shape 431"/>
            <p:cNvSpPr/>
            <p:nvPr/>
          </p:nvSpPr>
          <p:spPr>
            <a:xfrm>
              <a:off x="199698" y="72963"/>
              <a:ext cx="380924" cy="118566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32" name="Shape 432"/>
            <p:cNvSpPr/>
            <p:nvPr/>
          </p:nvSpPr>
          <p:spPr>
            <a:xfrm>
              <a:off x="0" y="0"/>
              <a:ext cx="1187606" cy="1265324"/>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33" name="Shape 433"/>
            <p:cNvSpPr/>
            <p:nvPr/>
          </p:nvSpPr>
          <p:spPr>
            <a:xfrm>
              <a:off x="568297" y="22364"/>
              <a:ext cx="673772" cy="120258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34" name="Shape 434"/>
            <p:cNvSpPr/>
            <p:nvPr/>
          </p:nvSpPr>
          <p:spPr>
            <a:xfrm>
              <a:off x="350402" y="213084"/>
              <a:ext cx="610446" cy="1041083"/>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40" name="Group 440"/>
          <p:cNvGrpSpPr/>
          <p:nvPr/>
        </p:nvGrpSpPr>
        <p:grpSpPr>
          <a:xfrm>
            <a:off x="-73055" y="5344443"/>
            <a:ext cx="1426660" cy="1488617"/>
            <a:chOff x="0" y="0"/>
            <a:chExt cx="1426658" cy="1488616"/>
          </a:xfrm>
        </p:grpSpPr>
        <p:sp>
          <p:nvSpPr>
            <p:cNvPr id="436" name="Shape 436"/>
            <p:cNvSpPr/>
            <p:nvPr/>
          </p:nvSpPr>
          <p:spPr>
            <a:xfrm>
              <a:off x="229376" y="85839"/>
              <a:ext cx="437535" cy="1394902"/>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37" name="Shape 437"/>
            <p:cNvSpPr/>
            <p:nvPr/>
          </p:nvSpPr>
          <p:spPr>
            <a:xfrm>
              <a:off x="0" y="0"/>
              <a:ext cx="1364101" cy="1488617"/>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38" name="Shape 438"/>
            <p:cNvSpPr/>
            <p:nvPr/>
          </p:nvSpPr>
          <p:spPr>
            <a:xfrm>
              <a:off x="652754" y="26311"/>
              <a:ext cx="773905" cy="1414804"/>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39" name="Shape 439"/>
            <p:cNvSpPr/>
            <p:nvPr/>
          </p:nvSpPr>
          <p:spPr>
            <a:xfrm>
              <a:off x="402477" y="250688"/>
              <a:ext cx="701167" cy="12248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45" name="Group 445"/>
          <p:cNvGrpSpPr/>
          <p:nvPr/>
        </p:nvGrpSpPr>
        <p:grpSpPr>
          <a:xfrm>
            <a:off x="5564841" y="5799032"/>
            <a:ext cx="1016809" cy="1116463"/>
            <a:chOff x="0" y="0"/>
            <a:chExt cx="1016807" cy="1116462"/>
          </a:xfrm>
        </p:grpSpPr>
        <p:sp>
          <p:nvSpPr>
            <p:cNvPr id="441" name="Shape 441"/>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42" name="Shape 442"/>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43" name="Shape 443"/>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44" name="Shape 444"/>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50" name="Group 450"/>
          <p:cNvGrpSpPr/>
          <p:nvPr/>
        </p:nvGrpSpPr>
        <p:grpSpPr>
          <a:xfrm>
            <a:off x="2241" y="5722832"/>
            <a:ext cx="1016809" cy="1116463"/>
            <a:chOff x="0" y="0"/>
            <a:chExt cx="1016807" cy="1116462"/>
          </a:xfrm>
        </p:grpSpPr>
        <p:sp>
          <p:nvSpPr>
            <p:cNvPr id="446" name="Shape 446"/>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47" name="Shape 447"/>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48" name="Shape 448"/>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49" name="Shape 449"/>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55" name="Group 455"/>
          <p:cNvGrpSpPr/>
          <p:nvPr/>
        </p:nvGrpSpPr>
        <p:grpSpPr>
          <a:xfrm>
            <a:off x="4726641" y="5799032"/>
            <a:ext cx="1016809" cy="1116463"/>
            <a:chOff x="0" y="0"/>
            <a:chExt cx="1016807" cy="1116462"/>
          </a:xfrm>
        </p:grpSpPr>
        <p:sp>
          <p:nvSpPr>
            <p:cNvPr id="451" name="Shape 451"/>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52" name="Shape 452"/>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53" name="Shape 453"/>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54" name="Shape 454"/>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60" name="Group 460"/>
          <p:cNvGrpSpPr/>
          <p:nvPr/>
        </p:nvGrpSpPr>
        <p:grpSpPr>
          <a:xfrm>
            <a:off x="1526241" y="5799032"/>
            <a:ext cx="1016809" cy="1116463"/>
            <a:chOff x="0" y="0"/>
            <a:chExt cx="1016807" cy="1116462"/>
          </a:xfrm>
        </p:grpSpPr>
        <p:sp>
          <p:nvSpPr>
            <p:cNvPr id="456" name="Shape 456"/>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57" name="Shape 457"/>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58" name="Shape 458"/>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59" name="Shape 459"/>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65" name="Group 465"/>
          <p:cNvGrpSpPr/>
          <p:nvPr/>
        </p:nvGrpSpPr>
        <p:grpSpPr>
          <a:xfrm>
            <a:off x="3812241" y="5799032"/>
            <a:ext cx="1016809" cy="1116463"/>
            <a:chOff x="0" y="0"/>
            <a:chExt cx="1016807" cy="1116462"/>
          </a:xfrm>
        </p:grpSpPr>
        <p:sp>
          <p:nvSpPr>
            <p:cNvPr id="461" name="Shape 461"/>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62" name="Shape 462"/>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63" name="Shape 463"/>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64" name="Shape 464"/>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70" name="Group 470"/>
          <p:cNvGrpSpPr/>
          <p:nvPr/>
        </p:nvGrpSpPr>
        <p:grpSpPr>
          <a:xfrm>
            <a:off x="2288241" y="5799032"/>
            <a:ext cx="1016809" cy="1116463"/>
            <a:chOff x="0" y="0"/>
            <a:chExt cx="1016807" cy="1116462"/>
          </a:xfrm>
        </p:grpSpPr>
        <p:sp>
          <p:nvSpPr>
            <p:cNvPr id="466" name="Shape 466"/>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67" name="Shape 467"/>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68" name="Shape 468"/>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69" name="Shape 469"/>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75" name="Group 475"/>
          <p:cNvGrpSpPr/>
          <p:nvPr/>
        </p:nvGrpSpPr>
        <p:grpSpPr>
          <a:xfrm>
            <a:off x="3050241" y="5799032"/>
            <a:ext cx="1016809" cy="1116463"/>
            <a:chOff x="0" y="0"/>
            <a:chExt cx="1016807" cy="1116462"/>
          </a:xfrm>
        </p:grpSpPr>
        <p:sp>
          <p:nvSpPr>
            <p:cNvPr id="471" name="Shape 471"/>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72" name="Shape 472"/>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73" name="Shape 473"/>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74" name="Shape 474"/>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80" name="Group 480"/>
          <p:cNvGrpSpPr/>
          <p:nvPr/>
        </p:nvGrpSpPr>
        <p:grpSpPr>
          <a:xfrm>
            <a:off x="7165041" y="5722832"/>
            <a:ext cx="1016809" cy="1116463"/>
            <a:chOff x="0" y="0"/>
            <a:chExt cx="1016807" cy="1116462"/>
          </a:xfrm>
        </p:grpSpPr>
        <p:sp>
          <p:nvSpPr>
            <p:cNvPr id="476" name="Shape 476"/>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77" name="Shape 477"/>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78" name="Shape 478"/>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79" name="Shape 479"/>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85" name="Group 485"/>
          <p:cNvGrpSpPr/>
          <p:nvPr/>
        </p:nvGrpSpPr>
        <p:grpSpPr>
          <a:xfrm>
            <a:off x="6326841" y="5799032"/>
            <a:ext cx="1016809" cy="1116463"/>
            <a:chOff x="0" y="0"/>
            <a:chExt cx="1016807" cy="1116462"/>
          </a:xfrm>
        </p:grpSpPr>
        <p:sp>
          <p:nvSpPr>
            <p:cNvPr id="481" name="Shape 481"/>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82" name="Shape 482"/>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83" name="Shape 483"/>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84" name="Shape 484"/>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90" name="Group 490"/>
          <p:cNvGrpSpPr/>
          <p:nvPr/>
        </p:nvGrpSpPr>
        <p:grpSpPr>
          <a:xfrm>
            <a:off x="7850841" y="5722832"/>
            <a:ext cx="1016809" cy="1116463"/>
            <a:chOff x="0" y="0"/>
            <a:chExt cx="1016807" cy="1116462"/>
          </a:xfrm>
        </p:grpSpPr>
        <p:sp>
          <p:nvSpPr>
            <p:cNvPr id="486" name="Shape 486"/>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87" name="Shape 487"/>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88" name="Shape 488"/>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89" name="Shape 489"/>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495" name="Group 495"/>
          <p:cNvGrpSpPr/>
          <p:nvPr/>
        </p:nvGrpSpPr>
        <p:grpSpPr>
          <a:xfrm>
            <a:off x="992841" y="5799032"/>
            <a:ext cx="1016809" cy="1116463"/>
            <a:chOff x="0" y="0"/>
            <a:chExt cx="1016807" cy="1116462"/>
          </a:xfrm>
        </p:grpSpPr>
        <p:sp>
          <p:nvSpPr>
            <p:cNvPr id="491" name="Shape 491"/>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92" name="Shape 492"/>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93" name="Shape 493"/>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94" name="Shape 494"/>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00" name="Group 500"/>
          <p:cNvGrpSpPr/>
          <p:nvPr/>
        </p:nvGrpSpPr>
        <p:grpSpPr>
          <a:xfrm>
            <a:off x="8308041" y="5722832"/>
            <a:ext cx="1016809" cy="1116463"/>
            <a:chOff x="0" y="0"/>
            <a:chExt cx="1016807" cy="1116462"/>
          </a:xfrm>
        </p:grpSpPr>
        <p:sp>
          <p:nvSpPr>
            <p:cNvPr id="496" name="Shape 496"/>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97" name="Shape 497"/>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498" name="Shape 498"/>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499" name="Shape 499"/>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grpSp>
        <p:nvGrpSpPr>
          <p:cNvPr id="505" name="Group 505"/>
          <p:cNvGrpSpPr/>
          <p:nvPr/>
        </p:nvGrpSpPr>
        <p:grpSpPr>
          <a:xfrm>
            <a:off x="535641" y="5799032"/>
            <a:ext cx="1016809" cy="1116463"/>
            <a:chOff x="0" y="0"/>
            <a:chExt cx="1016807" cy="1116462"/>
          </a:xfrm>
        </p:grpSpPr>
        <p:sp>
          <p:nvSpPr>
            <p:cNvPr id="501" name="Shape 501"/>
            <p:cNvSpPr/>
            <p:nvPr/>
          </p:nvSpPr>
          <p:spPr>
            <a:xfrm>
              <a:off x="163480" y="64379"/>
              <a:ext cx="311841" cy="1046177"/>
            </a:xfrm>
            <a:custGeom>
              <a:avLst/>
              <a:gdLst/>
              <a:ahLst/>
              <a:cxnLst>
                <a:cxn ang="0">
                  <a:pos x="wd2" y="hd2"/>
                </a:cxn>
                <a:cxn ang="5400000">
                  <a:pos x="wd2" y="hd2"/>
                </a:cxn>
                <a:cxn ang="10800000">
                  <a:pos x="wd2" y="hd2"/>
                </a:cxn>
                <a:cxn ang="16200000">
                  <a:pos x="wd2" y="hd2"/>
                </a:cxn>
              </a:cxnLst>
              <a:rect l="0" t="0" r="r" b="b"/>
              <a:pathLst>
                <a:path w="19502" h="19821" extrusionOk="0">
                  <a:moveTo>
                    <a:pt x="19502" y="19747"/>
                  </a:moveTo>
                  <a:cubicBezTo>
                    <a:pt x="18755" y="18535"/>
                    <a:pt x="18062" y="17341"/>
                    <a:pt x="16942" y="16166"/>
                  </a:cubicBezTo>
                  <a:cubicBezTo>
                    <a:pt x="16409" y="15587"/>
                    <a:pt x="14382" y="14562"/>
                    <a:pt x="14382" y="14562"/>
                  </a:cubicBezTo>
                  <a:cubicBezTo>
                    <a:pt x="13955" y="13648"/>
                    <a:pt x="13795" y="13163"/>
                    <a:pt x="12355" y="12416"/>
                  </a:cubicBezTo>
                  <a:cubicBezTo>
                    <a:pt x="11715" y="11111"/>
                    <a:pt x="10435" y="9917"/>
                    <a:pt x="9262" y="8649"/>
                  </a:cubicBezTo>
                  <a:cubicBezTo>
                    <a:pt x="9049" y="8443"/>
                    <a:pt x="8515" y="8313"/>
                    <a:pt x="8249" y="8108"/>
                  </a:cubicBezTo>
                  <a:cubicBezTo>
                    <a:pt x="6382" y="6634"/>
                    <a:pt x="8302" y="7418"/>
                    <a:pt x="6169" y="6671"/>
                  </a:cubicBezTo>
                  <a:cubicBezTo>
                    <a:pt x="5742" y="6000"/>
                    <a:pt x="5102" y="5384"/>
                    <a:pt x="4675" y="4713"/>
                  </a:cubicBezTo>
                  <a:cubicBezTo>
                    <a:pt x="5102" y="348"/>
                    <a:pt x="7182" y="-1312"/>
                    <a:pt x="2595" y="1132"/>
                  </a:cubicBezTo>
                  <a:cubicBezTo>
                    <a:pt x="1955" y="1878"/>
                    <a:pt x="1422" y="2493"/>
                    <a:pt x="1049" y="3277"/>
                  </a:cubicBezTo>
                  <a:cubicBezTo>
                    <a:pt x="729" y="6336"/>
                    <a:pt x="-2098" y="10868"/>
                    <a:pt x="3129" y="13666"/>
                  </a:cubicBezTo>
                  <a:cubicBezTo>
                    <a:pt x="3662" y="14282"/>
                    <a:pt x="4355" y="14711"/>
                    <a:pt x="5155" y="15270"/>
                  </a:cubicBezTo>
                  <a:cubicBezTo>
                    <a:pt x="6382" y="16128"/>
                    <a:pt x="6329" y="17080"/>
                    <a:pt x="8249" y="17789"/>
                  </a:cubicBezTo>
                  <a:cubicBezTo>
                    <a:pt x="9369" y="20288"/>
                    <a:pt x="7715" y="17994"/>
                    <a:pt x="9795" y="19206"/>
                  </a:cubicBezTo>
                  <a:cubicBezTo>
                    <a:pt x="10062" y="19374"/>
                    <a:pt x="9742" y="19710"/>
                    <a:pt x="10275" y="19747"/>
                  </a:cubicBezTo>
                  <a:cubicBezTo>
                    <a:pt x="13315" y="19915"/>
                    <a:pt x="16409" y="19747"/>
                    <a:pt x="19502" y="19747"/>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02" name="Shape 502"/>
            <p:cNvSpPr/>
            <p:nvPr/>
          </p:nvSpPr>
          <p:spPr>
            <a:xfrm>
              <a:off x="0" y="0"/>
              <a:ext cx="972222" cy="1116463"/>
            </a:xfrm>
            <a:custGeom>
              <a:avLst/>
              <a:gdLst/>
              <a:ahLst/>
              <a:cxnLst>
                <a:cxn ang="0">
                  <a:pos x="wd2" y="hd2"/>
                </a:cxn>
                <a:cxn ang="5400000">
                  <a:pos x="wd2" y="hd2"/>
                </a:cxn>
                <a:cxn ang="10800000">
                  <a:pos x="wd2" y="hd2"/>
                </a:cxn>
                <a:cxn ang="16200000">
                  <a:pos x="wd2" y="hd2"/>
                </a:cxn>
              </a:cxnLst>
              <a:rect l="0" t="0" r="r" b="b"/>
              <a:pathLst>
                <a:path w="21228" h="21450" extrusionOk="0">
                  <a:moveTo>
                    <a:pt x="6617" y="21091"/>
                  </a:moveTo>
                  <a:cubicBezTo>
                    <a:pt x="6208" y="21034"/>
                    <a:pt x="5779" y="20996"/>
                    <a:pt x="5370" y="20901"/>
                  </a:cubicBezTo>
                  <a:cubicBezTo>
                    <a:pt x="4997" y="20807"/>
                    <a:pt x="4308" y="20542"/>
                    <a:pt x="4308" y="20542"/>
                  </a:cubicBezTo>
                  <a:cubicBezTo>
                    <a:pt x="4066" y="20296"/>
                    <a:pt x="3861" y="20013"/>
                    <a:pt x="3582" y="19804"/>
                  </a:cubicBezTo>
                  <a:cubicBezTo>
                    <a:pt x="3247" y="19540"/>
                    <a:pt x="2521" y="19086"/>
                    <a:pt x="2521" y="19086"/>
                  </a:cubicBezTo>
                  <a:cubicBezTo>
                    <a:pt x="2316" y="18499"/>
                    <a:pt x="1999" y="18045"/>
                    <a:pt x="1794" y="17459"/>
                  </a:cubicBezTo>
                  <a:cubicBezTo>
                    <a:pt x="1515" y="15284"/>
                    <a:pt x="1720" y="13601"/>
                    <a:pt x="2874" y="11823"/>
                  </a:cubicBezTo>
                  <a:cubicBezTo>
                    <a:pt x="3750" y="9099"/>
                    <a:pt x="2688" y="6470"/>
                    <a:pt x="361" y="4919"/>
                  </a:cubicBezTo>
                  <a:cubicBezTo>
                    <a:pt x="249" y="4730"/>
                    <a:pt x="-49" y="4579"/>
                    <a:pt x="7" y="4370"/>
                  </a:cubicBezTo>
                  <a:cubicBezTo>
                    <a:pt x="119" y="3954"/>
                    <a:pt x="975" y="4333"/>
                    <a:pt x="1087" y="4370"/>
                  </a:cubicBezTo>
                  <a:cubicBezTo>
                    <a:pt x="1534" y="4843"/>
                    <a:pt x="1794" y="5278"/>
                    <a:pt x="2334" y="5657"/>
                  </a:cubicBezTo>
                  <a:cubicBezTo>
                    <a:pt x="2558" y="6281"/>
                    <a:pt x="2949" y="6527"/>
                    <a:pt x="3228" y="7094"/>
                  </a:cubicBezTo>
                  <a:cubicBezTo>
                    <a:pt x="4029" y="8702"/>
                    <a:pt x="2688" y="6527"/>
                    <a:pt x="3768" y="8191"/>
                  </a:cubicBezTo>
                  <a:cubicBezTo>
                    <a:pt x="3936" y="8740"/>
                    <a:pt x="4141" y="9269"/>
                    <a:pt x="4308" y="9818"/>
                  </a:cubicBezTo>
                  <a:cubicBezTo>
                    <a:pt x="4420" y="10177"/>
                    <a:pt x="4662" y="10915"/>
                    <a:pt x="4662" y="10915"/>
                  </a:cubicBezTo>
                  <a:cubicBezTo>
                    <a:pt x="4718" y="12069"/>
                    <a:pt x="4662" y="13222"/>
                    <a:pt x="4830" y="14357"/>
                  </a:cubicBezTo>
                  <a:cubicBezTo>
                    <a:pt x="4848" y="14527"/>
                    <a:pt x="5090" y="14603"/>
                    <a:pt x="5202" y="14735"/>
                  </a:cubicBezTo>
                  <a:cubicBezTo>
                    <a:pt x="5686" y="15341"/>
                    <a:pt x="6096" y="15984"/>
                    <a:pt x="6617" y="16551"/>
                  </a:cubicBezTo>
                  <a:cubicBezTo>
                    <a:pt x="7008" y="14641"/>
                    <a:pt x="7362" y="13071"/>
                    <a:pt x="8777" y="11634"/>
                  </a:cubicBezTo>
                  <a:cubicBezTo>
                    <a:pt x="8963" y="11047"/>
                    <a:pt x="9280" y="10763"/>
                    <a:pt x="9485" y="10196"/>
                  </a:cubicBezTo>
                  <a:cubicBezTo>
                    <a:pt x="9541" y="8986"/>
                    <a:pt x="9541" y="7775"/>
                    <a:pt x="9671" y="6565"/>
                  </a:cubicBezTo>
                  <a:cubicBezTo>
                    <a:pt x="9820" y="5241"/>
                    <a:pt x="9950" y="5732"/>
                    <a:pt x="10565" y="4919"/>
                  </a:cubicBezTo>
                  <a:cubicBezTo>
                    <a:pt x="11365" y="3879"/>
                    <a:pt x="11943" y="2971"/>
                    <a:pt x="12874" y="2025"/>
                  </a:cubicBezTo>
                  <a:cubicBezTo>
                    <a:pt x="13321" y="1571"/>
                    <a:pt x="13507" y="1155"/>
                    <a:pt x="14140" y="928"/>
                  </a:cubicBezTo>
                  <a:cubicBezTo>
                    <a:pt x="14196" y="834"/>
                    <a:pt x="14736" y="-150"/>
                    <a:pt x="15034" y="20"/>
                  </a:cubicBezTo>
                  <a:cubicBezTo>
                    <a:pt x="15201" y="115"/>
                    <a:pt x="14941" y="399"/>
                    <a:pt x="14848" y="569"/>
                  </a:cubicBezTo>
                  <a:cubicBezTo>
                    <a:pt x="14754" y="758"/>
                    <a:pt x="14587" y="928"/>
                    <a:pt x="14494" y="1117"/>
                  </a:cubicBezTo>
                  <a:cubicBezTo>
                    <a:pt x="14103" y="1893"/>
                    <a:pt x="13935" y="2990"/>
                    <a:pt x="13768" y="3841"/>
                  </a:cubicBezTo>
                  <a:cubicBezTo>
                    <a:pt x="13823" y="4200"/>
                    <a:pt x="13730" y="4635"/>
                    <a:pt x="13954" y="4919"/>
                  </a:cubicBezTo>
                  <a:cubicBezTo>
                    <a:pt x="14196" y="5222"/>
                    <a:pt x="14792" y="4408"/>
                    <a:pt x="14848" y="4370"/>
                  </a:cubicBezTo>
                  <a:cubicBezTo>
                    <a:pt x="15332" y="4068"/>
                    <a:pt x="16449" y="3841"/>
                    <a:pt x="16449" y="3841"/>
                  </a:cubicBezTo>
                  <a:cubicBezTo>
                    <a:pt x="16579" y="3652"/>
                    <a:pt x="16672" y="3444"/>
                    <a:pt x="16821" y="3292"/>
                  </a:cubicBezTo>
                  <a:cubicBezTo>
                    <a:pt x="16970" y="3141"/>
                    <a:pt x="17212" y="3103"/>
                    <a:pt x="17343" y="2933"/>
                  </a:cubicBezTo>
                  <a:cubicBezTo>
                    <a:pt x="17454" y="2782"/>
                    <a:pt x="17417" y="2536"/>
                    <a:pt x="17529" y="2385"/>
                  </a:cubicBezTo>
                  <a:cubicBezTo>
                    <a:pt x="17771" y="2082"/>
                    <a:pt x="18162" y="1931"/>
                    <a:pt x="18423" y="1647"/>
                  </a:cubicBezTo>
                  <a:cubicBezTo>
                    <a:pt x="18721" y="2498"/>
                    <a:pt x="18721" y="3576"/>
                    <a:pt x="18237" y="4370"/>
                  </a:cubicBezTo>
                  <a:cubicBezTo>
                    <a:pt x="17939" y="4881"/>
                    <a:pt x="16821" y="5468"/>
                    <a:pt x="16821" y="5468"/>
                  </a:cubicBezTo>
                  <a:cubicBezTo>
                    <a:pt x="16300" y="6981"/>
                    <a:pt x="17082" y="5184"/>
                    <a:pt x="16095" y="6186"/>
                  </a:cubicBezTo>
                  <a:cubicBezTo>
                    <a:pt x="15965" y="6319"/>
                    <a:pt x="16039" y="6583"/>
                    <a:pt x="15928" y="6735"/>
                  </a:cubicBezTo>
                  <a:cubicBezTo>
                    <a:pt x="15685" y="7037"/>
                    <a:pt x="15294" y="7189"/>
                    <a:pt x="15034" y="7472"/>
                  </a:cubicBezTo>
                  <a:cubicBezTo>
                    <a:pt x="14605" y="8740"/>
                    <a:pt x="14773" y="8191"/>
                    <a:pt x="14494" y="9099"/>
                  </a:cubicBezTo>
                  <a:cubicBezTo>
                    <a:pt x="14754" y="15851"/>
                    <a:pt x="13488" y="13601"/>
                    <a:pt x="15555" y="12920"/>
                  </a:cubicBezTo>
                  <a:cubicBezTo>
                    <a:pt x="16970" y="11917"/>
                    <a:pt x="15257" y="13052"/>
                    <a:pt x="16635" y="12371"/>
                  </a:cubicBezTo>
                  <a:cubicBezTo>
                    <a:pt x="17175" y="12106"/>
                    <a:pt x="17566" y="11615"/>
                    <a:pt x="18069" y="11274"/>
                  </a:cubicBezTo>
                  <a:cubicBezTo>
                    <a:pt x="18311" y="10915"/>
                    <a:pt x="18534" y="10555"/>
                    <a:pt x="18777" y="10196"/>
                  </a:cubicBezTo>
                  <a:cubicBezTo>
                    <a:pt x="19112" y="9685"/>
                    <a:pt x="19149" y="9080"/>
                    <a:pt x="19503" y="8551"/>
                  </a:cubicBezTo>
                  <a:cubicBezTo>
                    <a:pt x="19763" y="7718"/>
                    <a:pt x="20285" y="7264"/>
                    <a:pt x="20750" y="6565"/>
                  </a:cubicBezTo>
                  <a:cubicBezTo>
                    <a:pt x="21551" y="3935"/>
                    <a:pt x="21104" y="5203"/>
                    <a:pt x="21104" y="12731"/>
                  </a:cubicBezTo>
                  <a:cubicBezTo>
                    <a:pt x="21104" y="14490"/>
                    <a:pt x="20229" y="15643"/>
                    <a:pt x="18609" y="16173"/>
                  </a:cubicBezTo>
                  <a:cubicBezTo>
                    <a:pt x="18218" y="16570"/>
                    <a:pt x="17697" y="16835"/>
                    <a:pt x="17343" y="17270"/>
                  </a:cubicBezTo>
                  <a:cubicBezTo>
                    <a:pt x="16635" y="18159"/>
                    <a:pt x="17417" y="17535"/>
                    <a:pt x="16449" y="18178"/>
                  </a:cubicBezTo>
                  <a:cubicBezTo>
                    <a:pt x="15983" y="19729"/>
                    <a:pt x="15294" y="19956"/>
                    <a:pt x="13768" y="20183"/>
                  </a:cubicBezTo>
                  <a:cubicBezTo>
                    <a:pt x="12799" y="20504"/>
                    <a:pt x="12073" y="20731"/>
                    <a:pt x="11086" y="20901"/>
                  </a:cubicBezTo>
                  <a:cubicBezTo>
                    <a:pt x="10174" y="21223"/>
                    <a:pt x="8237" y="21450"/>
                    <a:pt x="8237" y="21450"/>
                  </a:cubicBezTo>
                  <a:cubicBezTo>
                    <a:pt x="5425" y="21242"/>
                    <a:pt x="4904" y="21412"/>
                    <a:pt x="6617" y="21091"/>
                  </a:cubicBezTo>
                  <a:close/>
                </a:path>
              </a:pathLst>
            </a:custGeom>
            <a:solidFill>
              <a:srgbClr val="E99703"/>
            </a:solidFill>
            <a:ln w="12700" cap="flat">
              <a:noFill/>
              <a:miter lim="400000"/>
            </a:ln>
            <a:effectLst/>
          </p:spPr>
          <p:txBody>
            <a:bodyPr wrap="square" lIns="0" tIns="0" rIns="0" bIns="0" numCol="1" anchor="t">
              <a:noAutofit/>
            </a:bodyPr>
            <a:lstStyle/>
            <a:p>
              <a:pPr lvl="0"/>
              <a:endParaRPr/>
            </a:p>
          </p:txBody>
        </p:sp>
        <p:sp>
          <p:nvSpPr>
            <p:cNvPr id="503" name="Shape 503"/>
            <p:cNvSpPr/>
            <p:nvPr/>
          </p:nvSpPr>
          <p:spPr>
            <a:xfrm>
              <a:off x="465230" y="19733"/>
              <a:ext cx="551578" cy="1061103"/>
            </a:xfrm>
            <a:custGeom>
              <a:avLst/>
              <a:gdLst/>
              <a:ahLst/>
              <a:cxnLst>
                <a:cxn ang="0">
                  <a:pos x="wd2" y="hd2"/>
                </a:cxn>
                <a:cxn ang="5400000">
                  <a:pos x="wd2" y="hd2"/>
                </a:cxn>
                <a:cxn ang="10800000">
                  <a:pos x="wd2" y="hd2"/>
                </a:cxn>
                <a:cxn ang="16200000">
                  <a:pos x="wd2" y="hd2"/>
                </a:cxn>
              </a:cxnLst>
              <a:rect l="0" t="0" r="r" b="b"/>
              <a:pathLst>
                <a:path w="20883" h="21497" extrusionOk="0">
                  <a:moveTo>
                    <a:pt x="2546" y="20683"/>
                  </a:moveTo>
                  <a:cubicBezTo>
                    <a:pt x="2933" y="19107"/>
                    <a:pt x="2933" y="17452"/>
                    <a:pt x="4418" y="16095"/>
                  </a:cubicBezTo>
                  <a:cubicBezTo>
                    <a:pt x="4612" y="15716"/>
                    <a:pt x="4870" y="15337"/>
                    <a:pt x="5032" y="14939"/>
                  </a:cubicBezTo>
                  <a:cubicBezTo>
                    <a:pt x="5129" y="14679"/>
                    <a:pt x="5226" y="14440"/>
                    <a:pt x="5355" y="14181"/>
                  </a:cubicBezTo>
                  <a:cubicBezTo>
                    <a:pt x="5548" y="13802"/>
                    <a:pt x="5968" y="13024"/>
                    <a:pt x="5968" y="13024"/>
                  </a:cubicBezTo>
                  <a:cubicBezTo>
                    <a:pt x="5871" y="11807"/>
                    <a:pt x="5904" y="10591"/>
                    <a:pt x="5645" y="9394"/>
                  </a:cubicBezTo>
                  <a:cubicBezTo>
                    <a:pt x="5581" y="9175"/>
                    <a:pt x="5193" y="9015"/>
                    <a:pt x="5032" y="8816"/>
                  </a:cubicBezTo>
                  <a:cubicBezTo>
                    <a:pt x="4418" y="8058"/>
                    <a:pt x="3611" y="7340"/>
                    <a:pt x="3159" y="6522"/>
                  </a:cubicBezTo>
                  <a:cubicBezTo>
                    <a:pt x="2707" y="5704"/>
                    <a:pt x="2061" y="5046"/>
                    <a:pt x="1609" y="4208"/>
                  </a:cubicBezTo>
                  <a:cubicBezTo>
                    <a:pt x="1416" y="3829"/>
                    <a:pt x="996" y="3071"/>
                    <a:pt x="996" y="3071"/>
                  </a:cubicBezTo>
                  <a:cubicBezTo>
                    <a:pt x="899" y="2174"/>
                    <a:pt x="964" y="1257"/>
                    <a:pt x="705" y="379"/>
                  </a:cubicBezTo>
                  <a:cubicBezTo>
                    <a:pt x="641" y="199"/>
                    <a:pt x="-231" y="0"/>
                    <a:pt x="60" y="0"/>
                  </a:cubicBezTo>
                  <a:cubicBezTo>
                    <a:pt x="705" y="0"/>
                    <a:pt x="1932" y="379"/>
                    <a:pt x="1932" y="379"/>
                  </a:cubicBezTo>
                  <a:cubicBezTo>
                    <a:pt x="2384" y="1197"/>
                    <a:pt x="3030" y="1835"/>
                    <a:pt x="3482" y="2693"/>
                  </a:cubicBezTo>
                  <a:cubicBezTo>
                    <a:pt x="4063" y="3770"/>
                    <a:pt x="4321" y="4807"/>
                    <a:pt x="5355" y="5744"/>
                  </a:cubicBezTo>
                  <a:cubicBezTo>
                    <a:pt x="6194" y="7340"/>
                    <a:pt x="5613" y="7240"/>
                    <a:pt x="7195" y="5744"/>
                  </a:cubicBezTo>
                  <a:cubicBezTo>
                    <a:pt x="7389" y="5584"/>
                    <a:pt x="7808" y="5624"/>
                    <a:pt x="8131" y="5565"/>
                  </a:cubicBezTo>
                  <a:cubicBezTo>
                    <a:pt x="8551" y="4827"/>
                    <a:pt x="9100" y="3969"/>
                    <a:pt x="10004" y="3450"/>
                  </a:cubicBezTo>
                  <a:cubicBezTo>
                    <a:pt x="10262" y="2334"/>
                    <a:pt x="10295" y="1855"/>
                    <a:pt x="11231" y="957"/>
                  </a:cubicBezTo>
                  <a:cubicBezTo>
                    <a:pt x="12038" y="3789"/>
                    <a:pt x="12910" y="7200"/>
                    <a:pt x="9358" y="9394"/>
                  </a:cubicBezTo>
                  <a:cubicBezTo>
                    <a:pt x="8680" y="11109"/>
                    <a:pt x="7938" y="10730"/>
                    <a:pt x="9681" y="11109"/>
                  </a:cubicBezTo>
                  <a:cubicBezTo>
                    <a:pt x="11780" y="10670"/>
                    <a:pt x="12748" y="9254"/>
                    <a:pt x="14944" y="8995"/>
                  </a:cubicBezTo>
                  <a:cubicBezTo>
                    <a:pt x="15654" y="8915"/>
                    <a:pt x="16397" y="8895"/>
                    <a:pt x="17107" y="8816"/>
                  </a:cubicBezTo>
                  <a:cubicBezTo>
                    <a:pt x="18140" y="8696"/>
                    <a:pt x="20207" y="8437"/>
                    <a:pt x="20207" y="8437"/>
                  </a:cubicBezTo>
                  <a:cubicBezTo>
                    <a:pt x="21369" y="9115"/>
                    <a:pt x="20949" y="9314"/>
                    <a:pt x="19593" y="9573"/>
                  </a:cubicBezTo>
                  <a:cubicBezTo>
                    <a:pt x="18043" y="10212"/>
                    <a:pt x="17269" y="10192"/>
                    <a:pt x="15267" y="10351"/>
                  </a:cubicBezTo>
                  <a:cubicBezTo>
                    <a:pt x="12716" y="10850"/>
                    <a:pt x="11715" y="12346"/>
                    <a:pt x="10908" y="13782"/>
                  </a:cubicBezTo>
                  <a:cubicBezTo>
                    <a:pt x="10682" y="14161"/>
                    <a:pt x="10650" y="14599"/>
                    <a:pt x="10295" y="14939"/>
                  </a:cubicBezTo>
                  <a:cubicBezTo>
                    <a:pt x="9649" y="15537"/>
                    <a:pt x="9649" y="15437"/>
                    <a:pt x="9358" y="16095"/>
                  </a:cubicBezTo>
                  <a:cubicBezTo>
                    <a:pt x="8809" y="17312"/>
                    <a:pt x="8422" y="18728"/>
                    <a:pt x="6259" y="19147"/>
                  </a:cubicBezTo>
                  <a:cubicBezTo>
                    <a:pt x="5516" y="20603"/>
                    <a:pt x="6614" y="18967"/>
                    <a:pt x="5032" y="19925"/>
                  </a:cubicBezTo>
                  <a:cubicBezTo>
                    <a:pt x="3321" y="20942"/>
                    <a:pt x="6291" y="20144"/>
                    <a:pt x="3805" y="20683"/>
                  </a:cubicBezTo>
                  <a:cubicBezTo>
                    <a:pt x="3579" y="20882"/>
                    <a:pt x="3450" y="21121"/>
                    <a:pt x="3159" y="21261"/>
                  </a:cubicBezTo>
                  <a:cubicBezTo>
                    <a:pt x="2901" y="21381"/>
                    <a:pt x="2417" y="21600"/>
                    <a:pt x="2255" y="21440"/>
                  </a:cubicBezTo>
                  <a:cubicBezTo>
                    <a:pt x="2029" y="21221"/>
                    <a:pt x="2449" y="20942"/>
                    <a:pt x="2546" y="20683"/>
                  </a:cubicBezTo>
                  <a:close/>
                </a:path>
              </a:pathLst>
            </a:custGeom>
            <a:solidFill>
              <a:srgbClr val="FB220B"/>
            </a:solidFill>
            <a:ln w="12700" cap="flat">
              <a:noFill/>
              <a:miter lim="400000"/>
            </a:ln>
            <a:effectLst/>
          </p:spPr>
          <p:txBody>
            <a:bodyPr wrap="square" lIns="0" tIns="0" rIns="0" bIns="0" numCol="1" anchor="t">
              <a:noAutofit/>
            </a:bodyPr>
            <a:lstStyle/>
            <a:p>
              <a:pPr lvl="0"/>
              <a:endParaRPr/>
            </a:p>
          </p:txBody>
        </p:sp>
        <p:sp>
          <p:nvSpPr>
            <p:cNvPr id="504" name="Shape 504"/>
            <p:cNvSpPr/>
            <p:nvPr/>
          </p:nvSpPr>
          <p:spPr>
            <a:xfrm>
              <a:off x="286853" y="188016"/>
              <a:ext cx="499736" cy="918602"/>
            </a:xfrm>
            <a:custGeom>
              <a:avLst/>
              <a:gdLst/>
              <a:ahLst/>
              <a:cxnLst>
                <a:cxn ang="0">
                  <a:pos x="wd2" y="hd2"/>
                </a:cxn>
                <a:cxn ang="5400000">
                  <a:pos x="wd2" y="hd2"/>
                </a:cxn>
                <a:cxn ang="10800000">
                  <a:pos x="wd2" y="hd2"/>
                </a:cxn>
                <a:cxn ang="16200000">
                  <a:pos x="wd2" y="hd2"/>
                </a:cxn>
              </a:cxnLst>
              <a:rect l="0" t="0" r="r" b="b"/>
              <a:pathLst>
                <a:path w="21600" h="21418" extrusionOk="0">
                  <a:moveTo>
                    <a:pt x="7446" y="21418"/>
                  </a:moveTo>
                  <a:cubicBezTo>
                    <a:pt x="6967" y="20982"/>
                    <a:pt x="6266" y="20615"/>
                    <a:pt x="6008" y="20110"/>
                  </a:cubicBezTo>
                  <a:cubicBezTo>
                    <a:pt x="5898" y="19880"/>
                    <a:pt x="5898" y="19628"/>
                    <a:pt x="5676" y="19444"/>
                  </a:cubicBezTo>
                  <a:cubicBezTo>
                    <a:pt x="5418" y="19237"/>
                    <a:pt x="4976" y="19146"/>
                    <a:pt x="4608" y="19008"/>
                  </a:cubicBezTo>
                  <a:cubicBezTo>
                    <a:pt x="3612" y="17194"/>
                    <a:pt x="5087" y="19306"/>
                    <a:pt x="3207" y="18113"/>
                  </a:cubicBezTo>
                  <a:cubicBezTo>
                    <a:pt x="2949" y="17952"/>
                    <a:pt x="3023" y="17653"/>
                    <a:pt x="2838" y="17447"/>
                  </a:cubicBezTo>
                  <a:cubicBezTo>
                    <a:pt x="2654" y="17217"/>
                    <a:pt x="2359" y="17011"/>
                    <a:pt x="2138" y="16804"/>
                  </a:cubicBezTo>
                  <a:cubicBezTo>
                    <a:pt x="1732" y="15794"/>
                    <a:pt x="885" y="14945"/>
                    <a:pt x="369" y="13935"/>
                  </a:cubicBezTo>
                  <a:cubicBezTo>
                    <a:pt x="590" y="11892"/>
                    <a:pt x="442" y="10790"/>
                    <a:pt x="1438" y="9092"/>
                  </a:cubicBezTo>
                  <a:cubicBezTo>
                    <a:pt x="1327" y="6888"/>
                    <a:pt x="1290" y="4684"/>
                    <a:pt x="1069" y="2481"/>
                  </a:cubicBezTo>
                  <a:cubicBezTo>
                    <a:pt x="995" y="1654"/>
                    <a:pt x="0" y="874"/>
                    <a:pt x="0" y="48"/>
                  </a:cubicBezTo>
                  <a:cubicBezTo>
                    <a:pt x="0" y="-182"/>
                    <a:pt x="258" y="484"/>
                    <a:pt x="369" y="713"/>
                  </a:cubicBezTo>
                  <a:cubicBezTo>
                    <a:pt x="737" y="1448"/>
                    <a:pt x="922" y="1930"/>
                    <a:pt x="1769" y="2481"/>
                  </a:cubicBezTo>
                  <a:cubicBezTo>
                    <a:pt x="2396" y="3583"/>
                    <a:pt x="3907" y="3628"/>
                    <a:pt x="4608" y="4891"/>
                  </a:cubicBezTo>
                  <a:cubicBezTo>
                    <a:pt x="5013" y="5648"/>
                    <a:pt x="5308" y="6222"/>
                    <a:pt x="6008" y="6888"/>
                  </a:cubicBezTo>
                  <a:cubicBezTo>
                    <a:pt x="6303" y="9367"/>
                    <a:pt x="6893" y="11571"/>
                    <a:pt x="7777" y="13935"/>
                  </a:cubicBezTo>
                  <a:cubicBezTo>
                    <a:pt x="8699" y="13384"/>
                    <a:pt x="8736" y="12787"/>
                    <a:pt x="9547" y="12167"/>
                  </a:cubicBezTo>
                  <a:cubicBezTo>
                    <a:pt x="10395" y="11525"/>
                    <a:pt x="11832" y="10882"/>
                    <a:pt x="13085" y="10629"/>
                  </a:cubicBezTo>
                  <a:cubicBezTo>
                    <a:pt x="14965" y="9505"/>
                    <a:pt x="12532" y="10836"/>
                    <a:pt x="14855" y="9964"/>
                  </a:cubicBezTo>
                  <a:cubicBezTo>
                    <a:pt x="16218" y="9459"/>
                    <a:pt x="17177" y="8724"/>
                    <a:pt x="18762" y="8426"/>
                  </a:cubicBezTo>
                  <a:cubicBezTo>
                    <a:pt x="20347" y="6911"/>
                    <a:pt x="19536" y="7462"/>
                    <a:pt x="20900" y="6658"/>
                  </a:cubicBezTo>
                  <a:cubicBezTo>
                    <a:pt x="21010" y="6429"/>
                    <a:pt x="21158" y="6222"/>
                    <a:pt x="21231" y="5993"/>
                  </a:cubicBezTo>
                  <a:cubicBezTo>
                    <a:pt x="21379" y="5557"/>
                    <a:pt x="21600" y="4248"/>
                    <a:pt x="21600" y="4684"/>
                  </a:cubicBezTo>
                  <a:cubicBezTo>
                    <a:pt x="21600" y="7806"/>
                    <a:pt x="19425" y="11089"/>
                    <a:pt x="15592" y="13040"/>
                  </a:cubicBezTo>
                  <a:cubicBezTo>
                    <a:pt x="14597" y="13545"/>
                    <a:pt x="14191" y="14141"/>
                    <a:pt x="13085" y="14601"/>
                  </a:cubicBezTo>
                  <a:cubicBezTo>
                    <a:pt x="12680" y="14991"/>
                    <a:pt x="12090" y="15312"/>
                    <a:pt x="11685" y="15702"/>
                  </a:cubicBezTo>
                  <a:cubicBezTo>
                    <a:pt x="10579" y="16850"/>
                    <a:pt x="10210" y="18618"/>
                    <a:pt x="9547" y="19880"/>
                  </a:cubicBezTo>
                  <a:cubicBezTo>
                    <a:pt x="9326" y="20316"/>
                    <a:pt x="9178" y="20890"/>
                    <a:pt x="8515" y="21211"/>
                  </a:cubicBezTo>
                  <a:cubicBezTo>
                    <a:pt x="8220" y="21349"/>
                    <a:pt x="7814" y="21349"/>
                    <a:pt x="7446" y="21418"/>
                  </a:cubicBezTo>
                  <a:close/>
                </a:path>
              </a:pathLst>
            </a:custGeom>
            <a:solidFill>
              <a:srgbClr val="F1FC16"/>
            </a:solidFill>
            <a:ln w="12700" cap="flat">
              <a:noFill/>
              <a:miter lim="400000"/>
            </a:ln>
            <a:effectLst/>
          </p:spPr>
          <p:txBody>
            <a:bodyPr wrap="square" lIns="0" tIns="0" rIns="0" bIns="0" numCol="1" anchor="t">
              <a:noAutofit/>
            </a:bodyPr>
            <a:lstStyle/>
            <a:p>
              <a:pPr lvl="0"/>
              <a:endParaRP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20">
                                            <p:bg/>
                                          </p:spTgt>
                                        </p:tgtEl>
                                        <p:attrNameLst>
                                          <p:attrName>style.visibility</p:attrName>
                                        </p:attrNameLst>
                                      </p:cBhvr>
                                      <p:to>
                                        <p:strVal val="visible"/>
                                      </p:to>
                                    </p:set>
                                    <p:anim calcmode="lin" valueType="num">
                                      <p:cBhvr>
                                        <p:cTn id="7" dur="1000" fill="hold"/>
                                        <p:tgtEl>
                                          <p:spTgt spid="420">
                                            <p:bg/>
                                          </p:spTgt>
                                        </p:tgtEl>
                                        <p:attrNameLst>
                                          <p:attrName>ppt_w</p:attrName>
                                        </p:attrNameLst>
                                      </p:cBhvr>
                                      <p:tavLst>
                                        <p:tav tm="0">
                                          <p:val>
                                            <p:fltVal val="0"/>
                                          </p:val>
                                        </p:tav>
                                        <p:tav tm="100000">
                                          <p:val>
                                            <p:strVal val="#ppt_w"/>
                                          </p:val>
                                        </p:tav>
                                      </p:tavLst>
                                    </p:anim>
                                    <p:anim calcmode="lin" valueType="num">
                                      <p:cBhvr>
                                        <p:cTn id="8" dur="1000" fill="hold"/>
                                        <p:tgtEl>
                                          <p:spTgt spid="420">
                                            <p:bg/>
                                          </p:spTgt>
                                        </p:tgtEl>
                                        <p:attrNameLst>
                                          <p:attrName>ppt_h</p:attrName>
                                        </p:attrNameLst>
                                      </p:cBhvr>
                                      <p:tavLst>
                                        <p:tav tm="0">
                                          <p:val>
                                            <p:fltVal val="0"/>
                                          </p:val>
                                        </p:tav>
                                        <p:tav tm="100000">
                                          <p:val>
                                            <p:strVal val="#ppt_h"/>
                                          </p:val>
                                        </p:tav>
                                      </p:tavLst>
                                    </p:anim>
                                    <p:anim calcmode="lin" valueType="num">
                                      <p:cBhvr>
                                        <p:cTn id="9" dur="1000" fill="hold"/>
                                        <p:tgtEl>
                                          <p:spTgt spid="420">
                                            <p:bg/>
                                          </p:spTgt>
                                        </p:tgtEl>
                                        <p:attrNameLst>
                                          <p:attrName>style.rotation</p:attrName>
                                        </p:attrNameLst>
                                      </p:cBhvr>
                                      <p:tavLst>
                                        <p:tav tm="0">
                                          <p:val>
                                            <p:fltVal val="90"/>
                                          </p:val>
                                        </p:tav>
                                        <p:tav tm="100000">
                                          <p:val>
                                            <p:fltVal val="0"/>
                                          </p:val>
                                        </p:tav>
                                      </p:tavLst>
                                    </p:anim>
                                    <p:animEffect transition="in" filter="fade">
                                      <p:cBhvr>
                                        <p:cTn id="10" dur="1000"/>
                                        <p:tgtEl>
                                          <p:spTgt spid="420">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20">
                                            <p:txEl>
                                              <p:pRg st="0" end="0"/>
                                            </p:txEl>
                                          </p:spTgt>
                                        </p:tgtEl>
                                        <p:attrNameLst>
                                          <p:attrName>style.visibility</p:attrName>
                                        </p:attrNameLst>
                                      </p:cBhvr>
                                      <p:to>
                                        <p:strVal val="visible"/>
                                      </p:to>
                                    </p:set>
                                    <p:anim calcmode="lin" valueType="num">
                                      <p:cBhvr>
                                        <p:cTn id="15" dur="1000" fill="hold"/>
                                        <p:tgtEl>
                                          <p:spTgt spid="420">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20">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20">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20">
                                            <p:txEl>
                                              <p:pRg st="1" end="1"/>
                                            </p:txEl>
                                          </p:spTgt>
                                        </p:tgtEl>
                                        <p:attrNameLst>
                                          <p:attrName>style.visibility</p:attrName>
                                        </p:attrNameLst>
                                      </p:cBhvr>
                                      <p:to>
                                        <p:strVal val="visible"/>
                                      </p:to>
                                    </p:set>
                                    <p:anim calcmode="lin" valueType="num">
                                      <p:cBhvr>
                                        <p:cTn id="23" dur="1000" fill="hold"/>
                                        <p:tgtEl>
                                          <p:spTgt spid="420">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20">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20">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20">
                                            <p:txEl>
                                              <p:pRg st="2" end="2"/>
                                            </p:txEl>
                                          </p:spTgt>
                                        </p:tgtEl>
                                        <p:attrNameLst>
                                          <p:attrName>style.visibility</p:attrName>
                                        </p:attrNameLst>
                                      </p:cBhvr>
                                      <p:to>
                                        <p:strVal val="visible"/>
                                      </p:to>
                                    </p:set>
                                    <p:anim calcmode="lin" valueType="num">
                                      <p:cBhvr>
                                        <p:cTn id="31" dur="1000" fill="hold"/>
                                        <p:tgtEl>
                                          <p:spTgt spid="420">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20">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20">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20">
                                            <p:txEl>
                                              <p:pRg st="3" end="3"/>
                                            </p:txEl>
                                          </p:spTgt>
                                        </p:tgtEl>
                                        <p:attrNameLst>
                                          <p:attrName>style.visibility</p:attrName>
                                        </p:attrNameLst>
                                      </p:cBhvr>
                                      <p:to>
                                        <p:strVal val="visible"/>
                                      </p:to>
                                    </p:set>
                                    <p:anim calcmode="lin" valueType="num">
                                      <p:cBhvr>
                                        <p:cTn id="39" dur="1000" fill="hold"/>
                                        <p:tgtEl>
                                          <p:spTgt spid="420">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20">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20">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build="p" animBg="1"/>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TotalTime>
  <Words>787</Words>
  <Application>Microsoft Office PowerPoint</Application>
  <PresentationFormat>On-screen Show (4:3)</PresentationFormat>
  <Paragraphs>60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vt:lpstr>
      <vt:lpstr>Bible’s Teaching About</vt:lpstr>
      <vt:lpstr>Jesus Affirmed Reality of Hell</vt:lpstr>
      <vt:lpstr>Misuse of Jesus</vt:lpstr>
      <vt:lpstr>Where Has Hell Gone?</vt:lpstr>
      <vt:lpstr>PowerPoint Presentation</vt:lpstr>
      <vt:lpstr>PowerPoint Presentation</vt:lpstr>
      <vt:lpstr>Homer Hailey Book Announcement</vt:lpstr>
      <vt:lpstr>Assaults Against Hell</vt:lpstr>
      <vt:lpstr>Conditional Immortality</vt:lpstr>
      <vt:lpstr>Let Us Compare With… </vt:lpstr>
      <vt:lpstr>Matthew 25:41</vt:lpstr>
      <vt:lpstr>Matthew 25:41, cont.</vt:lpstr>
      <vt:lpstr>Matt. 25:41, cont.</vt:lpstr>
      <vt:lpstr>Matthew 25:46</vt:lpstr>
      <vt:lpstr>John 3:36</vt:lpstr>
      <vt:lpstr>Other Descriptions of Eternal Punishment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Bible’s Teaching About</dc:title>
  <dc:creator>Harry</dc:creator>
  <cp:lastModifiedBy>Harry</cp:lastModifiedBy>
  <cp:revision>4</cp:revision>
  <dcterms:modified xsi:type="dcterms:W3CDTF">2014-06-01T12:34:02Z</dcterms:modified>
</cp:coreProperties>
</file>