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62" r:id="rId2"/>
    <p:sldId id="265" r:id="rId3"/>
    <p:sldId id="257" r:id="rId4"/>
    <p:sldId id="258" r:id="rId5"/>
    <p:sldId id="259" r:id="rId6"/>
    <p:sldId id="264" r:id="rId7"/>
  </p:sldIdLst>
  <p:sldSz cx="8778875" cy="6400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B1D"/>
    <a:srgbClr val="996633"/>
    <a:srgbClr val="663300"/>
    <a:srgbClr val="000000"/>
    <a:srgbClr val="A50021"/>
    <a:srgbClr val="FFFF00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2" y="-162"/>
      </p:cViewPr>
      <p:guideLst>
        <p:guide orient="horz" pos="2016"/>
        <p:guide pos="27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077913" y="685800"/>
            <a:ext cx="47021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5B07B90-DDB3-4061-A9B2-E24AFC409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F80F8B-C3DC-4400-A02A-07FB4C44F14D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53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7463"/>
            <a:ext cx="8778875" cy="6418263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19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4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3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39"/>
                  <a:ext cx="25" cy="13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4" y="953"/>
                  <a:ext cx="65" cy="40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9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1" y="839"/>
                  <a:ext cx="75" cy="85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2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5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1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1" y="865"/>
                  <a:ext cx="77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1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8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09"/>
                  <a:ext cx="19" cy="13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20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8" y="680"/>
                  <a:ext cx="79" cy="65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3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1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6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6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1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9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7" cy="36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5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6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3" cy="26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2"/>
                  <a:ext cx="139" cy="85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5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1" y="670"/>
                  <a:ext cx="45" cy="72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5" y="430"/>
                  <a:ext cx="42" cy="60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1"/>
                  <a:ext cx="21" cy="25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5"/>
                  <a:ext cx="17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90" y="6"/>
                  <a:ext cx="1385" cy="231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6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2"/>
                  <a:ext cx="42" cy="38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6" y="123"/>
                  <a:ext cx="32" cy="25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5775" y="1706563"/>
            <a:ext cx="6657975" cy="22050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5775" y="4267200"/>
            <a:ext cx="6657975" cy="1209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2763" y="5902325"/>
            <a:ext cx="1828800" cy="4270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73400" y="5902325"/>
            <a:ext cx="2779713" cy="42703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4950" y="5902325"/>
            <a:ext cx="1828800" cy="427038"/>
          </a:xfrm>
        </p:spPr>
        <p:txBody>
          <a:bodyPr/>
          <a:lstStyle>
            <a:lvl1pPr>
              <a:defRPr/>
            </a:lvl1pPr>
          </a:lstStyle>
          <a:p>
            <a:fld id="{E3CA9FBD-B8B2-43D2-A88A-A918337622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CCD7A-D26D-4E3D-ADDE-07972FBAC1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9975" y="868363"/>
            <a:ext cx="1970088" cy="4976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6538" y="868363"/>
            <a:ext cx="5761037" cy="4976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F1A79-C571-4BD0-9044-226D48FE71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863DD-A30B-4EE7-99AB-B34B068F02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113213"/>
            <a:ext cx="7461250" cy="1271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2713038"/>
            <a:ext cx="7461250" cy="1400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86FE4-3A03-4CEC-9EBD-1112F27052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2005013"/>
            <a:ext cx="3654425" cy="3840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638" y="2005013"/>
            <a:ext cx="3654425" cy="3840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D3641-D60C-446A-A535-17249E6C4F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55588"/>
            <a:ext cx="7900987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1433513"/>
            <a:ext cx="3878262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8" y="2030413"/>
            <a:ext cx="3878262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9288" y="1433513"/>
            <a:ext cx="3881437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9288" y="2030413"/>
            <a:ext cx="388143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98280-F3D4-4676-91CA-358E94C189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AED6B-0DB7-4FC5-9126-A3EE2ADB80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4AE94-FF72-46DD-B033-BD941487C7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55588"/>
            <a:ext cx="2887662" cy="10842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175" y="255588"/>
            <a:ext cx="4908550" cy="54625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738" y="1339850"/>
            <a:ext cx="2887662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D5FC9-993E-439B-82FC-C3B126F9C3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850" y="4479925"/>
            <a:ext cx="5267325" cy="530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850" y="571500"/>
            <a:ext cx="5267325" cy="3840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850" y="5010150"/>
            <a:ext cx="5267325" cy="750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A896B-32CF-4C09-BB13-1B40336FC9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538" y="868363"/>
            <a:ext cx="7461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40" tIns="43370" rIns="86740" bIns="433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2005013"/>
            <a:ext cx="746125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40" tIns="43370" rIns="86740" bIns="43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13" y="5902325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740" tIns="43370" rIns="86740" bIns="4337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98788" y="5902325"/>
            <a:ext cx="27813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740" tIns="43370" rIns="86740" bIns="43370" numCol="1" anchor="b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Times New Roman" pitchFamily="18" charset="0"/>
              </a:defRPr>
            </a:lvl1pPr>
          </a:lstStyle>
          <a:p>
            <a:r>
              <a:rPr lang="en-US" altLang="en-US"/>
              <a:t>Charts by Tim Haile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91263" y="5902325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740" tIns="43370" rIns="86740" bIns="4337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005CC041-6ADD-4EA3-9DC8-CB543A3B3C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50825" y="80963"/>
            <a:ext cx="8150225" cy="776287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2"/>
                    <a:ext cx="6" cy="9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8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4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4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7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7" cy="19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6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2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7" cy="4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3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6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40"/>
                    <a:ext cx="17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8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7"/>
                    <a:ext cx="191" cy="19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6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7"/>
                    <a:ext cx="435" cy="151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8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20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10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4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6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4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8"/>
                    <a:ext cx="591" cy="94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4" cy="11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2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7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1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9" y="616"/>
                    <a:ext cx="12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6" y="629"/>
                    <a:ext cx="10" cy="4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1" y="634"/>
                    <a:ext cx="28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4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8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1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9" y="587"/>
                    <a:ext cx="31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3" y="569"/>
                    <a:ext cx="16" cy="19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1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8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4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7" y="536"/>
                    <a:ext cx="7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9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1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8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6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5" y="276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7"/>
                    <a:ext cx="438" cy="151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2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7" y="320"/>
                    <a:ext cx="79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3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9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10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4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6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4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8"/>
                    <a:ext cx="592" cy="94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4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7"/>
                    <a:ext cx="19" cy="14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1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/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7"/>
                  <a:ext cx="4701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1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1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89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7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6"/>
                  <a:ext cx="0" cy="4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7"/>
                  <a:ext cx="0" cy="14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9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5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9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3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9"/>
                  <a:ext cx="0" cy="4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7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1" y="469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89" y="469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7"/>
                  <a:ext cx="0" cy="26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1"/>
                  <a:ext cx="0" cy="6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8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9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3" y="469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3" y="469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9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5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79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7" y="246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8"/>
                  <a:ext cx="0" cy="2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4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33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defTabSz="866775" rtl="0" eaLnBrk="0" fontAlgn="base" hangingPunct="0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6775" rtl="0" eaLnBrk="0" fontAlgn="base" hangingPunct="0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2pPr>
      <a:lvl3pPr algn="l" defTabSz="866775" rtl="0" eaLnBrk="0" fontAlgn="base" hangingPunct="0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3pPr>
      <a:lvl4pPr algn="l" defTabSz="866775" rtl="0" eaLnBrk="0" fontAlgn="base" hangingPunct="0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4pPr>
      <a:lvl5pPr algn="l" defTabSz="866775" rtl="0" eaLnBrk="0" fontAlgn="base" hangingPunct="0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5pPr>
      <a:lvl6pPr marL="457200" algn="l" defTabSz="866775" rtl="0" fontAlgn="base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6pPr>
      <a:lvl7pPr marL="914400" algn="l" defTabSz="866775" rtl="0" fontAlgn="base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7pPr>
      <a:lvl8pPr marL="1371600" algn="l" defTabSz="866775" rtl="0" fontAlgn="base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8pPr>
      <a:lvl9pPr marL="1828800" algn="l" defTabSz="866775" rtl="0" fontAlgn="base">
        <a:spcBef>
          <a:spcPct val="0"/>
        </a:spcBef>
        <a:spcAft>
          <a:spcPct val="0"/>
        </a:spcAft>
        <a:defRPr sz="4200" i="1">
          <a:solidFill>
            <a:schemeClr val="tx2"/>
          </a:solidFill>
          <a:latin typeface="Times New Roman" pitchFamily="18" charset="0"/>
        </a:defRPr>
      </a:lvl9pPr>
    </p:titleStyle>
    <p:bodyStyle>
      <a:lvl1pPr marL="325438" indent="-325438" algn="l" defTabSz="866775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71463" algn="l" defTabSz="866775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700">
          <a:solidFill>
            <a:schemeClr val="tx1"/>
          </a:solidFill>
          <a:latin typeface="+mn-lt"/>
        </a:defRPr>
      </a:lvl2pPr>
      <a:lvl3pPr marL="1084263" indent="-217488" algn="l" defTabSz="86677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17650" indent="-215900" algn="l" defTabSz="86677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51038" indent="-215900" algn="l" defTabSz="86677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900">
          <a:solidFill>
            <a:schemeClr val="tx1"/>
          </a:solidFill>
          <a:latin typeface="+mn-lt"/>
        </a:defRPr>
      </a:lvl5pPr>
      <a:lvl6pPr marL="2408238" indent="-215900" algn="l" defTabSz="866775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900">
          <a:solidFill>
            <a:schemeClr val="tx1"/>
          </a:solidFill>
          <a:latin typeface="+mn-lt"/>
        </a:defRPr>
      </a:lvl6pPr>
      <a:lvl7pPr marL="2865438" indent="-215900" algn="l" defTabSz="866775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900">
          <a:solidFill>
            <a:schemeClr val="tx1"/>
          </a:solidFill>
          <a:latin typeface="+mn-lt"/>
        </a:defRPr>
      </a:lvl7pPr>
      <a:lvl8pPr marL="3322638" indent="-215900" algn="l" defTabSz="866775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900">
          <a:solidFill>
            <a:schemeClr val="tx1"/>
          </a:solidFill>
          <a:latin typeface="+mn-lt"/>
        </a:defRPr>
      </a:lvl8pPr>
      <a:lvl9pPr marL="3779838" indent="-215900" algn="l" defTabSz="866775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17638" y="1524000"/>
            <a:ext cx="7437437" cy="22050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100" b="1" i="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I’m Religious, Does My Practice Matter?</a:t>
            </a:r>
            <a:endParaRPr lang="en-US" altLang="en-US" sz="6100" b="1" i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7638" y="3810000"/>
            <a:ext cx="7285037" cy="12096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800" b="1" i="1" dirty="0">
                <a:latin typeface="+mj-lt"/>
              </a:rPr>
              <a:t>Acts 17:16-23</a:t>
            </a:r>
            <a:endParaRPr lang="en-US" altLang="en-US" sz="4800" i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1119188" y="114300"/>
            <a:ext cx="7461250" cy="762000"/>
          </a:xfrm>
        </p:spPr>
        <p:txBody>
          <a:bodyPr/>
          <a:lstStyle/>
          <a:p>
            <a:pPr algn="ctr" eaLnBrk="1" hangingPunct="1"/>
            <a:r>
              <a:rPr lang="en-US" sz="4400" b="1" i="0" smtClean="0">
                <a:solidFill>
                  <a:srgbClr val="000000"/>
                </a:solidFill>
              </a:rPr>
              <a:t>Acts 17:16-23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238" y="838200"/>
            <a:ext cx="8534400" cy="558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100" b="1" baseline="30000" dirty="0">
                <a:latin typeface="+mj-lt"/>
              </a:rPr>
              <a:t>16 </a:t>
            </a:r>
            <a:r>
              <a:rPr lang="en-US" sz="2100" dirty="0">
                <a:latin typeface="+mj-lt"/>
              </a:rPr>
              <a:t>Now while Paul waited for them at Athens, his spirit was provoked within him when he saw that the city was given over </a:t>
            </a:r>
            <a:r>
              <a:rPr lang="en-US" sz="2100" dirty="0">
                <a:latin typeface="+mj-lt"/>
              </a:rPr>
              <a:t>to idols. </a:t>
            </a:r>
            <a:r>
              <a:rPr lang="en-US" sz="2100" b="1" baseline="30000" dirty="0">
                <a:latin typeface="+mj-lt"/>
              </a:rPr>
              <a:t>17</a:t>
            </a:r>
            <a:r>
              <a:rPr lang="en-US" sz="2100" dirty="0">
                <a:latin typeface="+mj-lt"/>
              </a:rPr>
              <a:t> Therefore he </a:t>
            </a:r>
            <a:r>
              <a:rPr lang="en-US" sz="2100" dirty="0">
                <a:latin typeface="+mj-lt"/>
              </a:rPr>
              <a:t>reasoned in the synagogue with the Jews and with </a:t>
            </a:r>
            <a:r>
              <a:rPr lang="en-US" sz="2100" dirty="0">
                <a:latin typeface="+mj-lt"/>
              </a:rPr>
              <a:t>the Gentile worshipers, and </a:t>
            </a:r>
            <a:r>
              <a:rPr lang="en-US" sz="2100" dirty="0">
                <a:latin typeface="+mj-lt"/>
              </a:rPr>
              <a:t>in the marketplace daily with those who happened to be there. </a:t>
            </a:r>
            <a:r>
              <a:rPr lang="en-US" sz="2100" b="1" baseline="30000" dirty="0">
                <a:latin typeface="+mj-lt"/>
              </a:rPr>
              <a:t>18 </a:t>
            </a:r>
            <a:r>
              <a:rPr lang="en-US" sz="2100" dirty="0">
                <a:latin typeface="+mj-lt"/>
              </a:rPr>
              <a:t>Then certain </a:t>
            </a:r>
            <a:r>
              <a:rPr lang="en-US" sz="2100" dirty="0">
                <a:latin typeface="+mj-lt"/>
              </a:rPr>
              <a:t>Epicurean and Stoic philosophers encountered him. And some said, “What does this babbler want to say</a:t>
            </a:r>
            <a:r>
              <a:rPr lang="en-US" sz="2100" dirty="0">
                <a:latin typeface="+mj-lt"/>
              </a:rPr>
              <a:t>?” Others </a:t>
            </a:r>
            <a:r>
              <a:rPr lang="en-US" sz="2100" dirty="0">
                <a:latin typeface="+mj-lt"/>
              </a:rPr>
              <a:t>said, “He seems to be a proclaimer of foreign gods,” because he preached to them Jesus and the resurrection</a:t>
            </a:r>
            <a:r>
              <a:rPr lang="en-US" sz="2100" dirty="0">
                <a:latin typeface="+mj-lt"/>
              </a:rPr>
              <a:t>. </a:t>
            </a:r>
            <a:r>
              <a:rPr lang="en-US" sz="2100" b="1" baseline="30000" dirty="0">
                <a:latin typeface="+mj-lt"/>
              </a:rPr>
              <a:t>19</a:t>
            </a:r>
            <a:r>
              <a:rPr lang="en-US" sz="2100" b="1" baseline="30000" dirty="0">
                <a:latin typeface="+mj-lt"/>
              </a:rPr>
              <a:t> </a:t>
            </a:r>
            <a:r>
              <a:rPr lang="en-US" sz="2100" dirty="0">
                <a:latin typeface="+mj-lt"/>
              </a:rPr>
              <a:t>And they took him and brought him to the </a:t>
            </a:r>
            <a:r>
              <a:rPr lang="en-US" sz="2100" dirty="0" err="1">
                <a:latin typeface="+mj-lt"/>
              </a:rPr>
              <a:t>Areopagus</a:t>
            </a:r>
            <a:r>
              <a:rPr lang="en-US" sz="2100" dirty="0">
                <a:latin typeface="+mj-lt"/>
              </a:rPr>
              <a:t>, saying, “May we know what this new </a:t>
            </a:r>
            <a:r>
              <a:rPr lang="en-US" sz="2100" dirty="0">
                <a:latin typeface="+mj-lt"/>
              </a:rPr>
              <a:t>doctrine </a:t>
            </a:r>
            <a:r>
              <a:rPr lang="en-US" sz="2100" i="1" dirty="0">
                <a:latin typeface="+mj-lt"/>
              </a:rPr>
              <a:t>is</a:t>
            </a:r>
            <a:r>
              <a:rPr lang="en-US" sz="2100" dirty="0">
                <a:latin typeface="+mj-lt"/>
              </a:rPr>
              <a:t> of which you speak? </a:t>
            </a:r>
            <a:r>
              <a:rPr lang="en-US" sz="2100" b="1" baseline="30000" dirty="0">
                <a:latin typeface="+mj-lt"/>
              </a:rPr>
              <a:t>20 </a:t>
            </a:r>
            <a:r>
              <a:rPr lang="en-US" sz="2100" dirty="0">
                <a:latin typeface="+mj-lt"/>
              </a:rPr>
              <a:t>For you are bringing some strange things to our ears. Therefore we want to know what these things mean.” </a:t>
            </a:r>
            <a:r>
              <a:rPr lang="en-US" sz="2100" b="1" baseline="30000" dirty="0">
                <a:latin typeface="+mj-lt"/>
              </a:rPr>
              <a:t>21 </a:t>
            </a:r>
            <a:r>
              <a:rPr lang="en-US" sz="2100" dirty="0">
                <a:latin typeface="+mj-lt"/>
              </a:rPr>
              <a:t>For all the Athenians and the foreigners who were there spent their time in nothing else but either to tell or to hear some new thing</a:t>
            </a:r>
            <a:r>
              <a:rPr lang="en-US" sz="2100" dirty="0">
                <a:latin typeface="+mj-lt"/>
              </a:rPr>
              <a:t>. </a:t>
            </a:r>
            <a:r>
              <a:rPr lang="en-US" sz="2100" b="1" baseline="30000" dirty="0">
                <a:latin typeface="+mj-lt"/>
              </a:rPr>
              <a:t>22</a:t>
            </a:r>
            <a:r>
              <a:rPr lang="en-US" sz="2100" b="1" baseline="30000" dirty="0">
                <a:latin typeface="+mj-lt"/>
              </a:rPr>
              <a:t> </a:t>
            </a:r>
            <a:r>
              <a:rPr lang="en-US" sz="2100" dirty="0">
                <a:latin typeface="+mj-lt"/>
              </a:rPr>
              <a:t>Then Paul stood in the midst of the </a:t>
            </a:r>
            <a:r>
              <a:rPr lang="en-US" sz="2100" dirty="0" err="1">
                <a:latin typeface="+mj-lt"/>
              </a:rPr>
              <a:t>Areopagus</a:t>
            </a:r>
            <a:r>
              <a:rPr lang="en-US" sz="2100" dirty="0">
                <a:latin typeface="+mj-lt"/>
              </a:rPr>
              <a:t> and said, “Men of Athens, I perceive that in all things you are very religious; </a:t>
            </a:r>
            <a:r>
              <a:rPr lang="en-US" sz="2100" b="1" baseline="30000" dirty="0">
                <a:latin typeface="+mj-lt"/>
              </a:rPr>
              <a:t>23 </a:t>
            </a:r>
            <a:r>
              <a:rPr lang="en-US" sz="2100" dirty="0">
                <a:latin typeface="+mj-lt"/>
              </a:rPr>
              <a:t>for as I was passing through and considering the objects of your worship, I even found an altar with this inscription</a:t>
            </a:r>
            <a:r>
              <a:rPr lang="en-US" sz="2100" dirty="0">
                <a:latin typeface="+mj-lt"/>
              </a:rPr>
              <a:t>: </a:t>
            </a:r>
            <a:r>
              <a:rPr lang="en-US" sz="2100" cap="small" dirty="0">
                <a:latin typeface="+mj-lt"/>
              </a:rPr>
              <a:t>TO </a:t>
            </a:r>
            <a:r>
              <a:rPr lang="en-US" sz="2100" cap="small" dirty="0">
                <a:latin typeface="+mj-lt"/>
              </a:rPr>
              <a:t>THE UNKNOWN GOD</a:t>
            </a:r>
            <a:r>
              <a:rPr lang="en-US" sz="2100" dirty="0">
                <a:latin typeface="+mj-lt"/>
              </a:rPr>
              <a:t>. Therefore</a:t>
            </a:r>
            <a:r>
              <a:rPr lang="en-US" sz="2100" dirty="0">
                <a:latin typeface="+mj-lt"/>
              </a:rPr>
              <a:t>, the One whom you worship without knowing, Him I proclaim to </a:t>
            </a:r>
            <a:r>
              <a:rPr lang="en-US" sz="2100" dirty="0">
                <a:latin typeface="+mj-lt"/>
              </a:rPr>
              <a:t>you…</a:t>
            </a:r>
            <a:endParaRPr lang="en-US" sz="21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778875" cy="731838"/>
          </a:xfrm>
        </p:spPr>
        <p:txBody>
          <a:bodyPr/>
          <a:lstStyle/>
          <a:p>
            <a:pPr algn="ctr" eaLnBrk="1" hangingPunct="1"/>
            <a:r>
              <a:rPr lang="en-US" altLang="en-US" sz="4000" b="1" i="0" smtClean="0">
                <a:solidFill>
                  <a:srgbClr val="663300"/>
                </a:solidFill>
              </a:rPr>
              <a:t>Athenians</a:t>
            </a:r>
            <a:r>
              <a:rPr lang="en-US" altLang="en-US" sz="4000" b="1" i="0" smtClean="0">
                <a:solidFill>
                  <a:srgbClr val="996633"/>
                </a:solidFill>
              </a:rPr>
              <a:t> (</a:t>
            </a:r>
            <a:r>
              <a:rPr lang="en-US" altLang="en-US" sz="4000" b="1" smtClean="0">
                <a:solidFill>
                  <a:srgbClr val="A50021"/>
                </a:solidFill>
              </a:rPr>
              <a:t>Acts 17:16</a:t>
            </a:r>
            <a:r>
              <a:rPr lang="en-US" altLang="en-US" sz="4000" b="1" i="0" smtClean="0">
                <a:solidFill>
                  <a:srgbClr val="996633"/>
                </a:solidFill>
              </a:rPr>
              <a:t>, </a:t>
            </a:r>
            <a:r>
              <a:rPr lang="en-US" altLang="en-US" sz="4000" b="1" smtClean="0">
                <a:solidFill>
                  <a:srgbClr val="A50021"/>
                </a:solidFill>
              </a:rPr>
              <a:t>17</a:t>
            </a:r>
            <a:r>
              <a:rPr lang="en-US" altLang="en-US" sz="4000" b="1" i="0" smtClean="0">
                <a:solidFill>
                  <a:srgbClr val="996633"/>
                </a:solidFill>
              </a:rPr>
              <a:t>, </a:t>
            </a:r>
            <a:r>
              <a:rPr lang="en-US" altLang="en-US" sz="4000" b="1" smtClean="0">
                <a:solidFill>
                  <a:srgbClr val="A50021"/>
                </a:solidFill>
              </a:rPr>
              <a:t>22</a:t>
            </a:r>
            <a:r>
              <a:rPr lang="en-US" altLang="en-US" sz="4000" b="1" i="0" smtClean="0">
                <a:solidFill>
                  <a:srgbClr val="996633"/>
                </a:solidFill>
              </a:rPr>
              <a:t>)</a:t>
            </a:r>
            <a:endParaRPr lang="en-US" altLang="en-US" sz="3800" b="1" i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778875" cy="4168775"/>
          </a:xfrm>
        </p:spPr>
        <p:txBody>
          <a:bodyPr/>
          <a:lstStyle/>
          <a:p>
            <a:pPr marL="793750" lvl="1" eaLnBrk="1" hangingPunct="1">
              <a:lnSpc>
                <a:spcPct val="70000"/>
              </a:lnSpc>
              <a:buFontTx/>
              <a:buChar char="–"/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“Very Religious”</a:t>
            </a:r>
            <a:r>
              <a:rPr lang="en-US" altLang="en-US" sz="3200" smtClean="0">
                <a:latin typeface="Times New Roman" pitchFamily="18" charset="0"/>
              </a:rPr>
              <a:t> (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17:22</a:t>
            </a:r>
            <a:r>
              <a:rPr lang="en-US" altLang="en-US" sz="3200" smtClean="0">
                <a:latin typeface="Times New Roman" pitchFamily="18" charset="0"/>
              </a:rPr>
              <a:t>, NKJV)</a:t>
            </a:r>
          </a:p>
          <a:p>
            <a:pPr marL="793750" lvl="1" eaLnBrk="1" hangingPunct="1">
              <a:lnSpc>
                <a:spcPct val="70000"/>
              </a:lnSpc>
              <a:buFontTx/>
              <a:buChar char="–"/>
            </a:pP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Held Theological Positions:</a:t>
            </a:r>
            <a:endParaRPr lang="en-US" altLang="en-US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1125538" lvl="2" eaLnBrk="1" hangingPunct="1">
              <a:lnSpc>
                <a:spcPct val="70000"/>
              </a:lnSpc>
            </a:pPr>
            <a:r>
              <a:rPr lang="en-US" altLang="en-US" sz="2800" i="1" smtClean="0">
                <a:latin typeface="Times New Roman" pitchFamily="18" charset="0"/>
              </a:rPr>
              <a:t>Epicurus said there were gods, but they had no interest in human affairs.</a:t>
            </a:r>
          </a:p>
          <a:p>
            <a:pPr marL="1125538" lvl="2" eaLnBrk="1" hangingPunct="1">
              <a:lnSpc>
                <a:spcPct val="70000"/>
              </a:lnSpc>
            </a:pPr>
            <a:r>
              <a:rPr lang="en-US" altLang="en-US" sz="2800" i="1" smtClean="0">
                <a:latin typeface="Times New Roman" pitchFamily="18" charset="0"/>
              </a:rPr>
              <a:t>Zeno, leader of the Stoics, was a Pantheist</a:t>
            </a:r>
            <a:endParaRPr lang="en-US" altLang="en-US" i="1" smtClean="0">
              <a:latin typeface="Times New Roman" pitchFamily="18" charset="0"/>
            </a:endParaRPr>
          </a:p>
          <a:p>
            <a:pPr marL="793750" lvl="1" eaLnBrk="1" hangingPunct="1">
              <a:lnSpc>
                <a:spcPct val="70000"/>
              </a:lnSpc>
              <a:buFontTx/>
              <a:buChar char="–"/>
            </a:pP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They Were </a:t>
            </a:r>
            <a:r>
              <a:rPr lang="en-US" altLang="en-US" sz="3200" b="1" i="1" smtClean="0">
                <a:solidFill>
                  <a:srgbClr val="003300"/>
                </a:solidFill>
                <a:latin typeface="Times New Roman" pitchFamily="18" charset="0"/>
              </a:rPr>
              <a:t>Very Religious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,</a:t>
            </a:r>
            <a:r>
              <a:rPr lang="en-US" altLang="en-US" sz="320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</a:rPr>
              <a:t>But WRONG!</a:t>
            </a:r>
            <a:endParaRPr lang="en-US" altLang="en-US" sz="3200" smtClean="0">
              <a:latin typeface="Times New Roman" pitchFamily="18" charset="0"/>
            </a:endParaRPr>
          </a:p>
          <a:p>
            <a:pPr marL="793750" lvl="1" eaLnBrk="1" hangingPunct="1">
              <a:lnSpc>
                <a:spcPct val="70000"/>
              </a:lnSpc>
              <a:buFontTx/>
              <a:buChar char="–"/>
            </a:pP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Paul Preached the One True God</a:t>
            </a:r>
            <a:endParaRPr lang="en-US" altLang="en-US" sz="3200" smtClean="0">
              <a:latin typeface="Times New Roman" pitchFamily="18" charset="0"/>
            </a:endParaRPr>
          </a:p>
          <a:p>
            <a:pPr marL="1125538" lvl="2"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900" b="1" i="1" smtClean="0">
                <a:solidFill>
                  <a:srgbClr val="A50021"/>
                </a:solidFill>
                <a:latin typeface="Times New Roman" pitchFamily="18" charset="0"/>
              </a:rPr>
              <a:t>Psa. 19:1-3</a:t>
            </a:r>
          </a:p>
          <a:p>
            <a:pPr marL="1125538" lvl="2"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900" b="1" i="1" smtClean="0">
                <a:solidFill>
                  <a:srgbClr val="A50021"/>
                </a:solidFill>
                <a:latin typeface="Times New Roman" pitchFamily="18" charset="0"/>
              </a:rPr>
              <a:t>Psa. 33:6,9</a:t>
            </a:r>
          </a:p>
          <a:p>
            <a:pPr marL="1125538" lvl="2"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900" b="1" i="1" smtClean="0">
                <a:solidFill>
                  <a:srgbClr val="A50021"/>
                </a:solidFill>
                <a:latin typeface="Times New Roman" pitchFamily="18" charset="0"/>
              </a:rPr>
              <a:t>Romans 1:20</a:t>
            </a:r>
          </a:p>
          <a:p>
            <a:pPr marL="1125538" lvl="2"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900" b="1" i="1" smtClean="0">
                <a:solidFill>
                  <a:srgbClr val="A50021"/>
                </a:solidFill>
                <a:latin typeface="Times New Roman" pitchFamily="18" charset="0"/>
              </a:rPr>
              <a:t>Acts 14:16-17</a:t>
            </a:r>
            <a:r>
              <a:rPr lang="en-US" altLang="en-US" sz="29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8363"/>
            <a:ext cx="8778875" cy="731837"/>
          </a:xfrm>
        </p:spPr>
        <p:txBody>
          <a:bodyPr/>
          <a:lstStyle/>
          <a:p>
            <a:pPr algn="ctr" eaLnBrk="1" hangingPunct="1"/>
            <a:r>
              <a:rPr lang="en-US" altLang="en-US" sz="4000" b="1" i="0" smtClean="0">
                <a:solidFill>
                  <a:srgbClr val="663300"/>
                </a:solidFill>
              </a:rPr>
              <a:t>Saul of Tarsus </a:t>
            </a:r>
            <a:r>
              <a:rPr lang="en-US" altLang="en-US" sz="4000" b="1" i="0" smtClean="0">
                <a:solidFill>
                  <a:srgbClr val="996633"/>
                </a:solidFill>
              </a:rPr>
              <a:t>(</a:t>
            </a:r>
            <a:r>
              <a:rPr lang="en-US" altLang="en-US" sz="4000" b="1" smtClean="0">
                <a:solidFill>
                  <a:srgbClr val="A50021"/>
                </a:solidFill>
              </a:rPr>
              <a:t>Gal 1:13-14</a:t>
            </a:r>
            <a:r>
              <a:rPr lang="en-US" altLang="en-US" sz="4000" b="1" i="0" smtClean="0">
                <a:solidFill>
                  <a:srgbClr val="996633"/>
                </a:solidFill>
              </a:rPr>
              <a:t>; </a:t>
            </a:r>
            <a:r>
              <a:rPr lang="en-US" altLang="en-US" sz="4000" b="1" smtClean="0">
                <a:solidFill>
                  <a:srgbClr val="A50021"/>
                </a:solidFill>
              </a:rPr>
              <a:t>Phil 3:4-7</a:t>
            </a:r>
            <a:r>
              <a:rPr lang="en-US" altLang="en-US" sz="4000" b="1" i="0" smtClean="0">
                <a:solidFill>
                  <a:srgbClr val="996633"/>
                </a:solidFill>
              </a:rPr>
              <a:t>)</a:t>
            </a:r>
            <a:endParaRPr lang="en-US" altLang="en-US" sz="380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778875" cy="4168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b="1" smtClean="0">
                <a:solidFill>
                  <a:srgbClr val="0000FF"/>
                </a:solidFill>
                <a:latin typeface="Times New Roman" pitchFamily="18" charset="0"/>
              </a:rPr>
              <a:t>“Exceedingly” Religious</a:t>
            </a:r>
            <a:endParaRPr lang="en-US" altLang="en-US" sz="3600" smtClean="0">
              <a:latin typeface="Times New Roman" pitchFamily="18" charset="0"/>
            </a:endParaRP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3200" b="1" smtClean="0">
                <a:solidFill>
                  <a:srgbClr val="003300"/>
                </a:solidFill>
                <a:latin typeface="Times New Roman" pitchFamily="18" charset="0"/>
              </a:rPr>
              <a:t>“Tribe of Benjamin”</a:t>
            </a:r>
            <a:endParaRPr lang="en-US" altLang="en-US" sz="3200" i="1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3200" b="1" smtClean="0">
                <a:solidFill>
                  <a:srgbClr val="003300"/>
                </a:solidFill>
                <a:latin typeface="Times New Roman" pitchFamily="18" charset="0"/>
              </a:rPr>
              <a:t>“Hebrew of Hebrews”</a:t>
            </a: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(of repute among Jews)</a:t>
            </a:r>
            <a:endParaRPr lang="en-US" altLang="en-US" sz="3200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3200" b="1" smtClean="0">
                <a:solidFill>
                  <a:srgbClr val="003300"/>
                </a:solidFill>
                <a:latin typeface="Times New Roman" pitchFamily="18" charset="0"/>
              </a:rPr>
              <a:t>“A Pharisee”</a:t>
            </a: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(Strictest sect - 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26:5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  <a:p>
            <a:pPr marL="1125538" lvl="2" eaLnBrk="1" hangingPunct="1">
              <a:lnSpc>
                <a:spcPct val="80000"/>
              </a:lnSpc>
            </a:pPr>
            <a:r>
              <a:rPr lang="en-US" altLang="en-US" sz="2900" b="1" i="1" smtClean="0">
                <a:solidFill>
                  <a:srgbClr val="593B1D"/>
                </a:solidFill>
                <a:latin typeface="Times New Roman" pitchFamily="18" charset="0"/>
              </a:rPr>
              <a:t>“Son of a Pharisee”</a:t>
            </a:r>
            <a:r>
              <a:rPr lang="en-US" altLang="en-US" sz="2900" smtClean="0">
                <a:solidFill>
                  <a:srgbClr val="593B1D"/>
                </a:solidFill>
                <a:latin typeface="Times New Roman" pitchFamily="18" charset="0"/>
              </a:rPr>
              <a:t> </a:t>
            </a:r>
            <a:r>
              <a:rPr lang="en-US" altLang="en-US" sz="2900" i="1" smtClean="0">
                <a:latin typeface="Times New Roman" pitchFamily="18" charset="0"/>
              </a:rPr>
              <a:t>(</a:t>
            </a:r>
            <a:r>
              <a:rPr lang="en-US" altLang="en-US" sz="2900" b="1" i="1" smtClean="0">
                <a:solidFill>
                  <a:srgbClr val="A50021"/>
                </a:solidFill>
                <a:latin typeface="Times New Roman" pitchFamily="18" charset="0"/>
              </a:rPr>
              <a:t>Acts 23:6</a:t>
            </a:r>
            <a:r>
              <a:rPr lang="en-US" altLang="en-US" sz="2900" i="1" smtClean="0">
                <a:latin typeface="Times New Roman" pitchFamily="18" charset="0"/>
              </a:rPr>
              <a:t>)</a:t>
            </a:r>
            <a:endParaRPr lang="en-US" altLang="en-US" sz="2900" i="1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1125538" lvl="2" eaLnBrk="1" hangingPunct="1">
              <a:lnSpc>
                <a:spcPct val="80000"/>
              </a:lnSpc>
            </a:pPr>
            <a:r>
              <a:rPr lang="en-US" altLang="en-US" sz="2900" b="1" i="1" smtClean="0">
                <a:solidFill>
                  <a:srgbClr val="593B1D"/>
                </a:solidFill>
                <a:latin typeface="Times New Roman" pitchFamily="18" charset="0"/>
              </a:rPr>
              <a:t>Taught strictly or conservatively by “Gamaliel”</a:t>
            </a:r>
            <a:r>
              <a:rPr lang="en-US" altLang="en-US" sz="2900" smtClean="0">
                <a:solidFill>
                  <a:srgbClr val="593B1D"/>
                </a:solidFill>
                <a:latin typeface="Times New Roman" pitchFamily="18" charset="0"/>
              </a:rPr>
              <a:t> </a:t>
            </a:r>
            <a:r>
              <a:rPr lang="en-US" altLang="en-US" sz="2900" i="1" smtClean="0">
                <a:latin typeface="Times New Roman" pitchFamily="18" charset="0"/>
              </a:rPr>
              <a:t>(</a:t>
            </a:r>
            <a:r>
              <a:rPr lang="en-US" altLang="en-US" sz="2900" b="1" i="1" smtClean="0">
                <a:solidFill>
                  <a:srgbClr val="A50021"/>
                </a:solidFill>
                <a:latin typeface="Times New Roman" pitchFamily="18" charset="0"/>
              </a:rPr>
              <a:t>Acts 22:3</a:t>
            </a:r>
            <a:r>
              <a:rPr lang="en-US" altLang="en-US" sz="2900" i="1" smtClean="0">
                <a:latin typeface="Times New Roman" pitchFamily="18" charset="0"/>
              </a:rPr>
              <a:t>) </a:t>
            </a:r>
            <a:endParaRPr lang="en-US" altLang="en-US" sz="2900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3200" b="1" smtClean="0">
                <a:solidFill>
                  <a:srgbClr val="003300"/>
                </a:solidFill>
                <a:latin typeface="Times New Roman" pitchFamily="18" charset="0"/>
              </a:rPr>
              <a:t>“Blameless”</a:t>
            </a: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(Good Conscience - 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23:1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3200" b="1" smtClean="0">
                <a:solidFill>
                  <a:srgbClr val="003300"/>
                </a:solidFill>
                <a:latin typeface="Times New Roman" pitchFamily="18" charset="0"/>
              </a:rPr>
              <a:t>“Zeal”</a:t>
            </a:r>
            <a:r>
              <a:rPr lang="en-US" altLang="en-US" sz="320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(Persecuted the church - 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26:9-11</a:t>
            </a:r>
            <a:r>
              <a:rPr lang="en-US" altLang="en-US" sz="3200" i="1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  <a:endParaRPr lang="en-US" altLang="en-US" sz="320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</a:rPr>
              <a:t>BUT STILL WRONG! (1 Timothy 1:13-15)</a:t>
            </a:r>
            <a:endParaRPr lang="en-US" altLang="en-US" sz="26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868363"/>
            <a:ext cx="8778875" cy="731837"/>
          </a:xfrm>
        </p:spPr>
        <p:txBody>
          <a:bodyPr/>
          <a:lstStyle/>
          <a:p>
            <a:pPr algn="ctr" eaLnBrk="1" hangingPunct="1"/>
            <a:r>
              <a:rPr lang="en-US" altLang="en-US" sz="4000" b="1" i="0" smtClean="0">
                <a:solidFill>
                  <a:srgbClr val="663300"/>
                </a:solidFill>
              </a:rPr>
              <a:t>Is It Enough Just To Be “Religious”?</a:t>
            </a:r>
            <a:endParaRPr lang="en-US" altLang="en-US" sz="3800" b="1" i="0" smtClean="0">
              <a:solidFill>
                <a:srgbClr val="663300"/>
              </a:solidFill>
            </a:endParaRP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172200" cy="4168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“Devout Jews”</a:t>
            </a:r>
            <a:r>
              <a:rPr lang="en-US" altLang="en-US" sz="3200" smtClean="0">
                <a:latin typeface="Times New Roman" pitchFamily="18" charset="0"/>
              </a:rPr>
              <a:t> (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2:5</a:t>
            </a:r>
            <a:r>
              <a:rPr lang="en-US" altLang="en-US" sz="3200" smtClean="0">
                <a:latin typeface="Times New Roman" pitchFamily="18" charset="0"/>
              </a:rPr>
              <a:t>, 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36-38</a:t>
            </a:r>
            <a:r>
              <a:rPr lang="en-US" altLang="en-US" sz="3200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Ethiopian Eunuch</a:t>
            </a:r>
            <a:r>
              <a:rPr lang="en-US" altLang="en-US" sz="3200" smtClean="0">
                <a:latin typeface="Times New Roman" pitchFamily="18" charset="0"/>
              </a:rPr>
              <a:t> (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8:27-37</a:t>
            </a:r>
            <a:r>
              <a:rPr lang="en-US" altLang="en-US" sz="3200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Lydia</a:t>
            </a:r>
            <a:r>
              <a:rPr lang="en-US" altLang="en-US" sz="3200" smtClean="0">
                <a:latin typeface="Times New Roman" pitchFamily="18" charset="0"/>
              </a:rPr>
              <a:t> (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16:13-15</a:t>
            </a:r>
            <a:r>
              <a:rPr lang="en-US" altLang="en-US" sz="3200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“Devout” Cornelius</a:t>
            </a:r>
            <a:r>
              <a:rPr lang="en-US" altLang="en-US" sz="3200" smtClean="0">
                <a:latin typeface="Times New Roman" pitchFamily="18" charset="0"/>
              </a:rPr>
              <a:t> (</a:t>
            </a:r>
            <a:r>
              <a:rPr lang="en-US" altLang="en-US" sz="3200" b="1" i="1" smtClean="0">
                <a:solidFill>
                  <a:srgbClr val="A50021"/>
                </a:solidFill>
                <a:latin typeface="Times New Roman" pitchFamily="18" charset="0"/>
              </a:rPr>
              <a:t>Acts 10-11</a:t>
            </a:r>
            <a:r>
              <a:rPr lang="en-US" altLang="en-US" sz="3200" smtClean="0">
                <a:latin typeface="Times New Roman" pitchFamily="18" charset="0"/>
              </a:rPr>
              <a:t>)</a:t>
            </a:r>
            <a:endParaRPr lang="en-US" altLang="en-US" smtClean="0">
              <a:latin typeface="Times New Roman" pitchFamily="18" charset="0"/>
            </a:endParaRP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He &amp; Family </a:t>
            </a:r>
            <a:r>
              <a:rPr lang="en-US" altLang="en-US" sz="2800" i="1" smtClean="0">
                <a:solidFill>
                  <a:srgbClr val="003300"/>
                </a:solidFill>
                <a:latin typeface="Times New Roman" pitchFamily="18" charset="0"/>
              </a:rPr>
              <a:t>“Feared God”</a:t>
            </a: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 (</a:t>
            </a:r>
            <a:r>
              <a:rPr lang="en-US" altLang="en-US" sz="2800" b="1" i="1" smtClean="0">
                <a:solidFill>
                  <a:srgbClr val="A50021"/>
                </a:solidFill>
                <a:latin typeface="Times New Roman" pitchFamily="18" charset="0"/>
              </a:rPr>
              <a:t>10:2</a:t>
            </a: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Gave </a:t>
            </a:r>
            <a:r>
              <a:rPr lang="en-US" altLang="en-US" sz="2800" i="1" smtClean="0">
                <a:solidFill>
                  <a:srgbClr val="003300"/>
                </a:solidFill>
                <a:latin typeface="Times New Roman" pitchFamily="18" charset="0"/>
              </a:rPr>
              <a:t>“Much Alms”</a:t>
            </a: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Prayed to God </a:t>
            </a:r>
            <a:r>
              <a:rPr lang="en-US" altLang="en-US" sz="2800" i="1" smtClean="0">
                <a:solidFill>
                  <a:srgbClr val="003300"/>
                </a:solidFill>
                <a:latin typeface="Times New Roman" pitchFamily="18" charset="0"/>
              </a:rPr>
              <a:t>“Always”</a:t>
            </a: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“Just” &amp; of “Good Report” (</a:t>
            </a:r>
            <a:r>
              <a:rPr lang="en-US" altLang="en-US" sz="2800" b="1" i="1" smtClean="0">
                <a:solidFill>
                  <a:srgbClr val="A50021"/>
                </a:solidFill>
                <a:latin typeface="Times New Roman" pitchFamily="18" charset="0"/>
              </a:rPr>
              <a:t>10:22</a:t>
            </a: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Saw vision of an angel (</a:t>
            </a:r>
            <a:r>
              <a:rPr lang="en-US" altLang="en-US" sz="2800" b="1" i="1" smtClean="0">
                <a:solidFill>
                  <a:srgbClr val="A50021"/>
                </a:solidFill>
                <a:latin typeface="Times New Roman" pitchFamily="18" charset="0"/>
              </a:rPr>
              <a:t>10:3</a:t>
            </a: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, </a:t>
            </a:r>
            <a:r>
              <a:rPr lang="en-US" altLang="en-US" sz="2800" b="1" i="1" smtClean="0">
                <a:solidFill>
                  <a:srgbClr val="A50021"/>
                </a:solidFill>
                <a:latin typeface="Times New Roman" pitchFamily="18" charset="0"/>
              </a:rPr>
              <a:t>7</a:t>
            </a:r>
            <a:r>
              <a:rPr lang="en-US" altLang="en-US" sz="2800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  <a:p>
            <a:pPr marL="793750" lvl="1" eaLnBrk="1" hangingPunct="1">
              <a:lnSpc>
                <a:spcPct val="80000"/>
              </a:lnSpc>
              <a:buFontTx/>
              <a:buChar char="–"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</a:rPr>
              <a:t>STILL LOST!</a:t>
            </a:r>
            <a:r>
              <a:rPr lang="en-US" altLang="en-US" sz="2800" b="1" smtClean="0">
                <a:solidFill>
                  <a:srgbClr val="003300"/>
                </a:solidFill>
                <a:latin typeface="Times New Roman" pitchFamily="18" charset="0"/>
              </a:rPr>
              <a:t> (</a:t>
            </a:r>
            <a:r>
              <a:rPr lang="en-US" altLang="en-US" sz="2800" b="1" i="1" smtClean="0">
                <a:solidFill>
                  <a:srgbClr val="A50021"/>
                </a:solidFill>
                <a:latin typeface="Times New Roman" pitchFamily="18" charset="0"/>
              </a:rPr>
              <a:t>Acts 11:14</a:t>
            </a:r>
            <a:r>
              <a:rPr lang="en-US" altLang="en-US" sz="2800" b="1" smtClean="0">
                <a:solidFill>
                  <a:srgbClr val="003300"/>
                </a:solidFill>
                <a:latin typeface="Times New Roman" pitchFamily="18" charset="0"/>
              </a:rPr>
              <a:t>)</a:t>
            </a:r>
            <a:endParaRPr lang="en-US" altLang="en-US" sz="2800" smtClean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19459" name="Text Box 1028"/>
          <p:cNvSpPr txBox="1">
            <a:spLocks noChangeArrowheads="1"/>
          </p:cNvSpPr>
          <p:nvPr/>
        </p:nvSpPr>
        <p:spPr bwMode="auto">
          <a:xfrm>
            <a:off x="69342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71685" name="Text Box 1029"/>
          <p:cNvSpPr txBox="1">
            <a:spLocks noChangeArrowheads="1"/>
          </p:cNvSpPr>
          <p:nvPr/>
        </p:nvSpPr>
        <p:spPr bwMode="auto">
          <a:xfrm>
            <a:off x="6202363" y="2057400"/>
            <a:ext cx="2454275" cy="33274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 b="1">
                <a:solidFill>
                  <a:srgbClr val="FFFF00"/>
                </a:solidFill>
                <a:latin typeface="Times New Roman" pitchFamily="18" charset="0"/>
              </a:rPr>
              <a:t>All Were Very </a:t>
            </a:r>
            <a:r>
              <a:rPr lang="en-US" altLang="en-US" sz="3000" b="1">
                <a:solidFill>
                  <a:schemeClr val="accent1"/>
                </a:solidFill>
                <a:latin typeface="Times New Roman" pitchFamily="18" charset="0"/>
              </a:rPr>
              <a:t>“Religious”</a:t>
            </a:r>
          </a:p>
          <a:p>
            <a:pPr algn="ctr">
              <a:spcBef>
                <a:spcPct val="50000"/>
              </a:spcBef>
            </a:pPr>
            <a:r>
              <a:rPr lang="en-US" altLang="en-US" sz="2600" b="1">
                <a:solidFill>
                  <a:srgbClr val="FFFF00"/>
                </a:solidFill>
                <a:latin typeface="Times New Roman" pitchFamily="18" charset="0"/>
              </a:rPr>
              <a:t>But Apart From The Blood of Christ</a:t>
            </a:r>
          </a:p>
          <a:p>
            <a:pPr algn="ctr">
              <a:spcBef>
                <a:spcPct val="50000"/>
              </a:spcBef>
            </a:pPr>
            <a:r>
              <a:rPr lang="en-US" altLang="en-US" sz="2600" b="1">
                <a:solidFill>
                  <a:srgbClr val="FFFF00"/>
                </a:solidFill>
                <a:latin typeface="Times New Roman" pitchFamily="18" charset="0"/>
              </a:rPr>
              <a:t>All Were Very Lost!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3" autoUpdateAnimBg="0"/>
      <p:bldP spid="7168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/>
          <p:cNvSpPr>
            <a:spLocks noChangeArrowheads="1"/>
          </p:cNvSpPr>
          <p:nvPr/>
        </p:nvSpPr>
        <p:spPr bwMode="auto">
          <a:xfrm>
            <a:off x="228600" y="1143000"/>
            <a:ext cx="4191000" cy="42672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</a:rPr>
              <a:t>Am I Satisfied</a:t>
            </a:r>
          </a:p>
          <a:p>
            <a:pPr algn="ctr">
              <a:lnSpc>
                <a:spcPct val="110000"/>
              </a:lnSpc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</a:rPr>
              <a:t>With Merely</a:t>
            </a:r>
          </a:p>
          <a:p>
            <a:pPr algn="ctr">
              <a:lnSpc>
                <a:spcPct val="110000"/>
              </a:lnSpc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</a:rPr>
              <a:t>Being Religious?</a:t>
            </a:r>
            <a:endParaRPr lang="en-US" altLang="en-US" sz="4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5105400" y="1219200"/>
            <a:ext cx="3429000" cy="411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4000" b="1" dirty="0">
                <a:solidFill>
                  <a:schemeClr val="accent1"/>
                </a:solidFill>
                <a:latin typeface="Times New Roman" pitchFamily="18" charset="0"/>
              </a:rPr>
              <a:t>Just </a:t>
            </a:r>
            <a:r>
              <a:rPr lang="en-US" altLang="en-US" sz="4000" b="1" dirty="0">
                <a:solidFill>
                  <a:schemeClr val="accent1"/>
                </a:solidFill>
                <a:latin typeface="Times New Roman" pitchFamily="18" charset="0"/>
              </a:rPr>
              <a:t>Being</a:t>
            </a:r>
          </a:p>
          <a:p>
            <a:pPr algn="ctr">
              <a:defRPr/>
            </a:pPr>
            <a:r>
              <a:rPr lang="en-US" altLang="en-US" sz="4000" b="1" dirty="0">
                <a:solidFill>
                  <a:schemeClr val="accent1"/>
                </a:solidFill>
                <a:latin typeface="Times New Roman" pitchFamily="18" charset="0"/>
              </a:rPr>
              <a:t>Religious Will</a:t>
            </a:r>
          </a:p>
          <a:p>
            <a:pPr algn="ctr">
              <a:defRPr/>
            </a:pPr>
            <a:r>
              <a:rPr lang="en-US" altLang="en-US" sz="4000" b="1" u="sng" dirty="0">
                <a:solidFill>
                  <a:schemeClr val="accent1"/>
                </a:solidFill>
                <a:latin typeface="Times New Roman" pitchFamily="18" charset="0"/>
              </a:rPr>
              <a:t>N</a:t>
            </a:r>
            <a:r>
              <a:rPr lang="en-US" altLang="en-US" sz="4000" b="1" u="sng" cap="small" dirty="0">
                <a:solidFill>
                  <a:schemeClr val="accent1"/>
                </a:solidFill>
                <a:latin typeface="Times New Roman" pitchFamily="18" charset="0"/>
              </a:rPr>
              <a:t>ot</a:t>
            </a:r>
            <a:r>
              <a:rPr lang="en-US" altLang="en-US" sz="4000" b="1" dirty="0">
                <a:solidFill>
                  <a:schemeClr val="accent1"/>
                </a:solidFill>
                <a:latin typeface="Times New Roman" pitchFamily="18" charset="0"/>
              </a:rPr>
              <a:t> Satisfy</a:t>
            </a:r>
          </a:p>
          <a:p>
            <a:pPr algn="ctr">
              <a:defRPr/>
            </a:pPr>
            <a:r>
              <a:rPr lang="en-US" altLang="en-US" sz="4000" b="1" dirty="0">
                <a:solidFill>
                  <a:schemeClr val="accent1"/>
                </a:solidFill>
                <a:latin typeface="Times New Roman" pitchFamily="18" charset="0"/>
              </a:rPr>
              <a:t>God</a:t>
            </a:r>
            <a:endParaRPr lang="en-US" altLang="en-US" sz="4000" b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0" y="5486400"/>
            <a:ext cx="8778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rgbClr val="663300"/>
                </a:solidFill>
                <a:latin typeface="Times New Roman" pitchFamily="18" charset="0"/>
              </a:rPr>
              <a:t>Obey Gospel &amp; Be Saved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 autoUpdateAnimBg="0"/>
      <p:bldP spid="77827" grpId="0" animBg="1" autoUpdateAnimBg="0"/>
      <p:bldP spid="77828" grpId="0" autoUpdateAnimBg="0"/>
    </p:bld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1156</TotalTime>
  <Words>433</Words>
  <Application>Microsoft Office PowerPoint</Application>
  <PresentationFormat>Custom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Arial</vt:lpstr>
      <vt:lpstr>Times New Roman</vt:lpstr>
      <vt:lpstr>Global</vt:lpstr>
      <vt:lpstr>Global</vt:lpstr>
      <vt:lpstr>If I’m Religious, Does My Practice Matter?</vt:lpstr>
      <vt:lpstr>Acts 17:16-23</vt:lpstr>
      <vt:lpstr>Athenians (Acts 17:16, 17, 22)</vt:lpstr>
      <vt:lpstr>Saul of Tarsus (Gal 1:13-14; Phil 3:4-7)</vt:lpstr>
      <vt:lpstr>Is It Enough Just To Be “Religious”?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Enough To Just Be “Religious?”</dc:title>
  <dc:creator>Harry Osborne</dc:creator>
  <cp:lastModifiedBy>Randy Garrett</cp:lastModifiedBy>
  <cp:revision>15</cp:revision>
  <cp:lastPrinted>1601-01-01T00:00:00Z</cp:lastPrinted>
  <dcterms:created xsi:type="dcterms:W3CDTF">2001-09-29T09:33:02Z</dcterms:created>
  <dcterms:modified xsi:type="dcterms:W3CDTF">2014-06-15T13:36:34Z</dcterms:modified>
</cp:coreProperties>
</file>