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3" r:id="rId10"/>
    <p:sldId id="264" r:id="rId11"/>
    <p:sldId id="265" r:id="rId12"/>
    <p:sldId id="266" r:id="rId13"/>
    <p:sldId id="267" r:id="rId14"/>
    <p:sldId id="269" r:id="rId15"/>
    <p:sldId id="268" r:id="rId16"/>
    <p:sldId id="270" r:id="rId17"/>
    <p:sldId id="271" r:id="rId18"/>
    <p:sldId id="272"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FF66"/>
    <a:srgbClr val="003B3A"/>
    <a:srgbClr val="00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84" autoAdjust="0"/>
  </p:normalViewPr>
  <p:slideViewPr>
    <p:cSldViewPr>
      <p:cViewPr>
        <p:scale>
          <a:sx n="66" d="100"/>
          <a:sy n="66" d="100"/>
        </p:scale>
        <p:origin x="-72" y="-2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901621C-1EC6-4C8F-A9BB-25B8E3AEC842}" type="datetimeFigureOut">
              <a:rPr lang="en-US"/>
              <a:pPr>
                <a:defRPr/>
              </a:pPr>
              <a:t>7/13/2014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E7D59-6E58-4708-8C8E-F67B337C690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7C2C9B-F19B-4CAB-ACEB-A67F5D3F6CE4}" type="datetimeFigureOut">
              <a:rPr lang="en-US"/>
              <a:pPr>
                <a:defRPr/>
              </a:pPr>
              <a:t>7/13/2014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952C73-A873-457C-9A2C-A2C34C7F704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729028-6AA9-4667-A8ED-E4CCA63644A7}" type="datetimeFigureOut">
              <a:rPr lang="en-US"/>
              <a:pPr>
                <a:defRPr/>
              </a:pPr>
              <a:t>7/13/2014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D5A2E-C44A-4093-8D9E-FB1BADCC443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44CEA1-47CB-49C3-BDEC-B270E7CA130A}" type="datetimeFigureOut">
              <a:rPr lang="en-US"/>
              <a:pPr>
                <a:defRPr/>
              </a:pPr>
              <a:t>7/13/2014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0E3F65-1E55-4264-8DCF-6CC01953803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8BA20C4-72A6-49B7-8241-52DEADD0AAA9}" type="datetimeFigureOut">
              <a:rPr lang="en-US"/>
              <a:pPr>
                <a:defRPr/>
              </a:pPr>
              <a:t>7/13/2014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7BFBFA-F1FE-4C47-A8E0-362ABEE400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942A207-5C2A-4CDC-B66D-B6A7AFFE44AF}" type="datetimeFigureOut">
              <a:rPr lang="en-US"/>
              <a:pPr>
                <a:defRPr/>
              </a:pPr>
              <a:t>7/13/2014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47E323-0AA8-4DDD-8077-12234D7B8C1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B48DA85-9A3C-4683-8233-B2CBD95AB3DA}" type="datetimeFigureOut">
              <a:rPr lang="en-US"/>
              <a:pPr>
                <a:defRPr/>
              </a:pPr>
              <a:t>7/13/2014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ED5D9C0-7C57-46A8-AD99-DCF2234EB44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6EFA06F-1B1D-4147-A8A1-4A3CD6D9FB1E}" type="datetimeFigureOut">
              <a:rPr lang="en-US"/>
              <a:pPr>
                <a:defRPr/>
              </a:pPr>
              <a:t>7/13/2014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62947F6-E2F2-40AA-A1C8-03AA56EF331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3BC8E8-1FAB-4397-AA45-07CF252B3EC8}" type="datetimeFigureOut">
              <a:rPr lang="en-US"/>
              <a:pPr>
                <a:defRPr/>
              </a:pPr>
              <a:t>7/13/2014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72FFDEB-E6C9-45B0-9189-817F7E4D059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4E9AED-616C-4F7B-8BA0-03E899F5DCC1}" type="datetimeFigureOut">
              <a:rPr lang="en-US"/>
              <a:pPr>
                <a:defRPr/>
              </a:pPr>
              <a:t>7/13/2014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9FA395-43A0-4C2F-91CD-EC02BDF9931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5451B6-8B56-468B-87D7-6DA6D0A8F24F}" type="datetimeFigureOut">
              <a:rPr lang="en-US"/>
              <a:pPr>
                <a:defRPr/>
              </a:pPr>
              <a:t>7/13/2014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A4A470-D826-466E-98C0-E0CC5523F98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50000">
              <a:srgbClr val="003B3A"/>
            </a:gs>
            <a:gs pos="100000">
              <a:srgbClr val="006666"/>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Times New Roman" panose="02020603050405020304" pitchFamily="18" charset="0"/>
              </a:defRPr>
            </a:lvl1pPr>
          </a:lstStyle>
          <a:p>
            <a:pPr>
              <a:defRPr/>
            </a:pPr>
            <a:fld id="{839538A8-C7FA-41CF-9C0B-1696FF27DD73}" type="datetimeFigureOut">
              <a:rPr lang="en-US"/>
              <a:pPr>
                <a:defRPr/>
              </a:pPr>
              <a:t>7/13/2014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Times New Roman" panose="02020603050405020304" pitchFamily="18"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Times New Roman" panose="02020603050405020304" pitchFamily="18" charset="0"/>
              </a:defRPr>
            </a:lvl1pPr>
          </a:lstStyle>
          <a:p>
            <a:pPr>
              <a:defRPr/>
            </a:pPr>
            <a:fld id="{C7705DA7-372D-4018-91C7-C550D9A6FBD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Times New Roman" panose="02020603050405020304" pitchFamily="18" charset="0"/>
          <a:ea typeface="+mj-ea"/>
          <a:cs typeface="+mj-cs"/>
        </a:defRPr>
      </a:lvl1pPr>
      <a:lvl2pPr algn="ctr" rtl="0" fontAlgn="base">
        <a:spcBef>
          <a:spcPct val="0"/>
        </a:spcBef>
        <a:spcAft>
          <a:spcPct val="0"/>
        </a:spcAft>
        <a:defRPr sz="4400">
          <a:solidFill>
            <a:schemeClr val="tx1"/>
          </a:solidFill>
          <a:latin typeface="Times New Roman" pitchFamily="18" charset="0"/>
        </a:defRPr>
      </a:lvl2pPr>
      <a:lvl3pPr algn="ctr" rtl="0" fontAlgn="base">
        <a:spcBef>
          <a:spcPct val="0"/>
        </a:spcBef>
        <a:spcAft>
          <a:spcPct val="0"/>
        </a:spcAft>
        <a:defRPr sz="4400">
          <a:solidFill>
            <a:schemeClr val="tx1"/>
          </a:solidFill>
          <a:latin typeface="Times New Roman" pitchFamily="18" charset="0"/>
        </a:defRPr>
      </a:lvl3pPr>
      <a:lvl4pPr algn="ctr" rtl="0" fontAlgn="base">
        <a:spcBef>
          <a:spcPct val="0"/>
        </a:spcBef>
        <a:spcAft>
          <a:spcPct val="0"/>
        </a:spcAft>
        <a:defRPr sz="4400">
          <a:solidFill>
            <a:schemeClr val="tx1"/>
          </a:solidFill>
          <a:latin typeface="Times New Roman" pitchFamily="18" charset="0"/>
        </a:defRPr>
      </a:lvl4pPr>
      <a:lvl5pPr algn="ctr" rtl="0" fontAlgn="base">
        <a:spcBef>
          <a:spcPct val="0"/>
        </a:spcBef>
        <a:spcAft>
          <a:spcPct val="0"/>
        </a:spcAft>
        <a:defRPr sz="4400">
          <a:solidFill>
            <a:schemeClr val="tx1"/>
          </a:solidFill>
          <a:latin typeface="Times New Roman" pitchFamily="18" charset="0"/>
        </a:defRPr>
      </a:lvl5pPr>
      <a:lvl6pPr marL="457200" algn="ctr" rtl="0" fontAlgn="base">
        <a:spcBef>
          <a:spcPct val="0"/>
        </a:spcBef>
        <a:spcAft>
          <a:spcPct val="0"/>
        </a:spcAft>
        <a:defRPr sz="4400">
          <a:solidFill>
            <a:schemeClr val="tx1"/>
          </a:solidFill>
          <a:latin typeface="Times New Roman" pitchFamily="18" charset="0"/>
        </a:defRPr>
      </a:lvl6pPr>
      <a:lvl7pPr marL="914400" algn="ctr" rtl="0" fontAlgn="base">
        <a:spcBef>
          <a:spcPct val="0"/>
        </a:spcBef>
        <a:spcAft>
          <a:spcPct val="0"/>
        </a:spcAft>
        <a:defRPr sz="4400">
          <a:solidFill>
            <a:schemeClr val="tx1"/>
          </a:solidFill>
          <a:latin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Times New Roman" panose="02020603050405020304" pitchFamily="18" charset="0"/>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Times New Roman" panose="02020603050405020304" pitchFamily="18" charset="0"/>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Times New Roman" panose="02020603050405020304" pitchFamily="18" charset="0"/>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2381250"/>
          </a:xfrm>
        </p:spPr>
        <p:txBody>
          <a:bodyPr rtlCol="0">
            <a:normAutofit fontScale="90000"/>
          </a:bodyPr>
          <a:lstStyle/>
          <a:p>
            <a:pPr fontAlgn="auto">
              <a:spcAft>
                <a:spcPts val="0"/>
              </a:spcAft>
              <a:defRPr/>
            </a:pPr>
            <a:r>
              <a:rPr lang="en-US" dirty="0" smtClean="0"/>
              <a:t> </a:t>
            </a:r>
            <a:r>
              <a:rPr lang="en-US" sz="8000" b="1" dirty="0" smtClean="0">
                <a:solidFill>
                  <a:srgbClr val="FFFF00"/>
                </a:solidFill>
                <a:effectLst>
                  <a:outerShdw blurRad="38100" dist="38100" dir="2700000" algn="tl">
                    <a:srgbClr val="000000">
                      <a:alpha val="43137"/>
                    </a:srgbClr>
                  </a:outerShdw>
                </a:effectLst>
              </a:rPr>
              <a:t>Pattern for Apostasy in Worship</a:t>
            </a:r>
            <a:endParaRPr lang="en-US" sz="8000" b="1"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en-US" sz="4800" b="1" i="1" dirty="0" smtClean="0">
                <a:solidFill>
                  <a:schemeClr val="bg1"/>
                </a:solidFill>
                <a:effectLst>
                  <a:outerShdw blurRad="38100" dist="38100" dir="2700000" algn="tl">
                    <a:srgbClr val="000000">
                      <a:alpha val="43137"/>
                    </a:srgbClr>
                  </a:outerShdw>
                </a:effectLst>
              </a:rPr>
              <a:t>1</a:t>
            </a:r>
            <a:r>
              <a:rPr lang="en-US" sz="4800" b="1" i="1" baseline="30000" dirty="0" smtClean="0">
                <a:solidFill>
                  <a:schemeClr val="bg1"/>
                </a:solidFill>
                <a:effectLst>
                  <a:outerShdw blurRad="38100" dist="38100" dir="2700000" algn="tl">
                    <a:srgbClr val="000000">
                      <a:alpha val="43137"/>
                    </a:srgbClr>
                  </a:outerShdw>
                </a:effectLst>
              </a:rPr>
              <a:t>st</a:t>
            </a:r>
            <a:r>
              <a:rPr lang="en-US" sz="4800" b="1" i="1" dirty="0" smtClean="0">
                <a:solidFill>
                  <a:schemeClr val="bg1"/>
                </a:solidFill>
                <a:effectLst>
                  <a:outerShdw blurRad="38100" dist="38100" dir="2700000" algn="tl">
                    <a:srgbClr val="000000">
                      <a:alpha val="43137"/>
                    </a:srgbClr>
                  </a:outerShdw>
                </a:effectLst>
              </a:rPr>
              <a:t> Kings 12:25-33</a:t>
            </a:r>
            <a:endParaRPr lang="en-US" sz="4800" b="1" i="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38200"/>
          </a:xfrm>
        </p:spPr>
        <p:txBody>
          <a:bodyPr rtlCol="0">
            <a:normAutofit/>
          </a:bodyPr>
          <a:lstStyle/>
          <a:p>
            <a:pPr fontAlgn="auto">
              <a:spcAft>
                <a:spcPts val="0"/>
              </a:spcAft>
              <a:defRPr/>
            </a:pPr>
            <a:r>
              <a:rPr lang="en-US" b="1" dirty="0" smtClean="0">
                <a:solidFill>
                  <a:srgbClr val="FFFF00"/>
                </a:solidFill>
                <a:effectLst>
                  <a:outerShdw blurRad="38100" dist="38100" dir="2700000" algn="tl">
                    <a:srgbClr val="000000">
                      <a:alpha val="43137"/>
                    </a:srgbClr>
                  </a:outerShdw>
                </a:effectLst>
              </a:rPr>
              <a:t>Pattern of Apostasy in Worship</a:t>
            </a:r>
            <a:endParaRPr lang="en-US" b="1" dirty="0">
              <a:solidFill>
                <a:srgbClr val="FFFF0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0" y="914400"/>
            <a:ext cx="9144000" cy="5943600"/>
          </a:xfrm>
        </p:spPr>
        <p:txBody>
          <a:bodyPr rtlCol="0">
            <a:normAutofit lnSpcReduction="10000"/>
          </a:bodyPr>
          <a:lstStyle/>
          <a:p>
            <a:pPr fontAlgn="auto">
              <a:spcAft>
                <a:spcPts val="0"/>
              </a:spcAft>
              <a:buClr>
                <a:srgbClr val="FFFF00"/>
              </a:buClr>
              <a:buFont typeface="Arial" panose="020B0604020202020204" pitchFamily="34" charset="0"/>
              <a:buChar char="•"/>
              <a:defRPr/>
            </a:pPr>
            <a:r>
              <a:rPr lang="en-US" dirty="0" smtClean="0">
                <a:solidFill>
                  <a:schemeClr val="bg1"/>
                </a:solidFill>
              </a:rPr>
              <a:t>Steps of Jeroboam in apostasy are typical</a:t>
            </a:r>
          </a:p>
          <a:p>
            <a:pPr marL="804863" lvl="1" indent="-347663" fontAlgn="auto">
              <a:spcAft>
                <a:spcPts val="0"/>
              </a:spcAft>
              <a:buClr>
                <a:srgbClr val="66FFFF"/>
              </a:buClr>
              <a:buSzPct val="80000"/>
              <a:buFont typeface="Wingdings" panose="05000000000000000000" pitchFamily="2" charset="2"/>
              <a:buChar char="Ø"/>
              <a:defRPr/>
            </a:pPr>
            <a:r>
              <a:rPr lang="en-US" dirty="0" smtClean="0">
                <a:solidFill>
                  <a:schemeClr val="bg1"/>
                </a:solidFill>
              </a:rPr>
              <a:t>Sought counsel of men, not will of God</a:t>
            </a:r>
          </a:p>
          <a:p>
            <a:pPr marL="804863" lvl="1" indent="-347663" fontAlgn="auto">
              <a:spcAft>
                <a:spcPts val="0"/>
              </a:spcAft>
              <a:buClr>
                <a:srgbClr val="66FFFF"/>
              </a:buClr>
              <a:buSzPct val="80000"/>
              <a:buFont typeface="Wingdings" panose="05000000000000000000" pitchFamily="2" charset="2"/>
              <a:buChar char="Ø"/>
              <a:defRPr/>
            </a:pPr>
            <a:r>
              <a:rPr lang="en-US" dirty="0" smtClean="0">
                <a:solidFill>
                  <a:schemeClr val="bg1"/>
                </a:solidFill>
              </a:rPr>
              <a:t>Appealed to convenience for man, not sacrifice</a:t>
            </a:r>
          </a:p>
          <a:p>
            <a:pPr marL="804863" lvl="1" indent="-347663" fontAlgn="auto">
              <a:spcAft>
                <a:spcPts val="0"/>
              </a:spcAft>
              <a:buClr>
                <a:srgbClr val="66FFFF"/>
              </a:buClr>
              <a:buSzPct val="80000"/>
              <a:buFont typeface="Wingdings" panose="05000000000000000000" pitchFamily="2" charset="2"/>
              <a:buChar char="Ø"/>
              <a:defRPr/>
            </a:pPr>
            <a:r>
              <a:rPr lang="en-US" dirty="0" smtClean="0">
                <a:solidFill>
                  <a:schemeClr val="bg1"/>
                </a:solidFill>
              </a:rPr>
              <a:t>Claimed substitute was as good as truth</a:t>
            </a:r>
          </a:p>
          <a:p>
            <a:pPr marL="804863" lvl="1" indent="-347663" fontAlgn="auto">
              <a:spcAft>
                <a:spcPts val="0"/>
              </a:spcAft>
              <a:buClr>
                <a:srgbClr val="66FFFF"/>
              </a:buClr>
              <a:buSzPct val="80000"/>
              <a:buFont typeface="Wingdings" panose="05000000000000000000" pitchFamily="2" charset="2"/>
              <a:buChar char="Ø"/>
              <a:defRPr/>
            </a:pPr>
            <a:r>
              <a:rPr lang="en-US" dirty="0" smtClean="0">
                <a:solidFill>
                  <a:schemeClr val="bg1"/>
                </a:solidFill>
              </a:rPr>
              <a:t>Surrounded people with the false worship</a:t>
            </a:r>
          </a:p>
          <a:p>
            <a:pPr fontAlgn="auto">
              <a:spcAft>
                <a:spcPts val="0"/>
              </a:spcAft>
              <a:buClr>
                <a:srgbClr val="FFFF00"/>
              </a:buClr>
              <a:buFont typeface="Arial" panose="020B0604020202020204" pitchFamily="34" charset="0"/>
              <a:buChar char="•"/>
              <a:defRPr/>
            </a:pPr>
            <a:r>
              <a:rPr lang="en-US" dirty="0" smtClean="0">
                <a:solidFill>
                  <a:schemeClr val="bg1"/>
                </a:solidFill>
              </a:rPr>
              <a:t>Same thing happens in our time</a:t>
            </a:r>
          </a:p>
          <a:p>
            <a:pPr fontAlgn="auto">
              <a:spcAft>
                <a:spcPts val="0"/>
              </a:spcAft>
              <a:buClr>
                <a:srgbClr val="FFFF00"/>
              </a:buClr>
              <a:buFont typeface="Arial" panose="020B0604020202020204" pitchFamily="34" charset="0"/>
              <a:buChar char="•"/>
              <a:defRPr/>
            </a:pPr>
            <a:r>
              <a:rPr lang="en-US" dirty="0" smtClean="0">
                <a:solidFill>
                  <a:schemeClr val="bg1"/>
                </a:solidFill>
              </a:rPr>
              <a:t>How do we fight against it?</a:t>
            </a:r>
          </a:p>
          <a:p>
            <a:pPr lvl="1" fontAlgn="auto">
              <a:spcAft>
                <a:spcPts val="0"/>
              </a:spcAft>
              <a:buClr>
                <a:srgbClr val="FFC000"/>
              </a:buClr>
              <a:buSzPct val="80000"/>
              <a:buFont typeface="Wingdings" panose="05000000000000000000" pitchFamily="2" charset="2"/>
              <a:buChar char="§"/>
              <a:defRPr/>
            </a:pPr>
            <a:r>
              <a:rPr lang="en-US" dirty="0" smtClean="0">
                <a:solidFill>
                  <a:schemeClr val="bg1"/>
                </a:solidFill>
              </a:rPr>
              <a:t>Demand pattern of truth: </a:t>
            </a:r>
            <a:r>
              <a:rPr lang="en-US" i="1" dirty="0" smtClean="0">
                <a:solidFill>
                  <a:srgbClr val="FFFF00"/>
                </a:solidFill>
              </a:rPr>
              <a:t>2 Tim. 1:13</a:t>
            </a:r>
            <a:r>
              <a:rPr lang="en-US" dirty="0" smtClean="0">
                <a:solidFill>
                  <a:schemeClr val="bg1"/>
                </a:solidFill>
              </a:rPr>
              <a:t>; </a:t>
            </a:r>
            <a:r>
              <a:rPr lang="en-US" i="1" dirty="0" smtClean="0">
                <a:solidFill>
                  <a:srgbClr val="FFFF00"/>
                </a:solidFill>
              </a:rPr>
              <a:t>3:16-17</a:t>
            </a:r>
            <a:r>
              <a:rPr lang="en-US" dirty="0" smtClean="0">
                <a:solidFill>
                  <a:schemeClr val="bg1"/>
                </a:solidFill>
              </a:rPr>
              <a:t>; </a:t>
            </a:r>
            <a:r>
              <a:rPr lang="en-US" i="1" dirty="0" smtClean="0">
                <a:solidFill>
                  <a:srgbClr val="FFFF00"/>
                </a:solidFill>
              </a:rPr>
              <a:t>Col. 3:16f</a:t>
            </a:r>
          </a:p>
          <a:p>
            <a:pPr lvl="1" fontAlgn="auto">
              <a:spcAft>
                <a:spcPts val="0"/>
              </a:spcAft>
              <a:buClr>
                <a:srgbClr val="FFC000"/>
              </a:buClr>
              <a:buSzPct val="80000"/>
              <a:buFont typeface="Wingdings" panose="05000000000000000000" pitchFamily="2" charset="2"/>
              <a:buChar char="§"/>
              <a:defRPr/>
            </a:pPr>
            <a:r>
              <a:rPr lang="en-US" dirty="0" smtClean="0">
                <a:solidFill>
                  <a:schemeClr val="bg1"/>
                </a:solidFill>
              </a:rPr>
              <a:t>Give dedicated service: </a:t>
            </a:r>
            <a:r>
              <a:rPr lang="en-US" i="1" dirty="0" smtClean="0">
                <a:solidFill>
                  <a:srgbClr val="FFFF00"/>
                </a:solidFill>
              </a:rPr>
              <a:t>Matt. 7:13-14</a:t>
            </a:r>
            <a:r>
              <a:rPr lang="en-US" dirty="0">
                <a:solidFill>
                  <a:schemeClr val="bg1"/>
                </a:solidFill>
              </a:rPr>
              <a:t>,</a:t>
            </a:r>
            <a:r>
              <a:rPr lang="en-US" i="1" dirty="0" smtClean="0">
                <a:solidFill>
                  <a:srgbClr val="FFFF00"/>
                </a:solidFill>
              </a:rPr>
              <a:t> 21-23</a:t>
            </a:r>
            <a:r>
              <a:rPr lang="en-US" dirty="0" smtClean="0">
                <a:solidFill>
                  <a:schemeClr val="bg1"/>
                </a:solidFill>
              </a:rPr>
              <a:t>;</a:t>
            </a:r>
            <a:r>
              <a:rPr lang="en-US" i="1" dirty="0" smtClean="0">
                <a:solidFill>
                  <a:srgbClr val="FFFF00"/>
                </a:solidFill>
              </a:rPr>
              <a:t> 28:18-20</a:t>
            </a:r>
            <a:endParaRPr lang="en-US" dirty="0" smtClean="0">
              <a:solidFill>
                <a:schemeClr val="bg1"/>
              </a:solidFill>
            </a:endParaRPr>
          </a:p>
          <a:p>
            <a:pPr lvl="1" fontAlgn="auto">
              <a:spcAft>
                <a:spcPts val="0"/>
              </a:spcAft>
              <a:buClr>
                <a:srgbClr val="FFC000"/>
              </a:buClr>
              <a:buSzPct val="80000"/>
              <a:buFont typeface="Wingdings" panose="05000000000000000000" pitchFamily="2" charset="2"/>
              <a:buChar char="§"/>
              <a:defRPr/>
            </a:pPr>
            <a:r>
              <a:rPr lang="en-US" dirty="0" smtClean="0">
                <a:solidFill>
                  <a:schemeClr val="bg1"/>
                </a:solidFill>
              </a:rPr>
              <a:t>Reject any substitute: </a:t>
            </a:r>
            <a:r>
              <a:rPr lang="en-US" i="1" dirty="0" smtClean="0">
                <a:solidFill>
                  <a:srgbClr val="FFFF00"/>
                </a:solidFill>
              </a:rPr>
              <a:t>Gal. 1:6-9</a:t>
            </a:r>
            <a:r>
              <a:rPr lang="en-US" dirty="0" smtClean="0">
                <a:solidFill>
                  <a:schemeClr val="bg1"/>
                </a:solidFill>
              </a:rPr>
              <a:t>; </a:t>
            </a:r>
            <a:r>
              <a:rPr lang="en-US" i="1" dirty="0" smtClean="0">
                <a:solidFill>
                  <a:srgbClr val="FFFF00"/>
                </a:solidFill>
              </a:rPr>
              <a:t>2 Jn. 9-11</a:t>
            </a:r>
            <a:r>
              <a:rPr lang="en-US" dirty="0" smtClean="0">
                <a:solidFill>
                  <a:schemeClr val="bg1"/>
                </a:solidFill>
              </a:rPr>
              <a:t>; </a:t>
            </a:r>
            <a:r>
              <a:rPr lang="en-US" i="1" dirty="0" smtClean="0">
                <a:solidFill>
                  <a:srgbClr val="FFFF00"/>
                </a:solidFill>
              </a:rPr>
              <a:t>Rev. 22:18f</a:t>
            </a:r>
            <a:endParaRPr lang="en-US" dirty="0" smtClean="0">
              <a:solidFill>
                <a:schemeClr val="bg1"/>
              </a:solidFill>
            </a:endParaRPr>
          </a:p>
          <a:p>
            <a:pPr marL="804863" lvl="1" indent="-347663" fontAlgn="auto">
              <a:spcAft>
                <a:spcPts val="0"/>
              </a:spcAft>
              <a:buClr>
                <a:srgbClr val="66FFFF"/>
              </a:buClr>
              <a:buSzPct val="80000"/>
              <a:buFont typeface="Wingdings" panose="05000000000000000000" pitchFamily="2" charset="2"/>
              <a:buChar char="Ø"/>
              <a:defRPr/>
            </a:pPr>
            <a:r>
              <a:rPr lang="en-US" dirty="0" smtClean="0">
                <a:solidFill>
                  <a:schemeClr val="bg1"/>
                </a:solidFill>
              </a:rPr>
              <a:t>Surround self with proper fellowship: </a:t>
            </a:r>
            <a:r>
              <a:rPr lang="en-US" i="1" dirty="0" smtClean="0">
                <a:solidFill>
                  <a:srgbClr val="FFFF00"/>
                </a:solidFill>
              </a:rPr>
              <a:t>2 Cor. 6:14 – 7:1</a:t>
            </a:r>
            <a:endParaRPr lang="en-US" dirty="0" smtClean="0">
              <a:solidFill>
                <a:schemeClr val="bg1"/>
              </a:solidFill>
            </a:endParaRPr>
          </a:p>
          <a:p>
            <a:pPr fontAlgn="auto">
              <a:spcAft>
                <a:spcPts val="0"/>
              </a:spcAft>
              <a:buClr>
                <a:srgbClr val="FFFF00"/>
              </a:buClr>
              <a:buFont typeface="Arial" panose="020B0604020202020204" pitchFamily="34" charset="0"/>
              <a:buChar char="•"/>
              <a:defRPr/>
            </a:pPr>
            <a:r>
              <a:rPr lang="en-US" dirty="0" smtClean="0">
                <a:solidFill>
                  <a:schemeClr val="bg1"/>
                </a:solidFill>
              </a:rPr>
              <a:t>Jesus taught elements of true worship – </a:t>
            </a:r>
            <a:r>
              <a:rPr lang="en-US" b="1" i="1" dirty="0" smtClean="0">
                <a:solidFill>
                  <a:srgbClr val="FFFF00"/>
                </a:solidFill>
              </a:rPr>
              <a:t>Jn. 4:19-24</a:t>
            </a:r>
          </a:p>
          <a:p>
            <a:pPr lvl="1" fontAlgn="auto">
              <a:spcAft>
                <a:spcPts val="0"/>
              </a:spcAft>
              <a:buClr>
                <a:srgbClr val="FFC000"/>
              </a:buClr>
              <a:buSzPct val="80000"/>
              <a:buFont typeface="Wingdings" panose="05000000000000000000" pitchFamily="2" charset="2"/>
              <a:buChar char="§"/>
              <a:defRPr/>
            </a:pP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 calcmode="lin" valueType="num">
                                      <p:cBhvr>
                                        <p:cTn id="63"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4">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anim calcmode="lin" valueType="num">
                                      <p:cBhvr>
                                        <p:cTn id="71"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4">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4">
                                            <p:txEl>
                                              <p:pRg st="9" end="9"/>
                                            </p:txEl>
                                          </p:spTgt>
                                        </p:tgtEl>
                                        <p:attrNameLst>
                                          <p:attrName>style.visibility</p:attrName>
                                        </p:attrNameLst>
                                      </p:cBhvr>
                                      <p:to>
                                        <p:strVal val="visible"/>
                                      </p:to>
                                    </p:set>
                                    <p:anim calcmode="lin" valueType="num">
                                      <p:cBhvr>
                                        <p:cTn id="79" dur="1000" fill="hold"/>
                                        <p:tgtEl>
                                          <p:spTgt spid="4">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4">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4">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4">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4">
                                            <p:txEl>
                                              <p:pRg st="10" end="10"/>
                                            </p:txEl>
                                          </p:spTgt>
                                        </p:tgtEl>
                                        <p:attrNameLst>
                                          <p:attrName>style.visibility</p:attrName>
                                        </p:attrNameLst>
                                      </p:cBhvr>
                                      <p:to>
                                        <p:strVal val="visible"/>
                                      </p:to>
                                    </p:set>
                                    <p:anim calcmode="lin" valueType="num">
                                      <p:cBhvr>
                                        <p:cTn id="87" dur="10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4">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4">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4">
                                            <p:txEl>
                                              <p:pRg st="10" end="1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4">
                                            <p:txEl>
                                              <p:pRg st="11" end="11"/>
                                            </p:txEl>
                                          </p:spTgt>
                                        </p:tgtEl>
                                        <p:attrNameLst>
                                          <p:attrName>style.visibility</p:attrName>
                                        </p:attrNameLst>
                                      </p:cBhvr>
                                      <p:to>
                                        <p:strVal val="visible"/>
                                      </p:to>
                                    </p:set>
                                    <p:anim calcmode="lin" valueType="num">
                                      <p:cBhvr>
                                        <p:cTn id="95" dur="10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96" dur="1000" fill="hold"/>
                                        <p:tgtEl>
                                          <p:spTgt spid="4">
                                            <p:txEl>
                                              <p:pRg st="11" end="11"/>
                                            </p:txEl>
                                          </p:spTgt>
                                        </p:tgtEl>
                                        <p:attrNameLst>
                                          <p:attrName>ppt_h</p:attrName>
                                        </p:attrNameLst>
                                      </p:cBhvr>
                                      <p:tavLst>
                                        <p:tav tm="0">
                                          <p:val>
                                            <p:fltVal val="0"/>
                                          </p:val>
                                        </p:tav>
                                        <p:tav tm="100000">
                                          <p:val>
                                            <p:strVal val="#ppt_h"/>
                                          </p:val>
                                        </p:tav>
                                      </p:tavLst>
                                    </p:anim>
                                    <p:anim calcmode="lin" valueType="num">
                                      <p:cBhvr>
                                        <p:cTn id="97" dur="1000" fill="hold"/>
                                        <p:tgtEl>
                                          <p:spTgt spid="4">
                                            <p:txEl>
                                              <p:pRg st="11" end="11"/>
                                            </p:txEl>
                                          </p:spTgt>
                                        </p:tgtEl>
                                        <p:attrNameLst>
                                          <p:attrName>style.rotation</p:attrName>
                                        </p:attrNameLst>
                                      </p:cBhvr>
                                      <p:tavLst>
                                        <p:tav tm="0">
                                          <p:val>
                                            <p:fltVal val="90"/>
                                          </p:val>
                                        </p:tav>
                                        <p:tav tm="100000">
                                          <p:val>
                                            <p:fltVal val="0"/>
                                          </p:val>
                                        </p:tav>
                                      </p:tavLst>
                                    </p:anim>
                                    <p:animEffect transition="in" filter="fade">
                                      <p:cBhvr>
                                        <p:cTn id="98" dur="1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840162"/>
          </a:xfrm>
        </p:spPr>
        <p:txBody>
          <a:bodyPr rtlCol="0">
            <a:noAutofit/>
          </a:bodyPr>
          <a:lstStyle/>
          <a:p>
            <a:pPr fontAlgn="auto">
              <a:spcAft>
                <a:spcPts val="0"/>
              </a:spcAft>
              <a:defRPr/>
            </a:pPr>
            <a:r>
              <a:rPr lang="en-US" sz="6600" b="1" dirty="0" smtClean="0">
                <a:solidFill>
                  <a:srgbClr val="FFFF00"/>
                </a:solidFill>
                <a:effectLst>
                  <a:outerShdw blurRad="38100" dist="38100" dir="2700000" algn="tl">
                    <a:srgbClr val="000000">
                      <a:alpha val="43137"/>
                    </a:srgbClr>
                  </a:outerShdw>
                </a:effectLst>
              </a:rPr>
              <a:t>Where Does Failure to Heed the Pattern of True Worship Lead?</a:t>
            </a:r>
            <a:endParaRPr lang="en-US" sz="6600"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rtlCol="0">
            <a:normAutofit/>
          </a:bodyPr>
          <a:lstStyle/>
          <a:p>
            <a:pPr fontAlgn="auto">
              <a:spcAft>
                <a:spcPts val="0"/>
              </a:spcAft>
              <a:defRPr/>
            </a:pPr>
            <a:r>
              <a:rPr lang="en-US" sz="3600" b="1" dirty="0" smtClean="0">
                <a:solidFill>
                  <a:srgbClr val="FFFF00"/>
                </a:solidFill>
                <a:effectLst>
                  <a:outerShdw blurRad="38100" dist="38100" dir="2700000" algn="tl">
                    <a:srgbClr val="000000">
                      <a:alpha val="43137"/>
                    </a:srgbClr>
                  </a:outerShdw>
                </a:effectLst>
              </a:rPr>
              <a:t>1</a:t>
            </a:r>
            <a:r>
              <a:rPr lang="en-US" sz="3600" b="1" baseline="30000" dirty="0" smtClean="0">
                <a:solidFill>
                  <a:srgbClr val="FFFF00"/>
                </a:solidFill>
                <a:effectLst>
                  <a:outerShdw blurRad="38100" dist="38100" dir="2700000" algn="tl">
                    <a:srgbClr val="000000">
                      <a:alpha val="43137"/>
                    </a:srgbClr>
                  </a:outerShdw>
                </a:effectLst>
              </a:rPr>
              <a:t>st</a:t>
            </a:r>
            <a:r>
              <a:rPr lang="en-US" sz="3600" b="1" dirty="0" smtClean="0">
                <a:solidFill>
                  <a:srgbClr val="FFFF00"/>
                </a:solidFill>
                <a:effectLst>
                  <a:outerShdw blurRad="38100" dist="38100" dir="2700000" algn="tl">
                    <a:srgbClr val="000000">
                      <a:alpha val="43137"/>
                    </a:srgbClr>
                  </a:outerShdw>
                </a:effectLst>
              </a:rPr>
              <a:t> Kings 12:25-33</a:t>
            </a:r>
            <a:endParaRPr lang="en-US" sz="3600" dirty="0">
              <a:solidFill>
                <a:srgbClr val="FFFF00"/>
              </a:solidFill>
            </a:endParaRPr>
          </a:p>
        </p:txBody>
      </p:sp>
      <p:sp>
        <p:nvSpPr>
          <p:cNvPr id="5" name="TextBox 4"/>
          <p:cNvSpPr txBox="1"/>
          <p:nvPr/>
        </p:nvSpPr>
        <p:spPr>
          <a:xfrm>
            <a:off x="76200" y="685800"/>
            <a:ext cx="9067800" cy="6203950"/>
          </a:xfrm>
          <a:prstGeom prst="rect">
            <a:avLst/>
          </a:prstGeom>
          <a:noFill/>
        </p:spPr>
        <p:txBody>
          <a:bodyPr>
            <a:spAutoFit/>
          </a:bodyPr>
          <a:lstStyle/>
          <a:p>
            <a:pPr fontAlgn="auto">
              <a:lnSpc>
                <a:spcPct val="95000"/>
              </a:lnSpc>
              <a:spcBef>
                <a:spcPts val="0"/>
              </a:spcBef>
              <a:spcAft>
                <a:spcPts val="0"/>
              </a:spcAft>
              <a:defRPr/>
            </a:pPr>
            <a:r>
              <a:rPr lang="en-US" sz="2200" b="1" baseline="30000" dirty="0">
                <a:solidFill>
                  <a:schemeClr val="bg1"/>
                </a:solidFill>
                <a:latin typeface="Times New Roman" panose="02020603050405020304" pitchFamily="18" charset="0"/>
                <a:cs typeface="Times New Roman" panose="02020603050405020304" pitchFamily="18" charset="0"/>
              </a:rPr>
              <a:t>25 </a:t>
            </a:r>
            <a:r>
              <a:rPr lang="en-US" sz="2200" dirty="0">
                <a:solidFill>
                  <a:schemeClr val="bg1"/>
                </a:solidFill>
                <a:latin typeface="Times New Roman" panose="02020603050405020304" pitchFamily="18" charset="0"/>
                <a:cs typeface="Times New Roman" panose="02020603050405020304" pitchFamily="18" charset="0"/>
              </a:rPr>
              <a:t>Then Jeroboam built </a:t>
            </a:r>
            <a:r>
              <a:rPr lang="en-US" sz="2200" dirty="0" err="1">
                <a:solidFill>
                  <a:schemeClr val="bg1"/>
                </a:solidFill>
                <a:latin typeface="Times New Roman" panose="02020603050405020304" pitchFamily="18" charset="0"/>
                <a:cs typeface="Times New Roman" panose="02020603050405020304" pitchFamily="18" charset="0"/>
              </a:rPr>
              <a:t>Shechem</a:t>
            </a:r>
            <a:r>
              <a:rPr lang="en-US" sz="2200" dirty="0">
                <a:solidFill>
                  <a:schemeClr val="bg1"/>
                </a:solidFill>
                <a:latin typeface="Times New Roman" panose="02020603050405020304" pitchFamily="18" charset="0"/>
                <a:cs typeface="Times New Roman" panose="02020603050405020304" pitchFamily="18" charset="0"/>
              </a:rPr>
              <a:t> in the mountains of Ephraim, and dwelt there. Also he went out from there and built </a:t>
            </a:r>
            <a:r>
              <a:rPr lang="en-US" sz="2200" dirty="0" err="1">
                <a:solidFill>
                  <a:schemeClr val="bg1"/>
                </a:solidFill>
                <a:latin typeface="Times New Roman" panose="02020603050405020304" pitchFamily="18" charset="0"/>
                <a:cs typeface="Times New Roman" panose="02020603050405020304" pitchFamily="18" charset="0"/>
              </a:rPr>
              <a:t>Penuel</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26 </a:t>
            </a:r>
            <a:r>
              <a:rPr lang="en-US" sz="2200" dirty="0">
                <a:solidFill>
                  <a:schemeClr val="bg1"/>
                </a:solidFill>
                <a:latin typeface="Times New Roman" panose="02020603050405020304" pitchFamily="18" charset="0"/>
                <a:cs typeface="Times New Roman" panose="02020603050405020304" pitchFamily="18" charset="0"/>
              </a:rPr>
              <a:t>And Jeroboam said in his heart, “Now the kingdom may return to the house </a:t>
            </a:r>
            <a:r>
              <a:rPr lang="en-US" sz="2200" dirty="0">
                <a:solidFill>
                  <a:schemeClr val="bg1"/>
                </a:solidFill>
                <a:latin typeface="Times New Roman" panose="02020603050405020304" pitchFamily="18" charset="0"/>
                <a:cs typeface="Times New Roman" panose="02020603050405020304" pitchFamily="18" charset="0"/>
              </a:rPr>
              <a:t>of David: </a:t>
            </a:r>
            <a:r>
              <a:rPr lang="en-US" sz="2200" b="1" baseline="30000" dirty="0">
                <a:solidFill>
                  <a:schemeClr val="bg1"/>
                </a:solidFill>
                <a:latin typeface="Times New Roman" panose="02020603050405020304" pitchFamily="18" charset="0"/>
                <a:cs typeface="Times New Roman" panose="02020603050405020304" pitchFamily="18" charset="0"/>
              </a:rPr>
              <a:t>27</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If these people go up to offer sacrifices in the house of the </a:t>
            </a:r>
            <a:r>
              <a:rPr lang="en-US" sz="2200" cap="small" dirty="0">
                <a:solidFill>
                  <a:schemeClr val="bg1"/>
                </a:solidFill>
                <a:latin typeface="Times New Roman" panose="02020603050405020304" pitchFamily="18" charset="0"/>
                <a:cs typeface="Times New Roman" panose="02020603050405020304" pitchFamily="18" charset="0"/>
              </a:rPr>
              <a:t>Lord</a:t>
            </a:r>
            <a:r>
              <a:rPr lang="en-US" sz="2200" dirty="0">
                <a:solidFill>
                  <a:schemeClr val="bg1"/>
                </a:solidFill>
                <a:latin typeface="Times New Roman" panose="02020603050405020304" pitchFamily="18" charset="0"/>
                <a:cs typeface="Times New Roman" panose="02020603050405020304" pitchFamily="18" charset="0"/>
              </a:rPr>
              <a:t> at Jerusalem, then the heart of this people will turn back to their lord,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 and they will kill me and go back to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28</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Therefore the king asked advice, made two calves of gold, and said to the people, “It is too much for you to go up to Jerusalem. Here are your gods, O Israel, which brought you up from the land of Egypt!” </a:t>
            </a:r>
            <a:r>
              <a:rPr lang="en-US" sz="2200" b="1" baseline="30000" dirty="0">
                <a:solidFill>
                  <a:schemeClr val="bg1"/>
                </a:solidFill>
                <a:latin typeface="Times New Roman" panose="02020603050405020304" pitchFamily="18" charset="0"/>
                <a:cs typeface="Times New Roman" panose="02020603050405020304" pitchFamily="18" charset="0"/>
              </a:rPr>
              <a:t>29 </a:t>
            </a:r>
            <a:r>
              <a:rPr lang="en-US" sz="2200" dirty="0">
                <a:solidFill>
                  <a:schemeClr val="bg1"/>
                </a:solidFill>
                <a:latin typeface="Times New Roman" panose="02020603050405020304" pitchFamily="18" charset="0"/>
                <a:cs typeface="Times New Roman" panose="02020603050405020304" pitchFamily="18" charset="0"/>
              </a:rPr>
              <a:t>And he set up one in Bethel, and the other he put in Dan. </a:t>
            </a:r>
            <a:r>
              <a:rPr lang="en-US" sz="2200" b="1" baseline="30000" dirty="0">
                <a:solidFill>
                  <a:schemeClr val="bg1"/>
                </a:solidFill>
                <a:latin typeface="Times New Roman" panose="02020603050405020304" pitchFamily="18" charset="0"/>
                <a:cs typeface="Times New Roman" panose="02020603050405020304" pitchFamily="18" charset="0"/>
              </a:rPr>
              <a:t>30 </a:t>
            </a:r>
            <a:r>
              <a:rPr lang="en-US" sz="2200" b="1" dirty="0">
                <a:solidFill>
                  <a:srgbClr val="FFFF00"/>
                </a:solidFill>
                <a:latin typeface="Times New Roman" panose="02020603050405020304" pitchFamily="18" charset="0"/>
                <a:cs typeface="Times New Roman" panose="02020603050405020304" pitchFamily="18" charset="0"/>
              </a:rPr>
              <a:t>Now this thing became a sin</a:t>
            </a:r>
            <a:r>
              <a:rPr lang="en-US" sz="2200" dirty="0">
                <a:solidFill>
                  <a:schemeClr val="bg1"/>
                </a:solidFill>
                <a:latin typeface="Times New Roman" panose="02020603050405020304" pitchFamily="18" charset="0"/>
                <a:cs typeface="Times New Roman" panose="02020603050405020304" pitchFamily="18" charset="0"/>
              </a:rPr>
              <a:t>, for the people went to worship before the one as far as Dan. </a:t>
            </a:r>
            <a:r>
              <a:rPr lang="en-US" sz="2200" b="1" baseline="30000" dirty="0">
                <a:solidFill>
                  <a:schemeClr val="bg1"/>
                </a:solidFill>
                <a:latin typeface="Times New Roman" panose="02020603050405020304" pitchFamily="18" charset="0"/>
                <a:cs typeface="Times New Roman" panose="02020603050405020304" pitchFamily="18" charset="0"/>
              </a:rPr>
              <a:t>31 </a:t>
            </a:r>
            <a:r>
              <a:rPr lang="en-US" sz="2200" dirty="0">
                <a:solidFill>
                  <a:schemeClr val="bg1"/>
                </a:solidFill>
                <a:latin typeface="Times New Roman" panose="02020603050405020304" pitchFamily="18" charset="0"/>
                <a:cs typeface="Times New Roman" panose="02020603050405020304" pitchFamily="18" charset="0"/>
              </a:rPr>
              <a:t>He made </a:t>
            </a:r>
            <a:r>
              <a:rPr lang="en-US" sz="2200" dirty="0">
                <a:solidFill>
                  <a:schemeClr val="bg1"/>
                </a:solidFill>
                <a:latin typeface="Times New Roman" panose="02020603050405020304" pitchFamily="18" charset="0"/>
                <a:cs typeface="Times New Roman" panose="02020603050405020304" pitchFamily="18" charset="0"/>
              </a:rPr>
              <a:t>shrines on </a:t>
            </a:r>
            <a:r>
              <a:rPr lang="en-US" sz="2200" dirty="0">
                <a:solidFill>
                  <a:schemeClr val="bg1"/>
                </a:solidFill>
                <a:latin typeface="Times New Roman" panose="02020603050405020304" pitchFamily="18" charset="0"/>
                <a:cs typeface="Times New Roman" panose="02020603050405020304" pitchFamily="18" charset="0"/>
              </a:rPr>
              <a:t>the high places, and made priests from every class of people, who were not of the sons of Levi</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32</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Jeroboam ordained a feast on the fifteenth day of the eighth month, like the </a:t>
            </a:r>
            <a:r>
              <a:rPr lang="en-US" sz="2200" dirty="0">
                <a:solidFill>
                  <a:schemeClr val="bg1"/>
                </a:solidFill>
                <a:latin typeface="Times New Roman" panose="02020603050405020304" pitchFamily="18" charset="0"/>
                <a:cs typeface="Times New Roman" panose="02020603050405020304" pitchFamily="18" charset="0"/>
              </a:rPr>
              <a:t>feast that was in Judah</a:t>
            </a:r>
            <a:r>
              <a:rPr lang="en-US" sz="2200" dirty="0">
                <a:solidFill>
                  <a:schemeClr val="bg1"/>
                </a:solidFill>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2200" b="1" baseline="30000" dirty="0">
                <a:solidFill>
                  <a:schemeClr val="bg1"/>
                </a:solidFill>
                <a:latin typeface="Times New Roman" panose="02020603050405020304" pitchFamily="18" charset="0"/>
                <a:cs typeface="Times New Roman" panose="02020603050405020304" pitchFamily="18" charset="0"/>
              </a:rPr>
              <a:t>33 </a:t>
            </a:r>
            <a:r>
              <a:rPr lang="en-US" sz="2200" dirty="0">
                <a:solidFill>
                  <a:schemeClr val="bg1"/>
                </a:solidFill>
                <a:latin typeface="Times New Roman" panose="02020603050405020304" pitchFamily="18" charset="0"/>
                <a:cs typeface="Times New Roman" panose="02020603050405020304" pitchFamily="18" charset="0"/>
              </a:rPr>
              <a:t>So he made offerings on the altar which he had made at Bethel on the fifteenth day of the eighth month, in the month which he had devised in his own heart. And he ordained a feast for the children of Israel, and offered sacrifices on the altar and burned incense</a:t>
            </a:r>
            <a:r>
              <a:rPr lang="en-US" sz="2200" dirty="0">
                <a:solidFill>
                  <a:schemeClr val="bg1"/>
                </a:solidFill>
                <a:latin typeface="Times New Roman" panose="02020603050405020304" pitchFamily="18" charset="0"/>
                <a:cs typeface="Times New Roman" panose="02020603050405020304" pitchFamily="18" charset="0"/>
              </a:rPr>
              <a:t>.</a:t>
            </a:r>
            <a:endParaRPr lang="en-US" sz="22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rtlCol="0">
            <a:normAutofit/>
          </a:bodyPr>
          <a:lstStyle/>
          <a:p>
            <a:pPr fontAlgn="auto">
              <a:spcAft>
                <a:spcPts val="0"/>
              </a:spcAft>
              <a:defRPr/>
            </a:pPr>
            <a:r>
              <a:rPr lang="en-US" sz="3600" b="1" dirty="0" smtClean="0">
                <a:solidFill>
                  <a:srgbClr val="FFFF00"/>
                </a:solidFill>
                <a:effectLst>
                  <a:outerShdw blurRad="38100" dist="38100" dir="2700000" algn="tl">
                    <a:srgbClr val="000000">
                      <a:alpha val="43137"/>
                    </a:srgbClr>
                  </a:outerShdw>
                </a:effectLst>
              </a:rPr>
              <a:t>1</a:t>
            </a:r>
            <a:r>
              <a:rPr lang="en-US" sz="3600" b="1" baseline="30000" dirty="0" smtClean="0">
                <a:solidFill>
                  <a:srgbClr val="FFFF00"/>
                </a:solidFill>
                <a:effectLst>
                  <a:outerShdw blurRad="38100" dist="38100" dir="2700000" algn="tl">
                    <a:srgbClr val="000000">
                      <a:alpha val="43137"/>
                    </a:srgbClr>
                  </a:outerShdw>
                </a:effectLst>
              </a:rPr>
              <a:t>st</a:t>
            </a:r>
            <a:r>
              <a:rPr lang="en-US" sz="3600" b="1" dirty="0" smtClean="0">
                <a:solidFill>
                  <a:srgbClr val="FFFF00"/>
                </a:solidFill>
                <a:effectLst>
                  <a:outerShdw blurRad="38100" dist="38100" dir="2700000" algn="tl">
                    <a:srgbClr val="000000">
                      <a:alpha val="43137"/>
                    </a:srgbClr>
                  </a:outerShdw>
                </a:effectLst>
              </a:rPr>
              <a:t> Kings 12:25-33</a:t>
            </a:r>
            <a:endParaRPr lang="en-US" sz="3600" dirty="0">
              <a:solidFill>
                <a:srgbClr val="FFFF00"/>
              </a:solidFill>
            </a:endParaRPr>
          </a:p>
        </p:txBody>
      </p:sp>
      <p:sp>
        <p:nvSpPr>
          <p:cNvPr id="5" name="TextBox 4"/>
          <p:cNvSpPr txBox="1"/>
          <p:nvPr/>
        </p:nvSpPr>
        <p:spPr>
          <a:xfrm>
            <a:off x="76200" y="685800"/>
            <a:ext cx="9067800" cy="6203950"/>
          </a:xfrm>
          <a:prstGeom prst="rect">
            <a:avLst/>
          </a:prstGeom>
          <a:noFill/>
        </p:spPr>
        <p:txBody>
          <a:bodyPr>
            <a:spAutoFit/>
          </a:bodyPr>
          <a:lstStyle/>
          <a:p>
            <a:pPr fontAlgn="auto">
              <a:lnSpc>
                <a:spcPct val="95000"/>
              </a:lnSpc>
              <a:spcBef>
                <a:spcPts val="0"/>
              </a:spcBef>
              <a:spcAft>
                <a:spcPts val="0"/>
              </a:spcAft>
              <a:defRPr/>
            </a:pPr>
            <a:r>
              <a:rPr lang="en-US" sz="2200" b="1" baseline="30000" dirty="0">
                <a:solidFill>
                  <a:schemeClr val="bg1"/>
                </a:solidFill>
                <a:latin typeface="Times New Roman" panose="02020603050405020304" pitchFamily="18" charset="0"/>
                <a:cs typeface="Times New Roman" panose="02020603050405020304" pitchFamily="18" charset="0"/>
              </a:rPr>
              <a:t>25 </a:t>
            </a:r>
            <a:r>
              <a:rPr lang="en-US" sz="2200" dirty="0">
                <a:solidFill>
                  <a:schemeClr val="bg1"/>
                </a:solidFill>
                <a:latin typeface="Times New Roman" panose="02020603050405020304" pitchFamily="18" charset="0"/>
                <a:cs typeface="Times New Roman" panose="02020603050405020304" pitchFamily="18" charset="0"/>
              </a:rPr>
              <a:t>Then Jeroboam built </a:t>
            </a:r>
            <a:r>
              <a:rPr lang="en-US" sz="2200" dirty="0" err="1">
                <a:solidFill>
                  <a:schemeClr val="bg1"/>
                </a:solidFill>
                <a:latin typeface="Times New Roman" panose="02020603050405020304" pitchFamily="18" charset="0"/>
                <a:cs typeface="Times New Roman" panose="02020603050405020304" pitchFamily="18" charset="0"/>
              </a:rPr>
              <a:t>Shechem</a:t>
            </a:r>
            <a:r>
              <a:rPr lang="en-US" sz="2200" dirty="0">
                <a:solidFill>
                  <a:schemeClr val="bg1"/>
                </a:solidFill>
                <a:latin typeface="Times New Roman" panose="02020603050405020304" pitchFamily="18" charset="0"/>
                <a:cs typeface="Times New Roman" panose="02020603050405020304" pitchFamily="18" charset="0"/>
              </a:rPr>
              <a:t> in the mountains of Ephraim, and dwelt there. Also he went out from there and built </a:t>
            </a:r>
            <a:r>
              <a:rPr lang="en-US" sz="2200" dirty="0" err="1">
                <a:solidFill>
                  <a:schemeClr val="bg1"/>
                </a:solidFill>
                <a:latin typeface="Times New Roman" panose="02020603050405020304" pitchFamily="18" charset="0"/>
                <a:cs typeface="Times New Roman" panose="02020603050405020304" pitchFamily="18" charset="0"/>
              </a:rPr>
              <a:t>Penuel</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26 </a:t>
            </a:r>
            <a:r>
              <a:rPr lang="en-US" sz="2200" dirty="0">
                <a:solidFill>
                  <a:schemeClr val="bg1"/>
                </a:solidFill>
                <a:latin typeface="Times New Roman" panose="02020603050405020304" pitchFamily="18" charset="0"/>
                <a:cs typeface="Times New Roman" panose="02020603050405020304" pitchFamily="18" charset="0"/>
              </a:rPr>
              <a:t>And Jeroboam said in his heart, “Now the kingdom may return to the house </a:t>
            </a:r>
            <a:r>
              <a:rPr lang="en-US" sz="2200" dirty="0">
                <a:solidFill>
                  <a:schemeClr val="bg1"/>
                </a:solidFill>
                <a:latin typeface="Times New Roman" panose="02020603050405020304" pitchFamily="18" charset="0"/>
                <a:cs typeface="Times New Roman" panose="02020603050405020304" pitchFamily="18" charset="0"/>
              </a:rPr>
              <a:t>of David: </a:t>
            </a:r>
            <a:r>
              <a:rPr lang="en-US" sz="2200" b="1" baseline="30000" dirty="0">
                <a:solidFill>
                  <a:schemeClr val="bg1"/>
                </a:solidFill>
                <a:latin typeface="Times New Roman" panose="02020603050405020304" pitchFamily="18" charset="0"/>
                <a:cs typeface="Times New Roman" panose="02020603050405020304" pitchFamily="18" charset="0"/>
              </a:rPr>
              <a:t>27</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If these people go up to offer sacrifices in the house of the </a:t>
            </a:r>
            <a:r>
              <a:rPr lang="en-US" sz="2200" cap="small" dirty="0">
                <a:solidFill>
                  <a:schemeClr val="bg1"/>
                </a:solidFill>
                <a:latin typeface="Times New Roman" panose="02020603050405020304" pitchFamily="18" charset="0"/>
                <a:cs typeface="Times New Roman" panose="02020603050405020304" pitchFamily="18" charset="0"/>
              </a:rPr>
              <a:t>Lord</a:t>
            </a:r>
            <a:r>
              <a:rPr lang="en-US" sz="2200" dirty="0">
                <a:solidFill>
                  <a:schemeClr val="bg1"/>
                </a:solidFill>
                <a:latin typeface="Times New Roman" panose="02020603050405020304" pitchFamily="18" charset="0"/>
                <a:cs typeface="Times New Roman" panose="02020603050405020304" pitchFamily="18" charset="0"/>
              </a:rPr>
              <a:t> at Jerusalem, then the heart of this people will turn back to their lord,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 and they will kill me and go back to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28</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Therefore the king asked advice, made two calves of gold, and said to the people, “It is too much for you to go up to Jerusalem. Here are your gods, O Israel, which brought you up from the land of Egypt!” </a:t>
            </a:r>
            <a:r>
              <a:rPr lang="en-US" sz="2200" b="1" baseline="30000" dirty="0">
                <a:solidFill>
                  <a:schemeClr val="bg1"/>
                </a:solidFill>
                <a:latin typeface="Times New Roman" panose="02020603050405020304" pitchFamily="18" charset="0"/>
                <a:cs typeface="Times New Roman" panose="02020603050405020304" pitchFamily="18" charset="0"/>
              </a:rPr>
              <a:t>29 </a:t>
            </a:r>
            <a:r>
              <a:rPr lang="en-US" sz="2200" dirty="0">
                <a:solidFill>
                  <a:schemeClr val="bg1"/>
                </a:solidFill>
                <a:latin typeface="Times New Roman" panose="02020603050405020304" pitchFamily="18" charset="0"/>
                <a:cs typeface="Times New Roman" panose="02020603050405020304" pitchFamily="18" charset="0"/>
              </a:rPr>
              <a:t>And he set up one in Bethel, and the other he put in Dan. </a:t>
            </a:r>
            <a:r>
              <a:rPr lang="en-US" sz="2200" b="1" baseline="30000" dirty="0">
                <a:solidFill>
                  <a:schemeClr val="bg1"/>
                </a:solidFill>
                <a:latin typeface="Times New Roman" panose="02020603050405020304" pitchFamily="18" charset="0"/>
                <a:cs typeface="Times New Roman" panose="02020603050405020304" pitchFamily="18" charset="0"/>
              </a:rPr>
              <a:t>30 </a:t>
            </a:r>
            <a:r>
              <a:rPr lang="en-US" sz="2200" b="1" dirty="0">
                <a:solidFill>
                  <a:srgbClr val="FFFF00"/>
                </a:solidFill>
                <a:latin typeface="Times New Roman" panose="02020603050405020304" pitchFamily="18" charset="0"/>
                <a:cs typeface="Times New Roman" panose="02020603050405020304" pitchFamily="18" charset="0"/>
              </a:rPr>
              <a:t>Now this thing became a sin</a:t>
            </a:r>
            <a:r>
              <a:rPr lang="en-US" sz="2200" dirty="0">
                <a:solidFill>
                  <a:schemeClr val="bg1"/>
                </a:solidFill>
                <a:latin typeface="Times New Roman" panose="02020603050405020304" pitchFamily="18" charset="0"/>
                <a:cs typeface="Times New Roman" panose="02020603050405020304" pitchFamily="18" charset="0"/>
              </a:rPr>
              <a:t>, for the people went to worship before the one as far as Dan. </a:t>
            </a:r>
            <a:r>
              <a:rPr lang="en-US" sz="2200" b="1" baseline="30000" dirty="0">
                <a:solidFill>
                  <a:schemeClr val="bg1"/>
                </a:solidFill>
                <a:latin typeface="Times New Roman" panose="02020603050405020304" pitchFamily="18" charset="0"/>
                <a:cs typeface="Times New Roman" panose="02020603050405020304" pitchFamily="18" charset="0"/>
              </a:rPr>
              <a:t>31 </a:t>
            </a:r>
            <a:r>
              <a:rPr lang="en-US" sz="2200" dirty="0">
                <a:solidFill>
                  <a:srgbClr val="FFFF00"/>
                </a:solidFill>
                <a:latin typeface="Times New Roman" panose="02020603050405020304" pitchFamily="18" charset="0"/>
                <a:cs typeface="Times New Roman" panose="02020603050405020304" pitchFamily="18" charset="0"/>
              </a:rPr>
              <a:t>He made </a:t>
            </a:r>
            <a:r>
              <a:rPr lang="en-US" sz="2200" dirty="0">
                <a:solidFill>
                  <a:srgbClr val="FFFF00"/>
                </a:solidFill>
                <a:latin typeface="Times New Roman" panose="02020603050405020304" pitchFamily="18" charset="0"/>
                <a:cs typeface="Times New Roman" panose="02020603050405020304" pitchFamily="18" charset="0"/>
              </a:rPr>
              <a:t>shrines on </a:t>
            </a:r>
            <a:r>
              <a:rPr lang="en-US" sz="2200" dirty="0">
                <a:solidFill>
                  <a:srgbClr val="FFFF00"/>
                </a:solidFill>
                <a:latin typeface="Times New Roman" panose="02020603050405020304" pitchFamily="18" charset="0"/>
                <a:cs typeface="Times New Roman" panose="02020603050405020304" pitchFamily="18" charset="0"/>
              </a:rPr>
              <a:t>the high places, </a:t>
            </a:r>
            <a:r>
              <a:rPr lang="en-US" sz="2200" dirty="0">
                <a:solidFill>
                  <a:schemeClr val="bg1"/>
                </a:solidFill>
                <a:latin typeface="Times New Roman" panose="02020603050405020304" pitchFamily="18" charset="0"/>
                <a:cs typeface="Times New Roman" panose="02020603050405020304" pitchFamily="18" charset="0"/>
              </a:rPr>
              <a:t>and made priests from every class of people, who were not of the sons of Levi</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32</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Jeroboam ordained a feast on the fifteenth day of the eighth month, like the </a:t>
            </a:r>
            <a:r>
              <a:rPr lang="en-US" sz="2200" dirty="0">
                <a:solidFill>
                  <a:schemeClr val="bg1"/>
                </a:solidFill>
                <a:latin typeface="Times New Roman" panose="02020603050405020304" pitchFamily="18" charset="0"/>
                <a:cs typeface="Times New Roman" panose="02020603050405020304" pitchFamily="18" charset="0"/>
              </a:rPr>
              <a:t>feast that was in Judah</a:t>
            </a:r>
            <a:r>
              <a:rPr lang="en-US" sz="2200" dirty="0">
                <a:solidFill>
                  <a:schemeClr val="bg1"/>
                </a:solidFill>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2200" b="1" baseline="30000" dirty="0">
                <a:solidFill>
                  <a:schemeClr val="bg1"/>
                </a:solidFill>
                <a:latin typeface="Times New Roman" panose="02020603050405020304" pitchFamily="18" charset="0"/>
                <a:cs typeface="Times New Roman" panose="02020603050405020304" pitchFamily="18" charset="0"/>
              </a:rPr>
              <a:t>33 </a:t>
            </a:r>
            <a:r>
              <a:rPr lang="en-US" sz="2200" dirty="0">
                <a:solidFill>
                  <a:schemeClr val="bg1"/>
                </a:solidFill>
                <a:latin typeface="Times New Roman" panose="02020603050405020304" pitchFamily="18" charset="0"/>
                <a:cs typeface="Times New Roman" panose="02020603050405020304" pitchFamily="18" charset="0"/>
              </a:rPr>
              <a:t>So he made offerings on the altar which he had made at Bethel on the fifteenth day of the eighth month, in the month which he had devised in his own heart. And he ordained a feast for the children of Israel, and offered sacrifices on the altar and burned incense</a:t>
            </a:r>
            <a:r>
              <a:rPr lang="en-US" sz="2200" dirty="0">
                <a:solidFill>
                  <a:schemeClr val="bg1"/>
                </a:solidFill>
                <a:latin typeface="Times New Roman" panose="02020603050405020304" pitchFamily="18" charset="0"/>
                <a:cs typeface="Times New Roman" panose="02020603050405020304" pitchFamily="18" charset="0"/>
              </a:rPr>
              <a:t>.</a:t>
            </a:r>
            <a:endParaRPr lang="en-US" sz="22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rtlCol="0">
            <a:normAutofit/>
          </a:bodyPr>
          <a:lstStyle/>
          <a:p>
            <a:pPr fontAlgn="auto">
              <a:spcAft>
                <a:spcPts val="0"/>
              </a:spcAft>
              <a:defRPr/>
            </a:pPr>
            <a:r>
              <a:rPr lang="en-US" sz="3600" b="1" dirty="0" smtClean="0">
                <a:solidFill>
                  <a:srgbClr val="FFFF00"/>
                </a:solidFill>
                <a:effectLst>
                  <a:outerShdw blurRad="38100" dist="38100" dir="2700000" algn="tl">
                    <a:srgbClr val="000000">
                      <a:alpha val="43137"/>
                    </a:srgbClr>
                  </a:outerShdw>
                </a:effectLst>
              </a:rPr>
              <a:t>1</a:t>
            </a:r>
            <a:r>
              <a:rPr lang="en-US" sz="3600" b="1" baseline="30000" dirty="0" smtClean="0">
                <a:solidFill>
                  <a:srgbClr val="FFFF00"/>
                </a:solidFill>
                <a:effectLst>
                  <a:outerShdw blurRad="38100" dist="38100" dir="2700000" algn="tl">
                    <a:srgbClr val="000000">
                      <a:alpha val="43137"/>
                    </a:srgbClr>
                  </a:outerShdw>
                </a:effectLst>
              </a:rPr>
              <a:t>st</a:t>
            </a:r>
            <a:r>
              <a:rPr lang="en-US" sz="3600" b="1" dirty="0" smtClean="0">
                <a:solidFill>
                  <a:srgbClr val="FFFF00"/>
                </a:solidFill>
                <a:effectLst>
                  <a:outerShdw blurRad="38100" dist="38100" dir="2700000" algn="tl">
                    <a:srgbClr val="000000">
                      <a:alpha val="43137"/>
                    </a:srgbClr>
                  </a:outerShdw>
                </a:effectLst>
              </a:rPr>
              <a:t> Kings 12:25-33</a:t>
            </a:r>
            <a:endParaRPr lang="en-US" sz="3600" dirty="0">
              <a:solidFill>
                <a:srgbClr val="FFFF00"/>
              </a:solidFill>
            </a:endParaRPr>
          </a:p>
        </p:txBody>
      </p:sp>
      <p:sp>
        <p:nvSpPr>
          <p:cNvPr id="5" name="TextBox 4"/>
          <p:cNvSpPr txBox="1"/>
          <p:nvPr/>
        </p:nvSpPr>
        <p:spPr>
          <a:xfrm>
            <a:off x="76200" y="685800"/>
            <a:ext cx="9067800" cy="6203950"/>
          </a:xfrm>
          <a:prstGeom prst="rect">
            <a:avLst/>
          </a:prstGeom>
          <a:noFill/>
        </p:spPr>
        <p:txBody>
          <a:bodyPr>
            <a:spAutoFit/>
          </a:bodyPr>
          <a:lstStyle/>
          <a:p>
            <a:pPr fontAlgn="auto">
              <a:lnSpc>
                <a:spcPct val="95000"/>
              </a:lnSpc>
              <a:spcBef>
                <a:spcPts val="0"/>
              </a:spcBef>
              <a:spcAft>
                <a:spcPts val="0"/>
              </a:spcAft>
              <a:defRPr/>
            </a:pPr>
            <a:r>
              <a:rPr lang="en-US" sz="2200" b="1" baseline="30000" dirty="0">
                <a:solidFill>
                  <a:schemeClr val="bg1"/>
                </a:solidFill>
                <a:latin typeface="Times New Roman" panose="02020603050405020304" pitchFamily="18" charset="0"/>
                <a:cs typeface="Times New Roman" panose="02020603050405020304" pitchFamily="18" charset="0"/>
              </a:rPr>
              <a:t>25 </a:t>
            </a:r>
            <a:r>
              <a:rPr lang="en-US" sz="2200" dirty="0">
                <a:solidFill>
                  <a:schemeClr val="bg1"/>
                </a:solidFill>
                <a:latin typeface="Times New Roman" panose="02020603050405020304" pitchFamily="18" charset="0"/>
                <a:cs typeface="Times New Roman" panose="02020603050405020304" pitchFamily="18" charset="0"/>
              </a:rPr>
              <a:t>Then Jeroboam built </a:t>
            </a:r>
            <a:r>
              <a:rPr lang="en-US" sz="2200" dirty="0" err="1">
                <a:solidFill>
                  <a:schemeClr val="bg1"/>
                </a:solidFill>
                <a:latin typeface="Times New Roman" panose="02020603050405020304" pitchFamily="18" charset="0"/>
                <a:cs typeface="Times New Roman" panose="02020603050405020304" pitchFamily="18" charset="0"/>
              </a:rPr>
              <a:t>Shechem</a:t>
            </a:r>
            <a:r>
              <a:rPr lang="en-US" sz="2200" dirty="0">
                <a:solidFill>
                  <a:schemeClr val="bg1"/>
                </a:solidFill>
                <a:latin typeface="Times New Roman" panose="02020603050405020304" pitchFamily="18" charset="0"/>
                <a:cs typeface="Times New Roman" panose="02020603050405020304" pitchFamily="18" charset="0"/>
              </a:rPr>
              <a:t> in the mountains of Ephraim, and dwelt there. Also he went out from there and built </a:t>
            </a:r>
            <a:r>
              <a:rPr lang="en-US" sz="2200" dirty="0" err="1">
                <a:solidFill>
                  <a:schemeClr val="bg1"/>
                </a:solidFill>
                <a:latin typeface="Times New Roman" panose="02020603050405020304" pitchFamily="18" charset="0"/>
                <a:cs typeface="Times New Roman" panose="02020603050405020304" pitchFamily="18" charset="0"/>
              </a:rPr>
              <a:t>Penuel</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26 </a:t>
            </a:r>
            <a:r>
              <a:rPr lang="en-US" sz="2200" dirty="0">
                <a:solidFill>
                  <a:schemeClr val="bg1"/>
                </a:solidFill>
                <a:latin typeface="Times New Roman" panose="02020603050405020304" pitchFamily="18" charset="0"/>
                <a:cs typeface="Times New Roman" panose="02020603050405020304" pitchFamily="18" charset="0"/>
              </a:rPr>
              <a:t>And Jeroboam said in his heart, “Now the kingdom may return to the house </a:t>
            </a:r>
            <a:r>
              <a:rPr lang="en-US" sz="2200" dirty="0">
                <a:solidFill>
                  <a:schemeClr val="bg1"/>
                </a:solidFill>
                <a:latin typeface="Times New Roman" panose="02020603050405020304" pitchFamily="18" charset="0"/>
                <a:cs typeface="Times New Roman" panose="02020603050405020304" pitchFamily="18" charset="0"/>
              </a:rPr>
              <a:t>of David: </a:t>
            </a:r>
            <a:r>
              <a:rPr lang="en-US" sz="2200" b="1" baseline="30000" dirty="0">
                <a:solidFill>
                  <a:schemeClr val="bg1"/>
                </a:solidFill>
                <a:latin typeface="Times New Roman" panose="02020603050405020304" pitchFamily="18" charset="0"/>
                <a:cs typeface="Times New Roman" panose="02020603050405020304" pitchFamily="18" charset="0"/>
              </a:rPr>
              <a:t>27</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If these people go up to offer sacrifices in the house of the </a:t>
            </a:r>
            <a:r>
              <a:rPr lang="en-US" sz="2200" cap="small" dirty="0">
                <a:solidFill>
                  <a:schemeClr val="bg1"/>
                </a:solidFill>
                <a:latin typeface="Times New Roman" panose="02020603050405020304" pitchFamily="18" charset="0"/>
                <a:cs typeface="Times New Roman" panose="02020603050405020304" pitchFamily="18" charset="0"/>
              </a:rPr>
              <a:t>Lord</a:t>
            </a:r>
            <a:r>
              <a:rPr lang="en-US" sz="2200" dirty="0">
                <a:solidFill>
                  <a:schemeClr val="bg1"/>
                </a:solidFill>
                <a:latin typeface="Times New Roman" panose="02020603050405020304" pitchFamily="18" charset="0"/>
                <a:cs typeface="Times New Roman" panose="02020603050405020304" pitchFamily="18" charset="0"/>
              </a:rPr>
              <a:t> at Jerusalem, then the heart of this people will turn back to their lord,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 and they will kill me and go back to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28</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Therefore the king asked advice, made two calves of gold, and said to the people, “It is too much for you to go up to Jerusalem. Here are your gods, O Israel, which brought you up from the land of Egypt!” </a:t>
            </a:r>
            <a:r>
              <a:rPr lang="en-US" sz="2200" b="1" baseline="30000" dirty="0">
                <a:solidFill>
                  <a:schemeClr val="bg1"/>
                </a:solidFill>
                <a:latin typeface="Times New Roman" panose="02020603050405020304" pitchFamily="18" charset="0"/>
                <a:cs typeface="Times New Roman" panose="02020603050405020304" pitchFamily="18" charset="0"/>
              </a:rPr>
              <a:t>29 </a:t>
            </a:r>
            <a:r>
              <a:rPr lang="en-US" sz="2200" dirty="0">
                <a:solidFill>
                  <a:schemeClr val="bg1"/>
                </a:solidFill>
                <a:latin typeface="Times New Roman" panose="02020603050405020304" pitchFamily="18" charset="0"/>
                <a:cs typeface="Times New Roman" panose="02020603050405020304" pitchFamily="18" charset="0"/>
              </a:rPr>
              <a:t>And he set up one in Bethel, and the other he put in Dan. </a:t>
            </a:r>
            <a:r>
              <a:rPr lang="en-US" sz="2200" b="1" baseline="30000" dirty="0">
                <a:solidFill>
                  <a:schemeClr val="bg1"/>
                </a:solidFill>
                <a:latin typeface="Times New Roman" panose="02020603050405020304" pitchFamily="18" charset="0"/>
                <a:cs typeface="Times New Roman" panose="02020603050405020304" pitchFamily="18" charset="0"/>
              </a:rPr>
              <a:t>30 </a:t>
            </a:r>
            <a:r>
              <a:rPr lang="en-US" sz="2200" b="1" dirty="0">
                <a:solidFill>
                  <a:srgbClr val="FFFF00"/>
                </a:solidFill>
                <a:latin typeface="Times New Roman" panose="02020603050405020304" pitchFamily="18" charset="0"/>
                <a:cs typeface="Times New Roman" panose="02020603050405020304" pitchFamily="18" charset="0"/>
              </a:rPr>
              <a:t>Now this thing became a sin</a:t>
            </a:r>
            <a:r>
              <a:rPr lang="en-US" sz="2200" dirty="0">
                <a:solidFill>
                  <a:schemeClr val="bg1"/>
                </a:solidFill>
                <a:latin typeface="Times New Roman" panose="02020603050405020304" pitchFamily="18" charset="0"/>
                <a:cs typeface="Times New Roman" panose="02020603050405020304" pitchFamily="18" charset="0"/>
              </a:rPr>
              <a:t>, for the people went to worship before the one as far as Dan. </a:t>
            </a:r>
            <a:r>
              <a:rPr lang="en-US" sz="2200" b="1" baseline="30000" dirty="0">
                <a:solidFill>
                  <a:schemeClr val="bg1"/>
                </a:solidFill>
                <a:latin typeface="Times New Roman" panose="02020603050405020304" pitchFamily="18" charset="0"/>
                <a:cs typeface="Times New Roman" panose="02020603050405020304" pitchFamily="18" charset="0"/>
              </a:rPr>
              <a:t>31 </a:t>
            </a:r>
            <a:r>
              <a:rPr lang="en-US" sz="2200" dirty="0">
                <a:solidFill>
                  <a:srgbClr val="FFFF00"/>
                </a:solidFill>
                <a:latin typeface="Times New Roman" panose="02020603050405020304" pitchFamily="18" charset="0"/>
                <a:cs typeface="Times New Roman" panose="02020603050405020304" pitchFamily="18" charset="0"/>
              </a:rPr>
              <a:t>He made </a:t>
            </a:r>
            <a:r>
              <a:rPr lang="en-US" sz="2200" dirty="0">
                <a:solidFill>
                  <a:srgbClr val="FFFF00"/>
                </a:solidFill>
                <a:latin typeface="Times New Roman" panose="02020603050405020304" pitchFamily="18" charset="0"/>
                <a:cs typeface="Times New Roman" panose="02020603050405020304" pitchFamily="18" charset="0"/>
              </a:rPr>
              <a:t>shrines on </a:t>
            </a:r>
            <a:r>
              <a:rPr lang="en-US" sz="2200" dirty="0">
                <a:solidFill>
                  <a:srgbClr val="FFFF00"/>
                </a:solidFill>
                <a:latin typeface="Times New Roman" panose="02020603050405020304" pitchFamily="18" charset="0"/>
                <a:cs typeface="Times New Roman" panose="02020603050405020304" pitchFamily="18" charset="0"/>
              </a:rPr>
              <a:t>the high places, and made priests from every class of people, who were not of the sons of Levi</a:t>
            </a:r>
            <a:r>
              <a:rPr lang="en-US" sz="2200" dirty="0">
                <a:solidFill>
                  <a:srgbClr val="FFFF00"/>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32</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Jeroboam ordained a feast on the fifteenth day of the eighth month, like the </a:t>
            </a:r>
            <a:r>
              <a:rPr lang="en-US" sz="2200" dirty="0">
                <a:solidFill>
                  <a:schemeClr val="bg1"/>
                </a:solidFill>
                <a:latin typeface="Times New Roman" panose="02020603050405020304" pitchFamily="18" charset="0"/>
                <a:cs typeface="Times New Roman" panose="02020603050405020304" pitchFamily="18" charset="0"/>
              </a:rPr>
              <a:t>feast that was in Judah</a:t>
            </a:r>
            <a:r>
              <a:rPr lang="en-US" sz="2200" dirty="0">
                <a:solidFill>
                  <a:schemeClr val="bg1"/>
                </a:solidFill>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2200" b="1" baseline="30000" dirty="0">
                <a:solidFill>
                  <a:schemeClr val="bg1"/>
                </a:solidFill>
                <a:latin typeface="Times New Roman" panose="02020603050405020304" pitchFamily="18" charset="0"/>
                <a:cs typeface="Times New Roman" panose="02020603050405020304" pitchFamily="18" charset="0"/>
              </a:rPr>
              <a:t>33 </a:t>
            </a:r>
            <a:r>
              <a:rPr lang="en-US" sz="2200" dirty="0">
                <a:solidFill>
                  <a:schemeClr val="bg1"/>
                </a:solidFill>
                <a:latin typeface="Times New Roman" panose="02020603050405020304" pitchFamily="18" charset="0"/>
                <a:cs typeface="Times New Roman" panose="02020603050405020304" pitchFamily="18" charset="0"/>
              </a:rPr>
              <a:t>So he made offerings on the altar which he had made at Bethel on the fifteenth day of the eighth month, in the month which he had devised in his own heart. And he ordained a feast for the children of Israel, and offered sacrifices on the altar and burned incense</a:t>
            </a:r>
            <a:r>
              <a:rPr lang="en-US" sz="2200" dirty="0">
                <a:solidFill>
                  <a:schemeClr val="bg1"/>
                </a:solidFill>
                <a:latin typeface="Times New Roman" panose="02020603050405020304" pitchFamily="18" charset="0"/>
                <a:cs typeface="Times New Roman" panose="02020603050405020304" pitchFamily="18" charset="0"/>
              </a:rPr>
              <a:t>.</a:t>
            </a:r>
            <a:endParaRPr lang="en-US" sz="22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rtlCol="0">
            <a:normAutofit/>
          </a:bodyPr>
          <a:lstStyle/>
          <a:p>
            <a:pPr fontAlgn="auto">
              <a:spcAft>
                <a:spcPts val="0"/>
              </a:spcAft>
              <a:defRPr/>
            </a:pPr>
            <a:r>
              <a:rPr lang="en-US" sz="3600" b="1" dirty="0" smtClean="0">
                <a:solidFill>
                  <a:srgbClr val="FFFF00"/>
                </a:solidFill>
                <a:effectLst>
                  <a:outerShdw blurRad="38100" dist="38100" dir="2700000" algn="tl">
                    <a:srgbClr val="000000">
                      <a:alpha val="43137"/>
                    </a:srgbClr>
                  </a:outerShdw>
                </a:effectLst>
              </a:rPr>
              <a:t>1</a:t>
            </a:r>
            <a:r>
              <a:rPr lang="en-US" sz="3600" b="1" baseline="30000" dirty="0" smtClean="0">
                <a:solidFill>
                  <a:srgbClr val="FFFF00"/>
                </a:solidFill>
                <a:effectLst>
                  <a:outerShdw blurRad="38100" dist="38100" dir="2700000" algn="tl">
                    <a:srgbClr val="000000">
                      <a:alpha val="43137"/>
                    </a:srgbClr>
                  </a:outerShdw>
                </a:effectLst>
              </a:rPr>
              <a:t>st</a:t>
            </a:r>
            <a:r>
              <a:rPr lang="en-US" sz="3600" b="1" dirty="0" smtClean="0">
                <a:solidFill>
                  <a:srgbClr val="FFFF00"/>
                </a:solidFill>
                <a:effectLst>
                  <a:outerShdw blurRad="38100" dist="38100" dir="2700000" algn="tl">
                    <a:srgbClr val="000000">
                      <a:alpha val="43137"/>
                    </a:srgbClr>
                  </a:outerShdw>
                </a:effectLst>
              </a:rPr>
              <a:t> Kings 12:25-33</a:t>
            </a:r>
            <a:endParaRPr lang="en-US" sz="3600" dirty="0">
              <a:solidFill>
                <a:srgbClr val="FFFF00"/>
              </a:solidFill>
            </a:endParaRPr>
          </a:p>
        </p:txBody>
      </p:sp>
      <p:sp>
        <p:nvSpPr>
          <p:cNvPr id="5" name="TextBox 4"/>
          <p:cNvSpPr txBox="1"/>
          <p:nvPr/>
        </p:nvSpPr>
        <p:spPr>
          <a:xfrm>
            <a:off x="76200" y="685800"/>
            <a:ext cx="9067800" cy="6203950"/>
          </a:xfrm>
          <a:prstGeom prst="rect">
            <a:avLst/>
          </a:prstGeom>
          <a:noFill/>
        </p:spPr>
        <p:txBody>
          <a:bodyPr>
            <a:spAutoFit/>
          </a:bodyPr>
          <a:lstStyle/>
          <a:p>
            <a:pPr fontAlgn="auto">
              <a:lnSpc>
                <a:spcPct val="95000"/>
              </a:lnSpc>
              <a:spcBef>
                <a:spcPts val="0"/>
              </a:spcBef>
              <a:spcAft>
                <a:spcPts val="0"/>
              </a:spcAft>
              <a:defRPr/>
            </a:pPr>
            <a:r>
              <a:rPr lang="en-US" sz="2200" b="1" baseline="30000" dirty="0">
                <a:solidFill>
                  <a:schemeClr val="bg1"/>
                </a:solidFill>
                <a:latin typeface="Times New Roman" panose="02020603050405020304" pitchFamily="18" charset="0"/>
                <a:cs typeface="Times New Roman" panose="02020603050405020304" pitchFamily="18" charset="0"/>
              </a:rPr>
              <a:t>25 </a:t>
            </a:r>
            <a:r>
              <a:rPr lang="en-US" sz="2200" dirty="0">
                <a:solidFill>
                  <a:schemeClr val="bg1"/>
                </a:solidFill>
                <a:latin typeface="Times New Roman" panose="02020603050405020304" pitchFamily="18" charset="0"/>
                <a:cs typeface="Times New Roman" panose="02020603050405020304" pitchFamily="18" charset="0"/>
              </a:rPr>
              <a:t>Then Jeroboam built </a:t>
            </a:r>
            <a:r>
              <a:rPr lang="en-US" sz="2200" dirty="0" err="1">
                <a:solidFill>
                  <a:schemeClr val="bg1"/>
                </a:solidFill>
                <a:latin typeface="Times New Roman" panose="02020603050405020304" pitchFamily="18" charset="0"/>
                <a:cs typeface="Times New Roman" panose="02020603050405020304" pitchFamily="18" charset="0"/>
              </a:rPr>
              <a:t>Shechem</a:t>
            </a:r>
            <a:r>
              <a:rPr lang="en-US" sz="2200" dirty="0">
                <a:solidFill>
                  <a:schemeClr val="bg1"/>
                </a:solidFill>
                <a:latin typeface="Times New Roman" panose="02020603050405020304" pitchFamily="18" charset="0"/>
                <a:cs typeface="Times New Roman" panose="02020603050405020304" pitchFamily="18" charset="0"/>
              </a:rPr>
              <a:t> in the mountains of Ephraim, and dwelt there. Also he went out from there and built </a:t>
            </a:r>
            <a:r>
              <a:rPr lang="en-US" sz="2200" dirty="0" err="1">
                <a:solidFill>
                  <a:schemeClr val="bg1"/>
                </a:solidFill>
                <a:latin typeface="Times New Roman" panose="02020603050405020304" pitchFamily="18" charset="0"/>
                <a:cs typeface="Times New Roman" panose="02020603050405020304" pitchFamily="18" charset="0"/>
              </a:rPr>
              <a:t>Penuel</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26 </a:t>
            </a:r>
            <a:r>
              <a:rPr lang="en-US" sz="2200" dirty="0">
                <a:solidFill>
                  <a:schemeClr val="bg1"/>
                </a:solidFill>
                <a:latin typeface="Times New Roman" panose="02020603050405020304" pitchFamily="18" charset="0"/>
                <a:cs typeface="Times New Roman" panose="02020603050405020304" pitchFamily="18" charset="0"/>
              </a:rPr>
              <a:t>And Jeroboam said in his heart, “Now the kingdom may return to the house </a:t>
            </a:r>
            <a:r>
              <a:rPr lang="en-US" sz="2200" dirty="0">
                <a:solidFill>
                  <a:schemeClr val="bg1"/>
                </a:solidFill>
                <a:latin typeface="Times New Roman" panose="02020603050405020304" pitchFamily="18" charset="0"/>
                <a:cs typeface="Times New Roman" panose="02020603050405020304" pitchFamily="18" charset="0"/>
              </a:rPr>
              <a:t>of David: </a:t>
            </a:r>
            <a:r>
              <a:rPr lang="en-US" sz="2200" b="1" baseline="30000" dirty="0">
                <a:solidFill>
                  <a:schemeClr val="bg1"/>
                </a:solidFill>
                <a:latin typeface="Times New Roman" panose="02020603050405020304" pitchFamily="18" charset="0"/>
                <a:cs typeface="Times New Roman" panose="02020603050405020304" pitchFamily="18" charset="0"/>
              </a:rPr>
              <a:t>27</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If these people go up to offer sacrifices in the house of the </a:t>
            </a:r>
            <a:r>
              <a:rPr lang="en-US" sz="2200" cap="small" dirty="0">
                <a:solidFill>
                  <a:schemeClr val="bg1"/>
                </a:solidFill>
                <a:latin typeface="Times New Roman" panose="02020603050405020304" pitchFamily="18" charset="0"/>
                <a:cs typeface="Times New Roman" panose="02020603050405020304" pitchFamily="18" charset="0"/>
              </a:rPr>
              <a:t>Lord</a:t>
            </a:r>
            <a:r>
              <a:rPr lang="en-US" sz="2200" dirty="0">
                <a:solidFill>
                  <a:schemeClr val="bg1"/>
                </a:solidFill>
                <a:latin typeface="Times New Roman" panose="02020603050405020304" pitchFamily="18" charset="0"/>
                <a:cs typeface="Times New Roman" panose="02020603050405020304" pitchFamily="18" charset="0"/>
              </a:rPr>
              <a:t> at Jerusalem, then the heart of this people will turn back to their lord,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 and they will kill me and go back to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28</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Therefore the king asked advice, made two calves of gold, and said to the people, “It is too much for you to go up to Jerusalem. Here are your gods, O Israel, which brought you up from the land of Egypt!” </a:t>
            </a:r>
            <a:r>
              <a:rPr lang="en-US" sz="2200" b="1" baseline="30000" dirty="0">
                <a:solidFill>
                  <a:schemeClr val="bg1"/>
                </a:solidFill>
                <a:latin typeface="Times New Roman" panose="02020603050405020304" pitchFamily="18" charset="0"/>
                <a:cs typeface="Times New Roman" panose="02020603050405020304" pitchFamily="18" charset="0"/>
              </a:rPr>
              <a:t>29 </a:t>
            </a:r>
            <a:r>
              <a:rPr lang="en-US" sz="2200" dirty="0">
                <a:solidFill>
                  <a:schemeClr val="bg1"/>
                </a:solidFill>
                <a:latin typeface="Times New Roman" panose="02020603050405020304" pitchFamily="18" charset="0"/>
                <a:cs typeface="Times New Roman" panose="02020603050405020304" pitchFamily="18" charset="0"/>
              </a:rPr>
              <a:t>And he set up one in Bethel, and the other he put in Dan. </a:t>
            </a:r>
            <a:r>
              <a:rPr lang="en-US" sz="2200" b="1" baseline="30000" dirty="0">
                <a:solidFill>
                  <a:schemeClr val="bg1"/>
                </a:solidFill>
                <a:latin typeface="Times New Roman" panose="02020603050405020304" pitchFamily="18" charset="0"/>
                <a:cs typeface="Times New Roman" panose="02020603050405020304" pitchFamily="18" charset="0"/>
              </a:rPr>
              <a:t>30 </a:t>
            </a:r>
            <a:r>
              <a:rPr lang="en-US" sz="2200" b="1" dirty="0">
                <a:solidFill>
                  <a:srgbClr val="FFFF00"/>
                </a:solidFill>
                <a:latin typeface="Times New Roman" panose="02020603050405020304" pitchFamily="18" charset="0"/>
                <a:cs typeface="Times New Roman" panose="02020603050405020304" pitchFamily="18" charset="0"/>
              </a:rPr>
              <a:t>Now this thing became a sin</a:t>
            </a:r>
            <a:r>
              <a:rPr lang="en-US" sz="2200" dirty="0">
                <a:solidFill>
                  <a:schemeClr val="bg1"/>
                </a:solidFill>
                <a:latin typeface="Times New Roman" panose="02020603050405020304" pitchFamily="18" charset="0"/>
                <a:cs typeface="Times New Roman" panose="02020603050405020304" pitchFamily="18" charset="0"/>
              </a:rPr>
              <a:t>, for the people went to worship before the one as far as Dan. </a:t>
            </a:r>
            <a:r>
              <a:rPr lang="en-US" sz="2200" b="1" baseline="30000" dirty="0">
                <a:solidFill>
                  <a:schemeClr val="bg1"/>
                </a:solidFill>
                <a:latin typeface="Times New Roman" panose="02020603050405020304" pitchFamily="18" charset="0"/>
                <a:cs typeface="Times New Roman" panose="02020603050405020304" pitchFamily="18" charset="0"/>
              </a:rPr>
              <a:t>31 </a:t>
            </a:r>
            <a:r>
              <a:rPr lang="en-US" sz="2200" dirty="0">
                <a:solidFill>
                  <a:srgbClr val="FFFF00"/>
                </a:solidFill>
                <a:latin typeface="Times New Roman" panose="02020603050405020304" pitchFamily="18" charset="0"/>
                <a:cs typeface="Times New Roman" panose="02020603050405020304" pitchFamily="18" charset="0"/>
              </a:rPr>
              <a:t>He made </a:t>
            </a:r>
            <a:r>
              <a:rPr lang="en-US" sz="2200" dirty="0">
                <a:solidFill>
                  <a:srgbClr val="FFFF00"/>
                </a:solidFill>
                <a:latin typeface="Times New Roman" panose="02020603050405020304" pitchFamily="18" charset="0"/>
                <a:cs typeface="Times New Roman" panose="02020603050405020304" pitchFamily="18" charset="0"/>
              </a:rPr>
              <a:t>shrines on </a:t>
            </a:r>
            <a:r>
              <a:rPr lang="en-US" sz="2200" dirty="0">
                <a:solidFill>
                  <a:srgbClr val="FFFF00"/>
                </a:solidFill>
                <a:latin typeface="Times New Roman" panose="02020603050405020304" pitchFamily="18" charset="0"/>
                <a:cs typeface="Times New Roman" panose="02020603050405020304" pitchFamily="18" charset="0"/>
              </a:rPr>
              <a:t>the high places, and made priests from every class of people, who were not of the sons of Levi</a:t>
            </a:r>
            <a:r>
              <a:rPr lang="en-US" sz="2200" dirty="0">
                <a:solidFill>
                  <a:srgbClr val="FFFF00"/>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32</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Jeroboam </a:t>
            </a:r>
            <a:r>
              <a:rPr lang="en-US" sz="2200" dirty="0">
                <a:solidFill>
                  <a:srgbClr val="FFFF00"/>
                </a:solidFill>
                <a:latin typeface="Times New Roman" panose="02020603050405020304" pitchFamily="18" charset="0"/>
                <a:cs typeface="Times New Roman" panose="02020603050405020304" pitchFamily="18" charset="0"/>
              </a:rPr>
              <a:t>ordained a feast on the fifteenth day of the eighth month, like the </a:t>
            </a:r>
            <a:r>
              <a:rPr lang="en-US" sz="2200" dirty="0">
                <a:solidFill>
                  <a:srgbClr val="FFFF00"/>
                </a:solidFill>
                <a:latin typeface="Times New Roman" panose="02020603050405020304" pitchFamily="18" charset="0"/>
                <a:cs typeface="Times New Roman" panose="02020603050405020304" pitchFamily="18" charset="0"/>
              </a:rPr>
              <a:t>feast that was in Judah</a:t>
            </a:r>
            <a:r>
              <a:rPr lang="en-US" sz="2200" dirty="0">
                <a:solidFill>
                  <a:schemeClr val="bg1"/>
                </a:solidFill>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2200" b="1" baseline="30000" dirty="0">
                <a:solidFill>
                  <a:schemeClr val="bg1"/>
                </a:solidFill>
                <a:latin typeface="Times New Roman" panose="02020603050405020304" pitchFamily="18" charset="0"/>
                <a:cs typeface="Times New Roman" panose="02020603050405020304" pitchFamily="18" charset="0"/>
              </a:rPr>
              <a:t>33 </a:t>
            </a:r>
            <a:r>
              <a:rPr lang="en-US" sz="2200" dirty="0">
                <a:solidFill>
                  <a:schemeClr val="bg1"/>
                </a:solidFill>
                <a:latin typeface="Times New Roman" panose="02020603050405020304" pitchFamily="18" charset="0"/>
                <a:cs typeface="Times New Roman" panose="02020603050405020304" pitchFamily="18" charset="0"/>
              </a:rPr>
              <a:t>So he made offerings on the altar which he had made at Bethel on the fifteenth day of the eighth month, in the month which he had devised in his own heart. And he ordained a feast for the children of Israel, and offered sacrifices on the altar and burned incense</a:t>
            </a:r>
            <a:r>
              <a:rPr lang="en-US" sz="2200" dirty="0">
                <a:solidFill>
                  <a:schemeClr val="bg1"/>
                </a:solidFill>
                <a:latin typeface="Times New Roman" panose="02020603050405020304" pitchFamily="18" charset="0"/>
                <a:cs typeface="Times New Roman" panose="02020603050405020304" pitchFamily="18" charset="0"/>
              </a:rPr>
              <a:t>.</a:t>
            </a:r>
            <a:endParaRPr lang="en-US" sz="22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rtlCol="0">
            <a:normAutofit/>
          </a:bodyPr>
          <a:lstStyle/>
          <a:p>
            <a:pPr fontAlgn="auto">
              <a:spcAft>
                <a:spcPts val="0"/>
              </a:spcAft>
              <a:defRPr/>
            </a:pPr>
            <a:r>
              <a:rPr lang="en-US" sz="3600" b="1" dirty="0" smtClean="0">
                <a:solidFill>
                  <a:srgbClr val="FFFF00"/>
                </a:solidFill>
                <a:effectLst>
                  <a:outerShdw blurRad="38100" dist="38100" dir="2700000" algn="tl">
                    <a:srgbClr val="000000">
                      <a:alpha val="43137"/>
                    </a:srgbClr>
                  </a:outerShdw>
                </a:effectLst>
              </a:rPr>
              <a:t>1</a:t>
            </a:r>
            <a:r>
              <a:rPr lang="en-US" sz="3600" b="1" baseline="30000" dirty="0" smtClean="0">
                <a:solidFill>
                  <a:srgbClr val="FFFF00"/>
                </a:solidFill>
                <a:effectLst>
                  <a:outerShdw blurRad="38100" dist="38100" dir="2700000" algn="tl">
                    <a:srgbClr val="000000">
                      <a:alpha val="43137"/>
                    </a:srgbClr>
                  </a:outerShdw>
                </a:effectLst>
              </a:rPr>
              <a:t>st</a:t>
            </a:r>
            <a:r>
              <a:rPr lang="en-US" sz="3600" b="1" dirty="0" smtClean="0">
                <a:solidFill>
                  <a:srgbClr val="FFFF00"/>
                </a:solidFill>
                <a:effectLst>
                  <a:outerShdw blurRad="38100" dist="38100" dir="2700000" algn="tl">
                    <a:srgbClr val="000000">
                      <a:alpha val="43137"/>
                    </a:srgbClr>
                  </a:outerShdw>
                </a:effectLst>
              </a:rPr>
              <a:t> Kings 12:25-33</a:t>
            </a:r>
            <a:endParaRPr lang="en-US" sz="3600" dirty="0">
              <a:solidFill>
                <a:srgbClr val="FFFF00"/>
              </a:solidFill>
            </a:endParaRPr>
          </a:p>
        </p:txBody>
      </p:sp>
      <p:sp>
        <p:nvSpPr>
          <p:cNvPr id="5" name="TextBox 4"/>
          <p:cNvSpPr txBox="1"/>
          <p:nvPr/>
        </p:nvSpPr>
        <p:spPr>
          <a:xfrm>
            <a:off x="76200" y="685800"/>
            <a:ext cx="9067800" cy="6203950"/>
          </a:xfrm>
          <a:prstGeom prst="rect">
            <a:avLst/>
          </a:prstGeom>
          <a:noFill/>
        </p:spPr>
        <p:txBody>
          <a:bodyPr>
            <a:spAutoFit/>
          </a:bodyPr>
          <a:lstStyle/>
          <a:p>
            <a:pPr fontAlgn="auto">
              <a:lnSpc>
                <a:spcPct val="95000"/>
              </a:lnSpc>
              <a:spcBef>
                <a:spcPts val="0"/>
              </a:spcBef>
              <a:spcAft>
                <a:spcPts val="0"/>
              </a:spcAft>
              <a:defRPr/>
            </a:pPr>
            <a:r>
              <a:rPr lang="en-US" sz="2200" b="1" baseline="30000" dirty="0">
                <a:solidFill>
                  <a:schemeClr val="bg1"/>
                </a:solidFill>
                <a:latin typeface="Times New Roman" panose="02020603050405020304" pitchFamily="18" charset="0"/>
                <a:cs typeface="Times New Roman" panose="02020603050405020304" pitchFamily="18" charset="0"/>
              </a:rPr>
              <a:t>25 </a:t>
            </a:r>
            <a:r>
              <a:rPr lang="en-US" sz="2200" dirty="0">
                <a:solidFill>
                  <a:schemeClr val="bg1"/>
                </a:solidFill>
                <a:latin typeface="Times New Roman" panose="02020603050405020304" pitchFamily="18" charset="0"/>
                <a:cs typeface="Times New Roman" panose="02020603050405020304" pitchFamily="18" charset="0"/>
              </a:rPr>
              <a:t>Then Jeroboam built </a:t>
            </a:r>
            <a:r>
              <a:rPr lang="en-US" sz="2200" dirty="0" err="1">
                <a:solidFill>
                  <a:schemeClr val="bg1"/>
                </a:solidFill>
                <a:latin typeface="Times New Roman" panose="02020603050405020304" pitchFamily="18" charset="0"/>
                <a:cs typeface="Times New Roman" panose="02020603050405020304" pitchFamily="18" charset="0"/>
              </a:rPr>
              <a:t>Shechem</a:t>
            </a:r>
            <a:r>
              <a:rPr lang="en-US" sz="2200" dirty="0">
                <a:solidFill>
                  <a:schemeClr val="bg1"/>
                </a:solidFill>
                <a:latin typeface="Times New Roman" panose="02020603050405020304" pitchFamily="18" charset="0"/>
                <a:cs typeface="Times New Roman" panose="02020603050405020304" pitchFamily="18" charset="0"/>
              </a:rPr>
              <a:t> in the mountains of Ephraim, and dwelt there. Also he went out from there and built </a:t>
            </a:r>
            <a:r>
              <a:rPr lang="en-US" sz="2200" dirty="0" err="1">
                <a:solidFill>
                  <a:schemeClr val="bg1"/>
                </a:solidFill>
                <a:latin typeface="Times New Roman" panose="02020603050405020304" pitchFamily="18" charset="0"/>
                <a:cs typeface="Times New Roman" panose="02020603050405020304" pitchFamily="18" charset="0"/>
              </a:rPr>
              <a:t>Penuel</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26 </a:t>
            </a:r>
            <a:r>
              <a:rPr lang="en-US" sz="2200" dirty="0">
                <a:solidFill>
                  <a:schemeClr val="bg1"/>
                </a:solidFill>
                <a:latin typeface="Times New Roman" panose="02020603050405020304" pitchFamily="18" charset="0"/>
                <a:cs typeface="Times New Roman" panose="02020603050405020304" pitchFamily="18" charset="0"/>
              </a:rPr>
              <a:t>And Jeroboam said in his heart, “Now the kingdom may return to the house </a:t>
            </a:r>
            <a:r>
              <a:rPr lang="en-US" sz="2200" dirty="0">
                <a:solidFill>
                  <a:schemeClr val="bg1"/>
                </a:solidFill>
                <a:latin typeface="Times New Roman" panose="02020603050405020304" pitchFamily="18" charset="0"/>
                <a:cs typeface="Times New Roman" panose="02020603050405020304" pitchFamily="18" charset="0"/>
              </a:rPr>
              <a:t>of David: </a:t>
            </a:r>
            <a:r>
              <a:rPr lang="en-US" sz="2200" b="1" baseline="30000" dirty="0">
                <a:solidFill>
                  <a:schemeClr val="bg1"/>
                </a:solidFill>
                <a:latin typeface="Times New Roman" panose="02020603050405020304" pitchFamily="18" charset="0"/>
                <a:cs typeface="Times New Roman" panose="02020603050405020304" pitchFamily="18" charset="0"/>
              </a:rPr>
              <a:t>27</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If these people go up to offer sacrifices in the house of the </a:t>
            </a:r>
            <a:r>
              <a:rPr lang="en-US" sz="2200" cap="small" dirty="0">
                <a:solidFill>
                  <a:schemeClr val="bg1"/>
                </a:solidFill>
                <a:latin typeface="Times New Roman" panose="02020603050405020304" pitchFamily="18" charset="0"/>
                <a:cs typeface="Times New Roman" panose="02020603050405020304" pitchFamily="18" charset="0"/>
              </a:rPr>
              <a:t>Lord</a:t>
            </a:r>
            <a:r>
              <a:rPr lang="en-US" sz="2200" dirty="0">
                <a:solidFill>
                  <a:schemeClr val="bg1"/>
                </a:solidFill>
                <a:latin typeface="Times New Roman" panose="02020603050405020304" pitchFamily="18" charset="0"/>
                <a:cs typeface="Times New Roman" panose="02020603050405020304" pitchFamily="18" charset="0"/>
              </a:rPr>
              <a:t> at Jerusalem, then the heart of this people will turn back to their lord,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 and they will kill me and go back to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28</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Therefore the king asked advice, made two calves of gold, and said to the people, “It is too much for you to go up to Jerusalem. Here are your gods, O Israel, which brought you up from the land of Egypt!” </a:t>
            </a:r>
            <a:r>
              <a:rPr lang="en-US" sz="2200" b="1" baseline="30000" dirty="0">
                <a:solidFill>
                  <a:schemeClr val="bg1"/>
                </a:solidFill>
                <a:latin typeface="Times New Roman" panose="02020603050405020304" pitchFamily="18" charset="0"/>
                <a:cs typeface="Times New Roman" panose="02020603050405020304" pitchFamily="18" charset="0"/>
              </a:rPr>
              <a:t>29 </a:t>
            </a:r>
            <a:r>
              <a:rPr lang="en-US" sz="2200" dirty="0">
                <a:solidFill>
                  <a:schemeClr val="bg1"/>
                </a:solidFill>
                <a:latin typeface="Times New Roman" panose="02020603050405020304" pitchFamily="18" charset="0"/>
                <a:cs typeface="Times New Roman" panose="02020603050405020304" pitchFamily="18" charset="0"/>
              </a:rPr>
              <a:t>And he set up one in Bethel, and the other he put in Dan. </a:t>
            </a:r>
            <a:r>
              <a:rPr lang="en-US" sz="2200" b="1" baseline="30000" dirty="0">
                <a:solidFill>
                  <a:schemeClr val="bg1"/>
                </a:solidFill>
                <a:latin typeface="Times New Roman" panose="02020603050405020304" pitchFamily="18" charset="0"/>
                <a:cs typeface="Times New Roman" panose="02020603050405020304" pitchFamily="18" charset="0"/>
              </a:rPr>
              <a:t>30 </a:t>
            </a:r>
            <a:r>
              <a:rPr lang="en-US" sz="2200" b="1" dirty="0">
                <a:solidFill>
                  <a:srgbClr val="FFFF00"/>
                </a:solidFill>
                <a:latin typeface="Times New Roman" panose="02020603050405020304" pitchFamily="18" charset="0"/>
                <a:cs typeface="Times New Roman" panose="02020603050405020304" pitchFamily="18" charset="0"/>
              </a:rPr>
              <a:t>Now this thing became a sin</a:t>
            </a:r>
            <a:r>
              <a:rPr lang="en-US" sz="2200" dirty="0">
                <a:solidFill>
                  <a:schemeClr val="bg1"/>
                </a:solidFill>
                <a:latin typeface="Times New Roman" panose="02020603050405020304" pitchFamily="18" charset="0"/>
                <a:cs typeface="Times New Roman" panose="02020603050405020304" pitchFamily="18" charset="0"/>
              </a:rPr>
              <a:t>, for the people went to worship before the one as far as Dan. </a:t>
            </a:r>
            <a:r>
              <a:rPr lang="en-US" sz="2200" b="1" baseline="30000" dirty="0">
                <a:solidFill>
                  <a:schemeClr val="bg1"/>
                </a:solidFill>
                <a:latin typeface="Times New Roman" panose="02020603050405020304" pitchFamily="18" charset="0"/>
                <a:cs typeface="Times New Roman" panose="02020603050405020304" pitchFamily="18" charset="0"/>
              </a:rPr>
              <a:t>31 </a:t>
            </a:r>
            <a:r>
              <a:rPr lang="en-US" sz="2200" dirty="0">
                <a:solidFill>
                  <a:srgbClr val="FFFF00"/>
                </a:solidFill>
                <a:latin typeface="Times New Roman" panose="02020603050405020304" pitchFamily="18" charset="0"/>
                <a:cs typeface="Times New Roman" panose="02020603050405020304" pitchFamily="18" charset="0"/>
              </a:rPr>
              <a:t>He made </a:t>
            </a:r>
            <a:r>
              <a:rPr lang="en-US" sz="2200" dirty="0">
                <a:solidFill>
                  <a:srgbClr val="FFFF00"/>
                </a:solidFill>
                <a:latin typeface="Times New Roman" panose="02020603050405020304" pitchFamily="18" charset="0"/>
                <a:cs typeface="Times New Roman" panose="02020603050405020304" pitchFamily="18" charset="0"/>
              </a:rPr>
              <a:t>shrines on </a:t>
            </a:r>
            <a:r>
              <a:rPr lang="en-US" sz="2200" dirty="0">
                <a:solidFill>
                  <a:srgbClr val="FFFF00"/>
                </a:solidFill>
                <a:latin typeface="Times New Roman" panose="02020603050405020304" pitchFamily="18" charset="0"/>
                <a:cs typeface="Times New Roman" panose="02020603050405020304" pitchFamily="18" charset="0"/>
              </a:rPr>
              <a:t>the high places, and made priests from every class of people, who were not of the sons of Levi</a:t>
            </a:r>
            <a:r>
              <a:rPr lang="en-US" sz="2200" dirty="0">
                <a:solidFill>
                  <a:srgbClr val="FFFF00"/>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32</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Jeroboam </a:t>
            </a:r>
            <a:r>
              <a:rPr lang="en-US" sz="2200" dirty="0">
                <a:solidFill>
                  <a:srgbClr val="FFFF00"/>
                </a:solidFill>
                <a:latin typeface="Times New Roman" panose="02020603050405020304" pitchFamily="18" charset="0"/>
                <a:cs typeface="Times New Roman" panose="02020603050405020304" pitchFamily="18" charset="0"/>
              </a:rPr>
              <a:t>ordained a feast on the fifteenth day of the eighth month, like the </a:t>
            </a:r>
            <a:r>
              <a:rPr lang="en-US" sz="2200" dirty="0">
                <a:solidFill>
                  <a:srgbClr val="FFFF00"/>
                </a:solidFill>
                <a:latin typeface="Times New Roman" panose="02020603050405020304" pitchFamily="18" charset="0"/>
                <a:cs typeface="Times New Roman" panose="02020603050405020304" pitchFamily="18" charset="0"/>
              </a:rPr>
              <a:t>feast that was in Judah</a:t>
            </a:r>
            <a:r>
              <a:rPr lang="en-US" sz="2200" dirty="0">
                <a:solidFill>
                  <a:schemeClr val="bg1"/>
                </a:solidFill>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2200" b="1" baseline="30000" dirty="0">
                <a:solidFill>
                  <a:schemeClr val="bg1"/>
                </a:solidFill>
                <a:latin typeface="Times New Roman" panose="02020603050405020304" pitchFamily="18" charset="0"/>
                <a:cs typeface="Times New Roman" panose="02020603050405020304" pitchFamily="18" charset="0"/>
              </a:rPr>
              <a:t>33 </a:t>
            </a:r>
            <a:r>
              <a:rPr lang="en-US" sz="2200" dirty="0">
                <a:solidFill>
                  <a:schemeClr val="bg1"/>
                </a:solidFill>
                <a:latin typeface="Times New Roman" panose="02020603050405020304" pitchFamily="18" charset="0"/>
                <a:cs typeface="Times New Roman" panose="02020603050405020304" pitchFamily="18" charset="0"/>
              </a:rPr>
              <a:t>So he made offerings on the altar which he had made at Bethel on the fifteenth day of the eighth month, in the month </a:t>
            </a:r>
            <a:r>
              <a:rPr lang="en-US" sz="2200" dirty="0">
                <a:solidFill>
                  <a:srgbClr val="FFC000"/>
                </a:solidFill>
                <a:latin typeface="Times New Roman" panose="02020603050405020304" pitchFamily="18" charset="0"/>
                <a:cs typeface="Times New Roman" panose="02020603050405020304" pitchFamily="18" charset="0"/>
              </a:rPr>
              <a:t>which he had </a:t>
            </a:r>
            <a:r>
              <a:rPr lang="en-US" sz="2200" b="1" dirty="0">
                <a:solidFill>
                  <a:srgbClr val="FFC000"/>
                </a:solidFill>
                <a:latin typeface="Times New Roman" panose="02020603050405020304" pitchFamily="18" charset="0"/>
                <a:cs typeface="Times New Roman" panose="02020603050405020304" pitchFamily="18" charset="0"/>
              </a:rPr>
              <a:t>devised in his own heart</a:t>
            </a:r>
            <a:r>
              <a:rPr lang="en-US" sz="2200" dirty="0">
                <a:solidFill>
                  <a:schemeClr val="bg1"/>
                </a:solidFill>
                <a:latin typeface="Times New Roman" panose="02020603050405020304" pitchFamily="18" charset="0"/>
                <a:cs typeface="Times New Roman" panose="02020603050405020304" pitchFamily="18" charset="0"/>
              </a:rPr>
              <a:t>. And</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he</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ordained</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a</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feast</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for</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the</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children</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of</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Israel, and offered sacrifices on the altar and burned incense</a:t>
            </a:r>
            <a:r>
              <a:rPr lang="en-US" sz="2200" dirty="0">
                <a:solidFill>
                  <a:schemeClr val="bg1"/>
                </a:solidFill>
                <a:latin typeface="Times New Roman" panose="02020603050405020304" pitchFamily="18" charset="0"/>
                <a:cs typeface="Times New Roman" panose="02020603050405020304" pitchFamily="18" charset="0"/>
              </a:rPr>
              <a:t>.</a:t>
            </a:r>
            <a:endParaRPr lang="en-US" sz="22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rtlCol="0">
            <a:normAutofit/>
          </a:bodyPr>
          <a:lstStyle/>
          <a:p>
            <a:pPr fontAlgn="auto">
              <a:spcAft>
                <a:spcPts val="0"/>
              </a:spcAft>
              <a:defRPr/>
            </a:pPr>
            <a:r>
              <a:rPr lang="en-US" sz="3600" b="1" dirty="0" smtClean="0">
                <a:solidFill>
                  <a:srgbClr val="FFFF00"/>
                </a:solidFill>
                <a:effectLst>
                  <a:outerShdw blurRad="38100" dist="38100" dir="2700000" algn="tl">
                    <a:srgbClr val="000000">
                      <a:alpha val="43137"/>
                    </a:srgbClr>
                  </a:outerShdw>
                </a:effectLst>
              </a:rPr>
              <a:t>1</a:t>
            </a:r>
            <a:r>
              <a:rPr lang="en-US" sz="3600" b="1" baseline="30000" dirty="0" smtClean="0">
                <a:solidFill>
                  <a:srgbClr val="FFFF00"/>
                </a:solidFill>
                <a:effectLst>
                  <a:outerShdw blurRad="38100" dist="38100" dir="2700000" algn="tl">
                    <a:srgbClr val="000000">
                      <a:alpha val="43137"/>
                    </a:srgbClr>
                  </a:outerShdw>
                </a:effectLst>
              </a:rPr>
              <a:t>st</a:t>
            </a:r>
            <a:r>
              <a:rPr lang="en-US" sz="3600" b="1" dirty="0" smtClean="0">
                <a:solidFill>
                  <a:srgbClr val="FFFF00"/>
                </a:solidFill>
                <a:effectLst>
                  <a:outerShdw blurRad="38100" dist="38100" dir="2700000" algn="tl">
                    <a:srgbClr val="000000">
                      <a:alpha val="43137"/>
                    </a:srgbClr>
                  </a:outerShdw>
                </a:effectLst>
              </a:rPr>
              <a:t> Kings 12:25-33</a:t>
            </a:r>
            <a:endParaRPr lang="en-US" sz="3600" dirty="0">
              <a:solidFill>
                <a:srgbClr val="FFFF00"/>
              </a:solidFill>
            </a:endParaRPr>
          </a:p>
        </p:txBody>
      </p:sp>
      <p:sp>
        <p:nvSpPr>
          <p:cNvPr id="5" name="TextBox 4"/>
          <p:cNvSpPr txBox="1"/>
          <p:nvPr/>
        </p:nvSpPr>
        <p:spPr>
          <a:xfrm>
            <a:off x="76200" y="685800"/>
            <a:ext cx="9067800" cy="6203950"/>
          </a:xfrm>
          <a:prstGeom prst="rect">
            <a:avLst/>
          </a:prstGeom>
          <a:noFill/>
        </p:spPr>
        <p:txBody>
          <a:bodyPr>
            <a:spAutoFit/>
          </a:bodyPr>
          <a:lstStyle/>
          <a:p>
            <a:pPr fontAlgn="auto">
              <a:lnSpc>
                <a:spcPct val="95000"/>
              </a:lnSpc>
              <a:spcBef>
                <a:spcPts val="0"/>
              </a:spcBef>
              <a:spcAft>
                <a:spcPts val="0"/>
              </a:spcAft>
              <a:defRPr/>
            </a:pPr>
            <a:r>
              <a:rPr lang="en-US" sz="2200" b="1" baseline="30000" dirty="0">
                <a:solidFill>
                  <a:schemeClr val="bg1"/>
                </a:solidFill>
                <a:latin typeface="Times New Roman" panose="02020603050405020304" pitchFamily="18" charset="0"/>
                <a:cs typeface="Times New Roman" panose="02020603050405020304" pitchFamily="18" charset="0"/>
              </a:rPr>
              <a:t>25 </a:t>
            </a:r>
            <a:r>
              <a:rPr lang="en-US" sz="2200" dirty="0">
                <a:solidFill>
                  <a:schemeClr val="bg1"/>
                </a:solidFill>
                <a:latin typeface="Times New Roman" panose="02020603050405020304" pitchFamily="18" charset="0"/>
                <a:cs typeface="Times New Roman" panose="02020603050405020304" pitchFamily="18" charset="0"/>
              </a:rPr>
              <a:t>Then Jeroboam built </a:t>
            </a:r>
            <a:r>
              <a:rPr lang="en-US" sz="2200" dirty="0" err="1">
                <a:solidFill>
                  <a:schemeClr val="bg1"/>
                </a:solidFill>
                <a:latin typeface="Times New Roman" panose="02020603050405020304" pitchFamily="18" charset="0"/>
                <a:cs typeface="Times New Roman" panose="02020603050405020304" pitchFamily="18" charset="0"/>
              </a:rPr>
              <a:t>Shechem</a:t>
            </a:r>
            <a:r>
              <a:rPr lang="en-US" sz="2200" dirty="0">
                <a:solidFill>
                  <a:schemeClr val="bg1"/>
                </a:solidFill>
                <a:latin typeface="Times New Roman" panose="02020603050405020304" pitchFamily="18" charset="0"/>
                <a:cs typeface="Times New Roman" panose="02020603050405020304" pitchFamily="18" charset="0"/>
              </a:rPr>
              <a:t> in the mountains of Ephraim, and dwelt there. Also he went out from there and built </a:t>
            </a:r>
            <a:r>
              <a:rPr lang="en-US" sz="2200" dirty="0" err="1">
                <a:solidFill>
                  <a:schemeClr val="bg1"/>
                </a:solidFill>
                <a:latin typeface="Times New Roman" panose="02020603050405020304" pitchFamily="18" charset="0"/>
                <a:cs typeface="Times New Roman" panose="02020603050405020304" pitchFamily="18" charset="0"/>
              </a:rPr>
              <a:t>Penuel</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26 </a:t>
            </a:r>
            <a:r>
              <a:rPr lang="en-US" sz="2200" dirty="0">
                <a:solidFill>
                  <a:schemeClr val="bg1"/>
                </a:solidFill>
                <a:latin typeface="Times New Roman" panose="02020603050405020304" pitchFamily="18" charset="0"/>
                <a:cs typeface="Times New Roman" panose="02020603050405020304" pitchFamily="18" charset="0"/>
              </a:rPr>
              <a:t>And Jeroboam said in his heart, “Now the kingdom may return to the house </a:t>
            </a:r>
            <a:r>
              <a:rPr lang="en-US" sz="2200" dirty="0">
                <a:solidFill>
                  <a:schemeClr val="bg1"/>
                </a:solidFill>
                <a:latin typeface="Times New Roman" panose="02020603050405020304" pitchFamily="18" charset="0"/>
                <a:cs typeface="Times New Roman" panose="02020603050405020304" pitchFamily="18" charset="0"/>
              </a:rPr>
              <a:t>of David: </a:t>
            </a:r>
            <a:r>
              <a:rPr lang="en-US" sz="2200" b="1" baseline="30000" dirty="0">
                <a:solidFill>
                  <a:schemeClr val="bg1"/>
                </a:solidFill>
                <a:latin typeface="Times New Roman" panose="02020603050405020304" pitchFamily="18" charset="0"/>
                <a:cs typeface="Times New Roman" panose="02020603050405020304" pitchFamily="18" charset="0"/>
              </a:rPr>
              <a:t>27</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If these people go up to offer sacrifices in the house of the </a:t>
            </a:r>
            <a:r>
              <a:rPr lang="en-US" sz="2200" cap="small" dirty="0">
                <a:solidFill>
                  <a:schemeClr val="bg1"/>
                </a:solidFill>
                <a:latin typeface="Times New Roman" panose="02020603050405020304" pitchFamily="18" charset="0"/>
                <a:cs typeface="Times New Roman" panose="02020603050405020304" pitchFamily="18" charset="0"/>
              </a:rPr>
              <a:t>Lord</a:t>
            </a:r>
            <a:r>
              <a:rPr lang="en-US" sz="2200" dirty="0">
                <a:solidFill>
                  <a:schemeClr val="bg1"/>
                </a:solidFill>
                <a:latin typeface="Times New Roman" panose="02020603050405020304" pitchFamily="18" charset="0"/>
                <a:cs typeface="Times New Roman" panose="02020603050405020304" pitchFamily="18" charset="0"/>
              </a:rPr>
              <a:t> at Jerusalem, then the heart of this people will turn back to their lord,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 and they will kill me and go back to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28</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Therefore the king asked advice, made two calves of gold, and said to the people, “It is too much for you to go up to Jerusalem. Here are your gods, O Israel, which brought you up from the land of Egypt!” </a:t>
            </a:r>
            <a:r>
              <a:rPr lang="en-US" sz="2200" b="1" baseline="30000" dirty="0">
                <a:solidFill>
                  <a:schemeClr val="bg1"/>
                </a:solidFill>
                <a:latin typeface="Times New Roman" panose="02020603050405020304" pitchFamily="18" charset="0"/>
                <a:cs typeface="Times New Roman" panose="02020603050405020304" pitchFamily="18" charset="0"/>
              </a:rPr>
              <a:t>29 </a:t>
            </a:r>
            <a:r>
              <a:rPr lang="en-US" sz="2200" dirty="0">
                <a:solidFill>
                  <a:schemeClr val="bg1"/>
                </a:solidFill>
                <a:latin typeface="Times New Roman" panose="02020603050405020304" pitchFamily="18" charset="0"/>
                <a:cs typeface="Times New Roman" panose="02020603050405020304" pitchFamily="18" charset="0"/>
              </a:rPr>
              <a:t>And he set up one in Bethel, and the other he put in Dan. </a:t>
            </a:r>
            <a:r>
              <a:rPr lang="en-US" sz="2200" b="1" baseline="30000" dirty="0">
                <a:solidFill>
                  <a:schemeClr val="bg1"/>
                </a:solidFill>
                <a:latin typeface="Times New Roman" panose="02020603050405020304" pitchFamily="18" charset="0"/>
                <a:cs typeface="Times New Roman" panose="02020603050405020304" pitchFamily="18" charset="0"/>
              </a:rPr>
              <a:t>30 </a:t>
            </a:r>
            <a:r>
              <a:rPr lang="en-US" sz="2200" b="1" dirty="0">
                <a:solidFill>
                  <a:srgbClr val="FFFF00"/>
                </a:solidFill>
                <a:latin typeface="Times New Roman" panose="02020603050405020304" pitchFamily="18" charset="0"/>
                <a:cs typeface="Times New Roman" panose="02020603050405020304" pitchFamily="18" charset="0"/>
              </a:rPr>
              <a:t>Now this thing became a sin</a:t>
            </a:r>
            <a:r>
              <a:rPr lang="en-US" sz="2200" dirty="0">
                <a:solidFill>
                  <a:schemeClr val="bg1"/>
                </a:solidFill>
                <a:latin typeface="Times New Roman" panose="02020603050405020304" pitchFamily="18" charset="0"/>
                <a:cs typeface="Times New Roman" panose="02020603050405020304" pitchFamily="18" charset="0"/>
              </a:rPr>
              <a:t>, for the people went to worship before the one as far as Dan. </a:t>
            </a:r>
            <a:r>
              <a:rPr lang="en-US" sz="2200" b="1" baseline="30000" dirty="0">
                <a:solidFill>
                  <a:schemeClr val="bg1"/>
                </a:solidFill>
                <a:latin typeface="Times New Roman" panose="02020603050405020304" pitchFamily="18" charset="0"/>
                <a:cs typeface="Times New Roman" panose="02020603050405020304" pitchFamily="18" charset="0"/>
              </a:rPr>
              <a:t>31 </a:t>
            </a:r>
            <a:r>
              <a:rPr lang="en-US" sz="2200" dirty="0">
                <a:solidFill>
                  <a:srgbClr val="FFFF00"/>
                </a:solidFill>
                <a:latin typeface="Times New Roman" panose="02020603050405020304" pitchFamily="18" charset="0"/>
                <a:cs typeface="Times New Roman" panose="02020603050405020304" pitchFamily="18" charset="0"/>
              </a:rPr>
              <a:t>He made </a:t>
            </a:r>
            <a:r>
              <a:rPr lang="en-US" sz="2200" dirty="0">
                <a:solidFill>
                  <a:srgbClr val="FFFF00"/>
                </a:solidFill>
                <a:latin typeface="Times New Roman" panose="02020603050405020304" pitchFamily="18" charset="0"/>
                <a:cs typeface="Times New Roman" panose="02020603050405020304" pitchFamily="18" charset="0"/>
              </a:rPr>
              <a:t>shrines on </a:t>
            </a:r>
            <a:r>
              <a:rPr lang="en-US" sz="2200" dirty="0">
                <a:solidFill>
                  <a:srgbClr val="FFFF00"/>
                </a:solidFill>
                <a:latin typeface="Times New Roman" panose="02020603050405020304" pitchFamily="18" charset="0"/>
                <a:cs typeface="Times New Roman" panose="02020603050405020304" pitchFamily="18" charset="0"/>
              </a:rPr>
              <a:t>the high places, and made priests from every class of people, who were not of the sons of Levi</a:t>
            </a:r>
            <a:r>
              <a:rPr lang="en-US" sz="2200" dirty="0">
                <a:solidFill>
                  <a:srgbClr val="FFFF00"/>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32</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Jeroboam </a:t>
            </a:r>
            <a:r>
              <a:rPr lang="en-US" sz="2200" dirty="0">
                <a:solidFill>
                  <a:srgbClr val="FFFF00"/>
                </a:solidFill>
                <a:latin typeface="Times New Roman" panose="02020603050405020304" pitchFamily="18" charset="0"/>
                <a:cs typeface="Times New Roman" panose="02020603050405020304" pitchFamily="18" charset="0"/>
              </a:rPr>
              <a:t>ordained a feast on the fifteenth day of the eighth month, like the </a:t>
            </a:r>
            <a:r>
              <a:rPr lang="en-US" sz="2200" dirty="0">
                <a:solidFill>
                  <a:srgbClr val="FFFF00"/>
                </a:solidFill>
                <a:latin typeface="Times New Roman" panose="02020603050405020304" pitchFamily="18" charset="0"/>
                <a:cs typeface="Times New Roman" panose="02020603050405020304" pitchFamily="18" charset="0"/>
              </a:rPr>
              <a:t>feast that was in Judah</a:t>
            </a:r>
            <a:r>
              <a:rPr lang="en-US" sz="2200" dirty="0">
                <a:solidFill>
                  <a:schemeClr val="bg1"/>
                </a:solidFill>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2200" b="1" baseline="30000" dirty="0">
                <a:solidFill>
                  <a:schemeClr val="bg1"/>
                </a:solidFill>
                <a:latin typeface="Times New Roman" panose="02020603050405020304" pitchFamily="18" charset="0"/>
                <a:cs typeface="Times New Roman" panose="02020603050405020304" pitchFamily="18" charset="0"/>
              </a:rPr>
              <a:t>33 </a:t>
            </a:r>
            <a:r>
              <a:rPr lang="en-US" sz="2200" dirty="0">
                <a:solidFill>
                  <a:schemeClr val="bg1"/>
                </a:solidFill>
                <a:latin typeface="Times New Roman" panose="02020603050405020304" pitchFamily="18" charset="0"/>
                <a:cs typeface="Times New Roman" panose="02020603050405020304" pitchFamily="18" charset="0"/>
              </a:rPr>
              <a:t>So he made offerings on the altar which he had made at Bethel on the fifteenth day of the eighth month, in the month </a:t>
            </a:r>
            <a:r>
              <a:rPr lang="en-US" sz="2200" dirty="0">
                <a:solidFill>
                  <a:srgbClr val="FFC000"/>
                </a:solidFill>
                <a:latin typeface="Times New Roman" panose="02020603050405020304" pitchFamily="18" charset="0"/>
                <a:cs typeface="Times New Roman" panose="02020603050405020304" pitchFamily="18" charset="0"/>
              </a:rPr>
              <a:t>which he had </a:t>
            </a:r>
            <a:r>
              <a:rPr lang="en-US" sz="2200" b="1" dirty="0">
                <a:solidFill>
                  <a:srgbClr val="FFC000"/>
                </a:solidFill>
                <a:latin typeface="Times New Roman" panose="02020603050405020304" pitchFamily="18" charset="0"/>
                <a:cs typeface="Times New Roman" panose="02020603050405020304" pitchFamily="18" charset="0"/>
              </a:rPr>
              <a:t>devised in his own heart</a:t>
            </a:r>
            <a:r>
              <a:rPr lang="en-US" sz="2200" dirty="0">
                <a:solidFill>
                  <a:schemeClr val="bg1"/>
                </a:solidFill>
                <a:latin typeface="Times New Roman" panose="02020603050405020304" pitchFamily="18" charset="0"/>
                <a:cs typeface="Times New Roman" panose="02020603050405020304" pitchFamily="18" charset="0"/>
              </a:rPr>
              <a:t>. And</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he</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ordained</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a</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feast</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for</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the</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children</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of</a:t>
            </a:r>
            <a:r>
              <a:rPr lang="en-US"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Israel, and offered sacrifices on the altar and burned incense</a:t>
            </a:r>
            <a:r>
              <a:rPr lang="en-US" sz="2200" dirty="0">
                <a:solidFill>
                  <a:schemeClr val="bg1"/>
                </a:solidFill>
                <a:latin typeface="Times New Roman" panose="02020603050405020304" pitchFamily="18" charset="0"/>
                <a:cs typeface="Times New Roman" panose="02020603050405020304" pitchFamily="18" charset="0"/>
              </a:rPr>
              <a:t>.</a:t>
            </a:r>
            <a:endParaRPr lang="en-US" sz="2200" dirty="0">
              <a:solidFill>
                <a:schemeClr val="bg1"/>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0"/>
            <a:ext cx="9144000" cy="35814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Progression of Apostasy Is Corrupting</a:t>
            </a:r>
          </a:p>
          <a:p>
            <a:pPr marL="804863" indent="-409575" fontAlgn="auto">
              <a:spcBef>
                <a:spcPts val="0"/>
              </a:spcBef>
              <a:spcAft>
                <a:spcPts val="0"/>
              </a:spcAft>
              <a:buClr>
                <a:srgbClr val="FFFF00"/>
              </a:buClr>
              <a:buFont typeface="Arial" panose="020B0604020202020204" pitchFamily="34" charset="0"/>
              <a:buChar char="•"/>
              <a:defRPr/>
            </a:pPr>
            <a:r>
              <a:rPr lang="en-US" sz="3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One act of sin or apostasy starts a decline</a:t>
            </a:r>
          </a:p>
          <a:p>
            <a:pPr marL="804863" indent="-409575" fontAlgn="auto">
              <a:spcBef>
                <a:spcPts val="0"/>
              </a:spcBef>
              <a:spcAft>
                <a:spcPts val="0"/>
              </a:spcAft>
              <a:buClr>
                <a:srgbClr val="FFFF00"/>
              </a:buClr>
              <a:buFont typeface="Arial" panose="020B0604020202020204" pitchFamily="34" charset="0"/>
              <a:buChar char="•"/>
              <a:defRPr/>
            </a:pPr>
            <a:r>
              <a:rPr lang="en-US" sz="3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Progresses to worse forms of evil</a:t>
            </a:r>
          </a:p>
          <a:p>
            <a:pPr marL="804863" indent="-409575" fontAlgn="auto">
              <a:spcBef>
                <a:spcPts val="0"/>
              </a:spcBef>
              <a:spcAft>
                <a:spcPts val="0"/>
              </a:spcAft>
              <a:buClr>
                <a:srgbClr val="FFFF00"/>
              </a:buClr>
              <a:buFont typeface="Arial" panose="020B0604020202020204" pitchFamily="34" charset="0"/>
              <a:buChar char="•"/>
              <a:defRPr/>
            </a:pPr>
            <a:r>
              <a:rPr lang="en-US" sz="3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Apostasy in one area leads to more in others</a:t>
            </a:r>
          </a:p>
          <a:p>
            <a:pPr marL="804863" indent="-409575" fontAlgn="auto">
              <a:spcBef>
                <a:spcPts val="0"/>
              </a:spcBef>
              <a:spcAft>
                <a:spcPts val="0"/>
              </a:spcAft>
              <a:buClr>
                <a:srgbClr val="FFFF00"/>
              </a:buClr>
              <a:buFont typeface="Arial" panose="020B0604020202020204" pitchFamily="34" charset="0"/>
              <a:buChar char="•"/>
              <a:defRPr/>
            </a:pPr>
            <a:r>
              <a:rPr lang="en-US" sz="3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Attempt is made to have change be similar</a:t>
            </a:r>
          </a:p>
          <a:p>
            <a:pPr marL="804863" indent="-409575" fontAlgn="auto">
              <a:spcBef>
                <a:spcPts val="0"/>
              </a:spcBef>
              <a:spcAft>
                <a:spcPts val="0"/>
              </a:spcAft>
              <a:buClr>
                <a:srgbClr val="FFFF00"/>
              </a:buClr>
              <a:buFont typeface="Arial" panose="020B0604020202020204" pitchFamily="34" charset="0"/>
              <a:buChar char="•"/>
              <a:defRPr/>
            </a:pPr>
            <a:r>
              <a:rPr lang="en-US" sz="3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Ultimate end is whatever the heart desires</a:t>
            </a:r>
            <a:endParaRPr lang="en-US" sz="3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left)">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left)">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ipe(left)">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wipe(left)">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p:cNvPicPr>
            <a:picLocks noChangeAspect="1"/>
          </p:cNvPicPr>
          <p:nvPr/>
        </p:nvPicPr>
        <p:blipFill>
          <a:blip r:embed="rId2"/>
          <a:srcRect/>
          <a:stretch>
            <a:fillRect/>
          </a:stretch>
        </p:blipFill>
        <p:spPr bwMode="auto">
          <a:xfrm>
            <a:off x="0" y="36513"/>
            <a:ext cx="9144000" cy="6821487"/>
          </a:xfrm>
          <a:prstGeom prst="rect">
            <a:avLst/>
          </a:prstGeom>
          <a:noFill/>
          <a:ln w="9525">
            <a:noFill/>
            <a:miter lim="800000"/>
            <a:headEnd/>
            <a:tailEnd/>
          </a:ln>
        </p:spPr>
      </p:pic>
      <p:sp>
        <p:nvSpPr>
          <p:cNvPr id="30722" name="TextBox 3"/>
          <p:cNvSpPr txBox="1">
            <a:spLocks noChangeArrowheads="1"/>
          </p:cNvSpPr>
          <p:nvPr/>
        </p:nvSpPr>
        <p:spPr bwMode="auto">
          <a:xfrm>
            <a:off x="1143000" y="228600"/>
            <a:ext cx="7162800" cy="4708525"/>
          </a:xfrm>
          <a:prstGeom prst="rect">
            <a:avLst/>
          </a:prstGeom>
          <a:noFill/>
          <a:ln w="9525">
            <a:noFill/>
            <a:miter lim="800000"/>
            <a:headEnd/>
            <a:tailEnd/>
          </a:ln>
        </p:spPr>
        <p:txBody>
          <a:bodyPr>
            <a:spAutoFit/>
          </a:bodyPr>
          <a:lstStyle/>
          <a:p>
            <a:r>
              <a:rPr lang="en-US" sz="3000" b="1" baseline="30000">
                <a:latin typeface="Times New Roman" pitchFamily="18" charset="0"/>
                <a:cs typeface="Times New Roman" pitchFamily="18" charset="0"/>
              </a:rPr>
              <a:t>6 </a:t>
            </a:r>
            <a:r>
              <a:rPr lang="en-US" sz="3000">
                <a:latin typeface="Times New Roman" pitchFamily="18" charset="0"/>
                <a:cs typeface="Times New Roman" pitchFamily="18" charset="0"/>
              </a:rPr>
              <a:t>He answered and said to them, “Well did Isaiah prophesy of you hypocrites, as it is written: ‘This people honors Me with their lips, but their heart is far from Me. </a:t>
            </a:r>
            <a:r>
              <a:rPr lang="en-US" sz="3000" b="1" baseline="30000">
                <a:latin typeface="Times New Roman" pitchFamily="18" charset="0"/>
                <a:cs typeface="Times New Roman" pitchFamily="18" charset="0"/>
              </a:rPr>
              <a:t>7 </a:t>
            </a:r>
            <a:r>
              <a:rPr lang="en-US" sz="3000">
                <a:latin typeface="Times New Roman" pitchFamily="18" charset="0"/>
                <a:cs typeface="Times New Roman" pitchFamily="18" charset="0"/>
              </a:rPr>
              <a:t>And in vain they worship Me, teaching as doctrines the commandments of men.’</a:t>
            </a:r>
            <a:r>
              <a:rPr lang="en-US" sz="3000" baseline="30000">
                <a:latin typeface="Times New Roman" pitchFamily="18" charset="0"/>
                <a:cs typeface="Times New Roman" pitchFamily="18" charset="0"/>
              </a:rPr>
              <a:t> </a:t>
            </a:r>
            <a:r>
              <a:rPr lang="en-US" sz="3000" b="1" baseline="30000">
                <a:latin typeface="Times New Roman" pitchFamily="18" charset="0"/>
                <a:cs typeface="Times New Roman" pitchFamily="18" charset="0"/>
              </a:rPr>
              <a:t>8 </a:t>
            </a:r>
            <a:r>
              <a:rPr lang="en-US" sz="3000">
                <a:latin typeface="Times New Roman" pitchFamily="18" charset="0"/>
                <a:cs typeface="Times New Roman" pitchFamily="18" charset="0"/>
              </a:rPr>
              <a:t>For laying aside the commandment of God, you hold the tradition of men….” </a:t>
            </a:r>
            <a:r>
              <a:rPr lang="en-US" sz="3000" b="1" baseline="30000">
                <a:latin typeface="Times New Roman" pitchFamily="18" charset="0"/>
                <a:cs typeface="Times New Roman" pitchFamily="18" charset="0"/>
              </a:rPr>
              <a:t>9 </a:t>
            </a:r>
            <a:r>
              <a:rPr lang="en-US" sz="3000">
                <a:latin typeface="Times New Roman" pitchFamily="18" charset="0"/>
                <a:cs typeface="Times New Roman" pitchFamily="18" charset="0"/>
              </a:rPr>
              <a:t>He said to them, “All too well you reject the commandment of God, that you may keep your tradition.”</a:t>
            </a:r>
          </a:p>
        </p:txBody>
      </p:sp>
      <p:sp>
        <p:nvSpPr>
          <p:cNvPr id="30723" name="TextBox 4"/>
          <p:cNvSpPr txBox="1">
            <a:spLocks noChangeArrowheads="1"/>
          </p:cNvSpPr>
          <p:nvPr/>
        </p:nvSpPr>
        <p:spPr bwMode="auto">
          <a:xfrm>
            <a:off x="5943600" y="4800600"/>
            <a:ext cx="2286000" cy="584200"/>
          </a:xfrm>
          <a:prstGeom prst="rect">
            <a:avLst/>
          </a:prstGeom>
          <a:noFill/>
          <a:ln w="9525">
            <a:noFill/>
            <a:miter lim="800000"/>
            <a:headEnd/>
            <a:tailEnd/>
          </a:ln>
        </p:spPr>
        <p:txBody>
          <a:bodyPr>
            <a:spAutoFit/>
          </a:bodyPr>
          <a:lstStyle/>
          <a:p>
            <a:pPr algn="ctr"/>
            <a:r>
              <a:rPr lang="en-US" sz="3200" b="1" i="1">
                <a:solidFill>
                  <a:srgbClr val="800000"/>
                </a:solidFill>
                <a:latin typeface="Times New Roman" pitchFamily="18" charset="0"/>
                <a:cs typeface="Times New Roman" pitchFamily="18" charset="0"/>
              </a:rPr>
              <a:t>Mark 7:6-9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rtlCol="0">
            <a:normAutofit/>
          </a:bodyPr>
          <a:lstStyle/>
          <a:p>
            <a:pPr fontAlgn="auto">
              <a:spcAft>
                <a:spcPts val="0"/>
              </a:spcAft>
              <a:defRPr/>
            </a:pPr>
            <a:r>
              <a:rPr lang="en-US" sz="3600" b="1" dirty="0" smtClean="0">
                <a:solidFill>
                  <a:srgbClr val="FFFF00"/>
                </a:solidFill>
                <a:effectLst>
                  <a:outerShdw blurRad="38100" dist="38100" dir="2700000" algn="tl">
                    <a:srgbClr val="000000">
                      <a:alpha val="43137"/>
                    </a:srgbClr>
                  </a:outerShdw>
                </a:effectLst>
              </a:rPr>
              <a:t>1</a:t>
            </a:r>
            <a:r>
              <a:rPr lang="en-US" sz="3600" b="1" baseline="30000" dirty="0" smtClean="0">
                <a:solidFill>
                  <a:srgbClr val="FFFF00"/>
                </a:solidFill>
                <a:effectLst>
                  <a:outerShdw blurRad="38100" dist="38100" dir="2700000" algn="tl">
                    <a:srgbClr val="000000">
                      <a:alpha val="43137"/>
                    </a:srgbClr>
                  </a:outerShdw>
                </a:effectLst>
              </a:rPr>
              <a:t>st</a:t>
            </a:r>
            <a:r>
              <a:rPr lang="en-US" sz="3600" b="1" dirty="0" smtClean="0">
                <a:solidFill>
                  <a:srgbClr val="FFFF00"/>
                </a:solidFill>
                <a:effectLst>
                  <a:outerShdw blurRad="38100" dist="38100" dir="2700000" algn="tl">
                    <a:srgbClr val="000000">
                      <a:alpha val="43137"/>
                    </a:srgbClr>
                  </a:outerShdw>
                </a:effectLst>
              </a:rPr>
              <a:t> Kings 12:25-33</a:t>
            </a:r>
            <a:endParaRPr lang="en-US" sz="3600" dirty="0">
              <a:solidFill>
                <a:srgbClr val="FFFF00"/>
              </a:solidFill>
            </a:endParaRPr>
          </a:p>
        </p:txBody>
      </p:sp>
      <p:sp>
        <p:nvSpPr>
          <p:cNvPr id="5" name="TextBox 4"/>
          <p:cNvSpPr txBox="1"/>
          <p:nvPr/>
        </p:nvSpPr>
        <p:spPr>
          <a:xfrm>
            <a:off x="76200" y="685800"/>
            <a:ext cx="9067800" cy="6203950"/>
          </a:xfrm>
          <a:prstGeom prst="rect">
            <a:avLst/>
          </a:prstGeom>
          <a:noFill/>
        </p:spPr>
        <p:txBody>
          <a:bodyPr>
            <a:spAutoFit/>
          </a:bodyPr>
          <a:lstStyle/>
          <a:p>
            <a:pPr fontAlgn="auto">
              <a:lnSpc>
                <a:spcPct val="95000"/>
              </a:lnSpc>
              <a:spcBef>
                <a:spcPts val="0"/>
              </a:spcBef>
              <a:spcAft>
                <a:spcPts val="0"/>
              </a:spcAft>
              <a:defRPr/>
            </a:pPr>
            <a:r>
              <a:rPr lang="en-US" sz="2200" b="1" baseline="30000" dirty="0">
                <a:solidFill>
                  <a:schemeClr val="bg1"/>
                </a:solidFill>
                <a:latin typeface="Times New Roman" panose="02020603050405020304" pitchFamily="18" charset="0"/>
                <a:cs typeface="Times New Roman" panose="02020603050405020304" pitchFamily="18" charset="0"/>
              </a:rPr>
              <a:t>25 </a:t>
            </a:r>
            <a:r>
              <a:rPr lang="en-US" sz="2200" dirty="0">
                <a:solidFill>
                  <a:schemeClr val="bg1"/>
                </a:solidFill>
                <a:latin typeface="Times New Roman" panose="02020603050405020304" pitchFamily="18" charset="0"/>
                <a:cs typeface="Times New Roman" panose="02020603050405020304" pitchFamily="18" charset="0"/>
              </a:rPr>
              <a:t>Then Jeroboam built </a:t>
            </a:r>
            <a:r>
              <a:rPr lang="en-US" sz="2200" dirty="0" err="1">
                <a:solidFill>
                  <a:schemeClr val="bg1"/>
                </a:solidFill>
                <a:latin typeface="Times New Roman" panose="02020603050405020304" pitchFamily="18" charset="0"/>
                <a:cs typeface="Times New Roman" panose="02020603050405020304" pitchFamily="18" charset="0"/>
              </a:rPr>
              <a:t>Shechem</a:t>
            </a:r>
            <a:r>
              <a:rPr lang="en-US" sz="2200" dirty="0">
                <a:solidFill>
                  <a:schemeClr val="bg1"/>
                </a:solidFill>
                <a:latin typeface="Times New Roman" panose="02020603050405020304" pitchFamily="18" charset="0"/>
                <a:cs typeface="Times New Roman" panose="02020603050405020304" pitchFamily="18" charset="0"/>
              </a:rPr>
              <a:t> in the mountains of Ephraim, and dwelt there. Also he went out from there and built </a:t>
            </a:r>
            <a:r>
              <a:rPr lang="en-US" sz="2200" dirty="0" err="1">
                <a:solidFill>
                  <a:schemeClr val="bg1"/>
                </a:solidFill>
                <a:latin typeface="Times New Roman" panose="02020603050405020304" pitchFamily="18" charset="0"/>
                <a:cs typeface="Times New Roman" panose="02020603050405020304" pitchFamily="18" charset="0"/>
              </a:rPr>
              <a:t>Penuel</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26 </a:t>
            </a:r>
            <a:r>
              <a:rPr lang="en-US" sz="2200" dirty="0">
                <a:solidFill>
                  <a:schemeClr val="bg1"/>
                </a:solidFill>
                <a:latin typeface="Times New Roman" panose="02020603050405020304" pitchFamily="18" charset="0"/>
                <a:cs typeface="Times New Roman" panose="02020603050405020304" pitchFamily="18" charset="0"/>
              </a:rPr>
              <a:t>And Jeroboam said in his heart, “Now the kingdom may return to the house </a:t>
            </a:r>
            <a:r>
              <a:rPr lang="en-US" sz="2200" dirty="0">
                <a:solidFill>
                  <a:schemeClr val="bg1"/>
                </a:solidFill>
                <a:latin typeface="Times New Roman" panose="02020603050405020304" pitchFamily="18" charset="0"/>
                <a:cs typeface="Times New Roman" panose="02020603050405020304" pitchFamily="18" charset="0"/>
              </a:rPr>
              <a:t>of David: </a:t>
            </a:r>
            <a:r>
              <a:rPr lang="en-US" sz="2200" b="1" baseline="30000" dirty="0">
                <a:solidFill>
                  <a:schemeClr val="bg1"/>
                </a:solidFill>
                <a:latin typeface="Times New Roman" panose="02020603050405020304" pitchFamily="18" charset="0"/>
                <a:cs typeface="Times New Roman" panose="02020603050405020304" pitchFamily="18" charset="0"/>
              </a:rPr>
              <a:t>27</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If these people go up to offer sacrifices in the house of the </a:t>
            </a:r>
            <a:r>
              <a:rPr lang="en-US" sz="2200" cap="small" dirty="0">
                <a:solidFill>
                  <a:schemeClr val="bg1"/>
                </a:solidFill>
                <a:latin typeface="Times New Roman" panose="02020603050405020304" pitchFamily="18" charset="0"/>
                <a:cs typeface="Times New Roman" panose="02020603050405020304" pitchFamily="18" charset="0"/>
              </a:rPr>
              <a:t>Lord</a:t>
            </a:r>
            <a:r>
              <a:rPr lang="en-US" sz="2200" dirty="0">
                <a:solidFill>
                  <a:schemeClr val="bg1"/>
                </a:solidFill>
                <a:latin typeface="Times New Roman" panose="02020603050405020304" pitchFamily="18" charset="0"/>
                <a:cs typeface="Times New Roman" panose="02020603050405020304" pitchFamily="18" charset="0"/>
              </a:rPr>
              <a:t> at Jerusalem, then the heart of this people will turn back to their lord,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 and they will kill me and go back to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28</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Therefore the king asked advice, made two calves of gold, and said to the people, “It is too much for you to go up to Jerusalem. Here are your gods, O Israel, which brought you up from the land of Egypt!” </a:t>
            </a:r>
            <a:r>
              <a:rPr lang="en-US" sz="2200" b="1" baseline="30000" dirty="0">
                <a:solidFill>
                  <a:schemeClr val="bg1"/>
                </a:solidFill>
                <a:latin typeface="Times New Roman" panose="02020603050405020304" pitchFamily="18" charset="0"/>
                <a:cs typeface="Times New Roman" panose="02020603050405020304" pitchFamily="18" charset="0"/>
              </a:rPr>
              <a:t>29 </a:t>
            </a:r>
            <a:r>
              <a:rPr lang="en-US" sz="2200" dirty="0">
                <a:solidFill>
                  <a:schemeClr val="bg1"/>
                </a:solidFill>
                <a:latin typeface="Times New Roman" panose="02020603050405020304" pitchFamily="18" charset="0"/>
                <a:cs typeface="Times New Roman" panose="02020603050405020304" pitchFamily="18" charset="0"/>
              </a:rPr>
              <a:t>And he set up one in Bethel, and the other he put in Dan. </a:t>
            </a:r>
            <a:r>
              <a:rPr lang="en-US" sz="2200" b="1" baseline="30000" dirty="0">
                <a:solidFill>
                  <a:schemeClr val="bg1"/>
                </a:solidFill>
                <a:latin typeface="Times New Roman" panose="02020603050405020304" pitchFamily="18" charset="0"/>
                <a:cs typeface="Times New Roman" panose="02020603050405020304" pitchFamily="18" charset="0"/>
              </a:rPr>
              <a:t>30 </a:t>
            </a:r>
            <a:r>
              <a:rPr lang="en-US" sz="2200" dirty="0">
                <a:solidFill>
                  <a:schemeClr val="bg1"/>
                </a:solidFill>
                <a:latin typeface="Times New Roman" panose="02020603050405020304" pitchFamily="18" charset="0"/>
                <a:cs typeface="Times New Roman" panose="02020603050405020304" pitchFamily="18" charset="0"/>
              </a:rPr>
              <a:t>Now this thing became a sin, for the people went to worship before the one as far as Dan. </a:t>
            </a:r>
            <a:r>
              <a:rPr lang="en-US" sz="2200" b="1" baseline="30000" dirty="0">
                <a:solidFill>
                  <a:schemeClr val="bg1"/>
                </a:solidFill>
                <a:latin typeface="Times New Roman" panose="02020603050405020304" pitchFamily="18" charset="0"/>
                <a:cs typeface="Times New Roman" panose="02020603050405020304" pitchFamily="18" charset="0"/>
              </a:rPr>
              <a:t>31 </a:t>
            </a:r>
            <a:r>
              <a:rPr lang="en-US" sz="2200" dirty="0">
                <a:solidFill>
                  <a:schemeClr val="bg1"/>
                </a:solidFill>
                <a:latin typeface="Times New Roman" panose="02020603050405020304" pitchFamily="18" charset="0"/>
                <a:cs typeface="Times New Roman" panose="02020603050405020304" pitchFamily="18" charset="0"/>
              </a:rPr>
              <a:t>He made </a:t>
            </a:r>
            <a:r>
              <a:rPr lang="en-US" sz="2200" dirty="0">
                <a:solidFill>
                  <a:schemeClr val="bg1"/>
                </a:solidFill>
                <a:latin typeface="Times New Roman" panose="02020603050405020304" pitchFamily="18" charset="0"/>
                <a:cs typeface="Times New Roman" panose="02020603050405020304" pitchFamily="18" charset="0"/>
              </a:rPr>
              <a:t>shrines on </a:t>
            </a:r>
            <a:r>
              <a:rPr lang="en-US" sz="2200" dirty="0">
                <a:solidFill>
                  <a:schemeClr val="bg1"/>
                </a:solidFill>
                <a:latin typeface="Times New Roman" panose="02020603050405020304" pitchFamily="18" charset="0"/>
                <a:cs typeface="Times New Roman" panose="02020603050405020304" pitchFamily="18" charset="0"/>
              </a:rPr>
              <a:t>the high places, and made priests from every class of people, who were not of the sons of Levi</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32</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Jeroboam ordained a feast on the fifteenth day of the eighth month, like the </a:t>
            </a:r>
            <a:r>
              <a:rPr lang="en-US" sz="2200" dirty="0">
                <a:solidFill>
                  <a:schemeClr val="bg1"/>
                </a:solidFill>
                <a:latin typeface="Times New Roman" panose="02020603050405020304" pitchFamily="18" charset="0"/>
                <a:cs typeface="Times New Roman" panose="02020603050405020304" pitchFamily="18" charset="0"/>
              </a:rPr>
              <a:t>feast that was in Judah</a:t>
            </a:r>
            <a:r>
              <a:rPr lang="en-US" sz="2200" dirty="0">
                <a:solidFill>
                  <a:schemeClr val="bg1"/>
                </a:solidFill>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2200" b="1" baseline="30000" dirty="0">
                <a:solidFill>
                  <a:schemeClr val="bg1"/>
                </a:solidFill>
                <a:latin typeface="Times New Roman" panose="02020603050405020304" pitchFamily="18" charset="0"/>
                <a:cs typeface="Times New Roman" panose="02020603050405020304" pitchFamily="18" charset="0"/>
              </a:rPr>
              <a:t>33 </a:t>
            </a:r>
            <a:r>
              <a:rPr lang="en-US" sz="2200" dirty="0">
                <a:solidFill>
                  <a:schemeClr val="bg1"/>
                </a:solidFill>
                <a:latin typeface="Times New Roman" panose="02020603050405020304" pitchFamily="18" charset="0"/>
                <a:cs typeface="Times New Roman" panose="02020603050405020304" pitchFamily="18" charset="0"/>
              </a:rPr>
              <a:t>So he made offerings on the altar which he had made at Bethel on the fifteenth day of the eighth month, in the month which he had devised in his own heart. And he ordained a feast for the children of Israel, and offered sacrifices on the altar and burned incense</a:t>
            </a:r>
            <a:r>
              <a:rPr lang="en-US" sz="2200" dirty="0">
                <a:solidFill>
                  <a:schemeClr val="bg1"/>
                </a:solidFill>
                <a:latin typeface="Times New Roman" panose="02020603050405020304" pitchFamily="18" charset="0"/>
                <a:cs typeface="Times New Roman" panose="02020603050405020304" pitchFamily="18" charset="0"/>
              </a:rPr>
              <a:t>.</a:t>
            </a:r>
            <a:endParaRPr lang="en-US" sz="22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rtlCol="0">
            <a:normAutofit/>
          </a:bodyPr>
          <a:lstStyle/>
          <a:p>
            <a:pPr fontAlgn="auto">
              <a:spcAft>
                <a:spcPts val="0"/>
              </a:spcAft>
              <a:defRPr/>
            </a:pPr>
            <a:r>
              <a:rPr lang="en-US" sz="3600" b="1" dirty="0" smtClean="0">
                <a:solidFill>
                  <a:srgbClr val="FFFF00"/>
                </a:solidFill>
                <a:effectLst>
                  <a:outerShdw blurRad="38100" dist="38100" dir="2700000" algn="tl">
                    <a:srgbClr val="000000">
                      <a:alpha val="43137"/>
                    </a:srgbClr>
                  </a:outerShdw>
                </a:effectLst>
              </a:rPr>
              <a:t>1</a:t>
            </a:r>
            <a:r>
              <a:rPr lang="en-US" sz="3600" b="1" baseline="30000" dirty="0" smtClean="0">
                <a:solidFill>
                  <a:srgbClr val="FFFF00"/>
                </a:solidFill>
                <a:effectLst>
                  <a:outerShdw blurRad="38100" dist="38100" dir="2700000" algn="tl">
                    <a:srgbClr val="000000">
                      <a:alpha val="43137"/>
                    </a:srgbClr>
                  </a:outerShdw>
                </a:effectLst>
              </a:rPr>
              <a:t>st</a:t>
            </a:r>
            <a:r>
              <a:rPr lang="en-US" sz="3600" b="1" dirty="0" smtClean="0">
                <a:solidFill>
                  <a:srgbClr val="FFFF00"/>
                </a:solidFill>
                <a:effectLst>
                  <a:outerShdw blurRad="38100" dist="38100" dir="2700000" algn="tl">
                    <a:srgbClr val="000000">
                      <a:alpha val="43137"/>
                    </a:srgbClr>
                  </a:outerShdw>
                </a:effectLst>
              </a:rPr>
              <a:t> Kings 12:25-33</a:t>
            </a:r>
            <a:endParaRPr lang="en-US" sz="3600" dirty="0">
              <a:solidFill>
                <a:srgbClr val="FFFF00"/>
              </a:solidFill>
            </a:endParaRPr>
          </a:p>
        </p:txBody>
      </p:sp>
      <p:sp>
        <p:nvSpPr>
          <p:cNvPr id="5" name="TextBox 4"/>
          <p:cNvSpPr txBox="1"/>
          <p:nvPr/>
        </p:nvSpPr>
        <p:spPr>
          <a:xfrm>
            <a:off x="76200" y="685800"/>
            <a:ext cx="9067800" cy="6203950"/>
          </a:xfrm>
          <a:prstGeom prst="rect">
            <a:avLst/>
          </a:prstGeom>
          <a:noFill/>
        </p:spPr>
        <p:txBody>
          <a:bodyPr>
            <a:spAutoFit/>
          </a:bodyPr>
          <a:lstStyle/>
          <a:p>
            <a:pPr fontAlgn="auto">
              <a:lnSpc>
                <a:spcPct val="95000"/>
              </a:lnSpc>
              <a:spcBef>
                <a:spcPts val="0"/>
              </a:spcBef>
              <a:spcAft>
                <a:spcPts val="0"/>
              </a:spcAft>
              <a:defRPr/>
            </a:pPr>
            <a:r>
              <a:rPr lang="en-US" sz="2200" b="1" baseline="30000" dirty="0">
                <a:solidFill>
                  <a:schemeClr val="bg1"/>
                </a:solidFill>
                <a:latin typeface="Times New Roman" panose="02020603050405020304" pitchFamily="18" charset="0"/>
                <a:cs typeface="Times New Roman" panose="02020603050405020304" pitchFamily="18" charset="0"/>
              </a:rPr>
              <a:t>25 </a:t>
            </a:r>
            <a:r>
              <a:rPr lang="en-US" sz="2200" dirty="0">
                <a:solidFill>
                  <a:schemeClr val="bg1"/>
                </a:solidFill>
                <a:latin typeface="Times New Roman" panose="02020603050405020304" pitchFamily="18" charset="0"/>
                <a:cs typeface="Times New Roman" panose="02020603050405020304" pitchFamily="18" charset="0"/>
              </a:rPr>
              <a:t>Then Jeroboam built </a:t>
            </a:r>
            <a:r>
              <a:rPr lang="en-US" sz="2200" dirty="0" err="1">
                <a:solidFill>
                  <a:schemeClr val="bg1"/>
                </a:solidFill>
                <a:latin typeface="Times New Roman" panose="02020603050405020304" pitchFamily="18" charset="0"/>
                <a:cs typeface="Times New Roman" panose="02020603050405020304" pitchFamily="18" charset="0"/>
              </a:rPr>
              <a:t>Shechem</a:t>
            </a:r>
            <a:r>
              <a:rPr lang="en-US" sz="2200" dirty="0">
                <a:solidFill>
                  <a:schemeClr val="bg1"/>
                </a:solidFill>
                <a:latin typeface="Times New Roman" panose="02020603050405020304" pitchFamily="18" charset="0"/>
                <a:cs typeface="Times New Roman" panose="02020603050405020304" pitchFamily="18" charset="0"/>
              </a:rPr>
              <a:t> in the mountains of Ephraim, and dwelt there. Also he went out from there and built </a:t>
            </a:r>
            <a:r>
              <a:rPr lang="en-US" sz="2200" dirty="0" err="1">
                <a:solidFill>
                  <a:schemeClr val="bg1"/>
                </a:solidFill>
                <a:latin typeface="Times New Roman" panose="02020603050405020304" pitchFamily="18" charset="0"/>
                <a:cs typeface="Times New Roman" panose="02020603050405020304" pitchFamily="18" charset="0"/>
              </a:rPr>
              <a:t>Penuel</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26 </a:t>
            </a:r>
            <a:r>
              <a:rPr lang="en-US" sz="2200" dirty="0">
                <a:solidFill>
                  <a:srgbClr val="FFFF66"/>
                </a:solidFill>
                <a:latin typeface="Times New Roman" panose="02020603050405020304" pitchFamily="18" charset="0"/>
                <a:cs typeface="Times New Roman" panose="02020603050405020304" pitchFamily="18" charset="0"/>
              </a:rPr>
              <a:t>And Jeroboam said in his heart, “Now the kingdom may return to the house </a:t>
            </a:r>
            <a:r>
              <a:rPr lang="en-US" sz="2200" dirty="0">
                <a:solidFill>
                  <a:srgbClr val="FFFF66"/>
                </a:solidFill>
                <a:latin typeface="Times New Roman" panose="02020603050405020304" pitchFamily="18" charset="0"/>
                <a:cs typeface="Times New Roman" panose="02020603050405020304" pitchFamily="18" charset="0"/>
              </a:rPr>
              <a:t>of David: </a:t>
            </a:r>
            <a:r>
              <a:rPr lang="en-US" sz="2200" b="1" baseline="30000" dirty="0">
                <a:solidFill>
                  <a:schemeClr val="bg1"/>
                </a:solidFill>
                <a:latin typeface="Times New Roman" panose="02020603050405020304" pitchFamily="18" charset="0"/>
                <a:cs typeface="Times New Roman" panose="02020603050405020304" pitchFamily="18" charset="0"/>
              </a:rPr>
              <a:t>27</a:t>
            </a:r>
            <a:r>
              <a:rPr lang="en-US" sz="2200" b="1" baseline="30000" dirty="0">
                <a:solidFill>
                  <a:srgbClr val="FFFF66"/>
                </a:solidFill>
                <a:latin typeface="Times New Roman" panose="02020603050405020304" pitchFamily="18" charset="0"/>
                <a:cs typeface="Times New Roman" panose="02020603050405020304" pitchFamily="18" charset="0"/>
              </a:rPr>
              <a:t> </a:t>
            </a:r>
            <a:r>
              <a:rPr lang="en-US" sz="2200" dirty="0">
                <a:solidFill>
                  <a:srgbClr val="FFFF66"/>
                </a:solidFill>
                <a:latin typeface="Times New Roman" panose="02020603050405020304" pitchFamily="18" charset="0"/>
                <a:cs typeface="Times New Roman" panose="02020603050405020304" pitchFamily="18" charset="0"/>
              </a:rPr>
              <a:t>If these people go up to offer sacrifices in the house of the </a:t>
            </a:r>
            <a:r>
              <a:rPr lang="en-US" sz="2200" cap="small" dirty="0">
                <a:solidFill>
                  <a:srgbClr val="FFFF66"/>
                </a:solidFill>
                <a:latin typeface="Times New Roman" panose="02020603050405020304" pitchFamily="18" charset="0"/>
                <a:cs typeface="Times New Roman" panose="02020603050405020304" pitchFamily="18" charset="0"/>
              </a:rPr>
              <a:t>Lord</a:t>
            </a:r>
            <a:r>
              <a:rPr lang="en-US" sz="2200" dirty="0">
                <a:solidFill>
                  <a:srgbClr val="FFFF66"/>
                </a:solidFill>
                <a:latin typeface="Times New Roman" panose="02020603050405020304" pitchFamily="18" charset="0"/>
                <a:cs typeface="Times New Roman" panose="02020603050405020304" pitchFamily="18" charset="0"/>
              </a:rPr>
              <a:t> at Jerusalem, then the heart of this people will turn back to their lord, </a:t>
            </a:r>
            <a:r>
              <a:rPr lang="en-US" sz="2200" dirty="0" err="1">
                <a:solidFill>
                  <a:srgbClr val="FFFF66"/>
                </a:solidFill>
                <a:latin typeface="Times New Roman" panose="02020603050405020304" pitchFamily="18" charset="0"/>
                <a:cs typeface="Times New Roman" panose="02020603050405020304" pitchFamily="18" charset="0"/>
              </a:rPr>
              <a:t>Rehoboam</a:t>
            </a:r>
            <a:r>
              <a:rPr lang="en-US" sz="2200" dirty="0">
                <a:solidFill>
                  <a:srgbClr val="FFFF66"/>
                </a:solidFill>
                <a:latin typeface="Times New Roman" panose="02020603050405020304" pitchFamily="18" charset="0"/>
                <a:cs typeface="Times New Roman" panose="02020603050405020304" pitchFamily="18" charset="0"/>
              </a:rPr>
              <a:t> king of Judah, and they will kill me and go back to </a:t>
            </a:r>
            <a:r>
              <a:rPr lang="en-US" sz="2200" dirty="0" err="1">
                <a:solidFill>
                  <a:srgbClr val="FFFF66"/>
                </a:solidFill>
                <a:latin typeface="Times New Roman" panose="02020603050405020304" pitchFamily="18" charset="0"/>
                <a:cs typeface="Times New Roman" panose="02020603050405020304" pitchFamily="18" charset="0"/>
              </a:rPr>
              <a:t>Rehoboam</a:t>
            </a:r>
            <a:r>
              <a:rPr lang="en-US" sz="2200" dirty="0">
                <a:solidFill>
                  <a:srgbClr val="FFFF66"/>
                </a:solidFill>
                <a:latin typeface="Times New Roman" panose="02020603050405020304" pitchFamily="18" charset="0"/>
                <a:cs typeface="Times New Roman" panose="02020603050405020304" pitchFamily="18" charset="0"/>
              </a:rPr>
              <a:t> king of Judah</a:t>
            </a:r>
            <a:r>
              <a:rPr lang="en-US" sz="2200" dirty="0">
                <a:solidFill>
                  <a:srgbClr val="FFFF66"/>
                </a:solidFill>
                <a:latin typeface="Times New Roman" panose="02020603050405020304" pitchFamily="18" charset="0"/>
                <a:cs typeface="Times New Roman" panose="02020603050405020304" pitchFamily="18" charset="0"/>
              </a:rPr>
              <a:t>.”</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28</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Therefore the king asked advice, made two calves of gold, and said to the people, “It is too much for you to go up to Jerusalem. Here are your gods, O Israel, which brought you up from the land of Egypt!” </a:t>
            </a:r>
            <a:r>
              <a:rPr lang="en-US" sz="2200" b="1" baseline="30000" dirty="0">
                <a:solidFill>
                  <a:schemeClr val="bg1"/>
                </a:solidFill>
                <a:latin typeface="Times New Roman" panose="02020603050405020304" pitchFamily="18" charset="0"/>
                <a:cs typeface="Times New Roman" panose="02020603050405020304" pitchFamily="18" charset="0"/>
              </a:rPr>
              <a:t>29 </a:t>
            </a:r>
            <a:r>
              <a:rPr lang="en-US" sz="2200" dirty="0">
                <a:solidFill>
                  <a:schemeClr val="bg1"/>
                </a:solidFill>
                <a:latin typeface="Times New Roman" panose="02020603050405020304" pitchFamily="18" charset="0"/>
                <a:cs typeface="Times New Roman" panose="02020603050405020304" pitchFamily="18" charset="0"/>
              </a:rPr>
              <a:t>And he set up one in Bethel, and the other he put in Dan. </a:t>
            </a:r>
            <a:r>
              <a:rPr lang="en-US" sz="2200" b="1" baseline="30000" dirty="0">
                <a:solidFill>
                  <a:schemeClr val="bg1"/>
                </a:solidFill>
                <a:latin typeface="Times New Roman" panose="02020603050405020304" pitchFamily="18" charset="0"/>
                <a:cs typeface="Times New Roman" panose="02020603050405020304" pitchFamily="18" charset="0"/>
              </a:rPr>
              <a:t>30 </a:t>
            </a:r>
            <a:r>
              <a:rPr lang="en-US" sz="2200" dirty="0">
                <a:solidFill>
                  <a:schemeClr val="bg1"/>
                </a:solidFill>
                <a:latin typeface="Times New Roman" panose="02020603050405020304" pitchFamily="18" charset="0"/>
                <a:cs typeface="Times New Roman" panose="02020603050405020304" pitchFamily="18" charset="0"/>
              </a:rPr>
              <a:t>Now this thing became a sin, for the people went to worship before the one as far as Dan. </a:t>
            </a:r>
            <a:r>
              <a:rPr lang="en-US" sz="2200" b="1" baseline="30000" dirty="0">
                <a:solidFill>
                  <a:schemeClr val="bg1"/>
                </a:solidFill>
                <a:latin typeface="Times New Roman" panose="02020603050405020304" pitchFamily="18" charset="0"/>
                <a:cs typeface="Times New Roman" panose="02020603050405020304" pitchFamily="18" charset="0"/>
              </a:rPr>
              <a:t>31 </a:t>
            </a:r>
            <a:r>
              <a:rPr lang="en-US" sz="2200" dirty="0">
                <a:solidFill>
                  <a:schemeClr val="bg1"/>
                </a:solidFill>
                <a:latin typeface="Times New Roman" panose="02020603050405020304" pitchFamily="18" charset="0"/>
                <a:cs typeface="Times New Roman" panose="02020603050405020304" pitchFamily="18" charset="0"/>
              </a:rPr>
              <a:t>He made </a:t>
            </a:r>
            <a:r>
              <a:rPr lang="en-US" sz="2200" dirty="0">
                <a:solidFill>
                  <a:schemeClr val="bg1"/>
                </a:solidFill>
                <a:latin typeface="Times New Roman" panose="02020603050405020304" pitchFamily="18" charset="0"/>
                <a:cs typeface="Times New Roman" panose="02020603050405020304" pitchFamily="18" charset="0"/>
              </a:rPr>
              <a:t>shrines on </a:t>
            </a:r>
            <a:r>
              <a:rPr lang="en-US" sz="2200" dirty="0">
                <a:solidFill>
                  <a:schemeClr val="bg1"/>
                </a:solidFill>
                <a:latin typeface="Times New Roman" panose="02020603050405020304" pitchFamily="18" charset="0"/>
                <a:cs typeface="Times New Roman" panose="02020603050405020304" pitchFamily="18" charset="0"/>
              </a:rPr>
              <a:t>the high places, and made priests from every class of people, who were not of the sons of Levi</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32</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Jeroboam ordained a feast on the fifteenth day of the eighth month, like the </a:t>
            </a:r>
            <a:r>
              <a:rPr lang="en-US" sz="2200" dirty="0">
                <a:solidFill>
                  <a:schemeClr val="bg1"/>
                </a:solidFill>
                <a:latin typeface="Times New Roman" panose="02020603050405020304" pitchFamily="18" charset="0"/>
                <a:cs typeface="Times New Roman" panose="02020603050405020304" pitchFamily="18" charset="0"/>
              </a:rPr>
              <a:t>feast that was in Judah</a:t>
            </a:r>
            <a:r>
              <a:rPr lang="en-US" sz="2200" dirty="0">
                <a:solidFill>
                  <a:schemeClr val="bg1"/>
                </a:solidFill>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2200" b="1" baseline="30000" dirty="0">
                <a:solidFill>
                  <a:schemeClr val="bg1"/>
                </a:solidFill>
                <a:latin typeface="Times New Roman" panose="02020603050405020304" pitchFamily="18" charset="0"/>
                <a:cs typeface="Times New Roman" panose="02020603050405020304" pitchFamily="18" charset="0"/>
              </a:rPr>
              <a:t>33 </a:t>
            </a:r>
            <a:r>
              <a:rPr lang="en-US" sz="2200" dirty="0">
                <a:solidFill>
                  <a:schemeClr val="bg1"/>
                </a:solidFill>
                <a:latin typeface="Times New Roman" panose="02020603050405020304" pitchFamily="18" charset="0"/>
                <a:cs typeface="Times New Roman" panose="02020603050405020304" pitchFamily="18" charset="0"/>
              </a:rPr>
              <a:t>So he made offerings on the altar which he had made at Bethel on the fifteenth day of the eighth month, in the month which he had devised in his own heart. And he ordained a feast for the children of Israel, and offered sacrifices on the altar and burned incense</a:t>
            </a:r>
            <a:r>
              <a:rPr lang="en-US" sz="2200" dirty="0">
                <a:solidFill>
                  <a:schemeClr val="bg1"/>
                </a:solidFill>
                <a:latin typeface="Times New Roman" panose="02020603050405020304" pitchFamily="18" charset="0"/>
                <a:cs typeface="Times New Roman" panose="02020603050405020304" pitchFamily="18" charset="0"/>
              </a:rPr>
              <a:t>.</a:t>
            </a:r>
            <a:endParaRPr lang="en-US" sz="2200" dirty="0">
              <a:solidFill>
                <a:schemeClr val="bg1"/>
              </a:solidFill>
              <a:latin typeface="Times New Roman" panose="02020603050405020304" pitchFamily="18" charset="0"/>
              <a:cs typeface="Times New Roman" panose="02020603050405020304" pitchFamily="18" charset="0"/>
            </a:endParaRPr>
          </a:p>
        </p:txBody>
      </p:sp>
      <p:sp>
        <p:nvSpPr>
          <p:cNvPr id="2" name="Oval 1"/>
          <p:cNvSpPr/>
          <p:nvPr/>
        </p:nvSpPr>
        <p:spPr>
          <a:xfrm>
            <a:off x="136525" y="2878138"/>
            <a:ext cx="8915400" cy="25146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200" b="1" i="1" dirty="0">
                <a:solidFill>
                  <a:srgbClr val="FFFF00"/>
                </a:solidFill>
                <a:latin typeface="Times New Roman" panose="02020603050405020304" pitchFamily="18" charset="0"/>
                <a:cs typeface="Times New Roman" panose="02020603050405020304" pitchFamily="18" charset="0"/>
              </a:rPr>
              <a:t>There is power in the godly influence of true worship</a:t>
            </a:r>
            <a:endParaRPr lang="en-US" sz="4200" b="1" i="1" dirty="0">
              <a:solidFill>
                <a:srgbClr val="FFFF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rtlCol="0">
            <a:normAutofit/>
          </a:bodyPr>
          <a:lstStyle/>
          <a:p>
            <a:pPr fontAlgn="auto">
              <a:spcAft>
                <a:spcPts val="0"/>
              </a:spcAft>
              <a:defRPr/>
            </a:pPr>
            <a:r>
              <a:rPr lang="en-US" sz="3600" b="1" dirty="0" smtClean="0">
                <a:solidFill>
                  <a:srgbClr val="FFFF00"/>
                </a:solidFill>
                <a:effectLst>
                  <a:outerShdw blurRad="38100" dist="38100" dir="2700000" algn="tl">
                    <a:srgbClr val="000000">
                      <a:alpha val="43137"/>
                    </a:srgbClr>
                  </a:outerShdw>
                </a:effectLst>
              </a:rPr>
              <a:t>1</a:t>
            </a:r>
            <a:r>
              <a:rPr lang="en-US" sz="3600" b="1" baseline="30000" dirty="0" smtClean="0">
                <a:solidFill>
                  <a:srgbClr val="FFFF00"/>
                </a:solidFill>
                <a:effectLst>
                  <a:outerShdw blurRad="38100" dist="38100" dir="2700000" algn="tl">
                    <a:srgbClr val="000000">
                      <a:alpha val="43137"/>
                    </a:srgbClr>
                  </a:outerShdw>
                </a:effectLst>
              </a:rPr>
              <a:t>st</a:t>
            </a:r>
            <a:r>
              <a:rPr lang="en-US" sz="3600" b="1" dirty="0" smtClean="0">
                <a:solidFill>
                  <a:srgbClr val="FFFF00"/>
                </a:solidFill>
                <a:effectLst>
                  <a:outerShdw blurRad="38100" dist="38100" dir="2700000" algn="tl">
                    <a:srgbClr val="000000">
                      <a:alpha val="43137"/>
                    </a:srgbClr>
                  </a:outerShdw>
                </a:effectLst>
              </a:rPr>
              <a:t> Kings 12:25-33</a:t>
            </a:r>
            <a:endParaRPr lang="en-US" sz="3600" dirty="0">
              <a:solidFill>
                <a:srgbClr val="FFFF00"/>
              </a:solidFill>
            </a:endParaRPr>
          </a:p>
        </p:txBody>
      </p:sp>
      <p:sp>
        <p:nvSpPr>
          <p:cNvPr id="5" name="TextBox 4"/>
          <p:cNvSpPr txBox="1"/>
          <p:nvPr/>
        </p:nvSpPr>
        <p:spPr>
          <a:xfrm>
            <a:off x="76200" y="685800"/>
            <a:ext cx="9067800" cy="6203950"/>
          </a:xfrm>
          <a:prstGeom prst="rect">
            <a:avLst/>
          </a:prstGeom>
          <a:noFill/>
        </p:spPr>
        <p:txBody>
          <a:bodyPr>
            <a:spAutoFit/>
          </a:bodyPr>
          <a:lstStyle/>
          <a:p>
            <a:pPr fontAlgn="auto">
              <a:lnSpc>
                <a:spcPct val="95000"/>
              </a:lnSpc>
              <a:spcBef>
                <a:spcPts val="0"/>
              </a:spcBef>
              <a:spcAft>
                <a:spcPts val="0"/>
              </a:spcAft>
              <a:defRPr/>
            </a:pPr>
            <a:r>
              <a:rPr lang="en-US" sz="2200" b="1" baseline="30000" dirty="0">
                <a:solidFill>
                  <a:schemeClr val="bg1"/>
                </a:solidFill>
                <a:latin typeface="Times New Roman" panose="02020603050405020304" pitchFamily="18" charset="0"/>
                <a:cs typeface="Times New Roman" panose="02020603050405020304" pitchFamily="18" charset="0"/>
              </a:rPr>
              <a:t>25 </a:t>
            </a:r>
            <a:r>
              <a:rPr lang="en-US" sz="2200" dirty="0">
                <a:solidFill>
                  <a:schemeClr val="bg1"/>
                </a:solidFill>
                <a:latin typeface="Times New Roman" panose="02020603050405020304" pitchFamily="18" charset="0"/>
                <a:cs typeface="Times New Roman" panose="02020603050405020304" pitchFamily="18" charset="0"/>
              </a:rPr>
              <a:t>Then Jeroboam built </a:t>
            </a:r>
            <a:r>
              <a:rPr lang="en-US" sz="2200" dirty="0" err="1">
                <a:solidFill>
                  <a:schemeClr val="bg1"/>
                </a:solidFill>
                <a:latin typeface="Times New Roman" panose="02020603050405020304" pitchFamily="18" charset="0"/>
                <a:cs typeface="Times New Roman" panose="02020603050405020304" pitchFamily="18" charset="0"/>
              </a:rPr>
              <a:t>Shechem</a:t>
            </a:r>
            <a:r>
              <a:rPr lang="en-US" sz="2200" dirty="0">
                <a:solidFill>
                  <a:schemeClr val="bg1"/>
                </a:solidFill>
                <a:latin typeface="Times New Roman" panose="02020603050405020304" pitchFamily="18" charset="0"/>
                <a:cs typeface="Times New Roman" panose="02020603050405020304" pitchFamily="18" charset="0"/>
              </a:rPr>
              <a:t> in the mountains of Ephraim, and dwelt there. Also he went out from there and built </a:t>
            </a:r>
            <a:r>
              <a:rPr lang="en-US" sz="2200" dirty="0" err="1">
                <a:solidFill>
                  <a:schemeClr val="bg1"/>
                </a:solidFill>
                <a:latin typeface="Times New Roman" panose="02020603050405020304" pitchFamily="18" charset="0"/>
                <a:cs typeface="Times New Roman" panose="02020603050405020304" pitchFamily="18" charset="0"/>
              </a:rPr>
              <a:t>Penuel</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26 </a:t>
            </a:r>
            <a:r>
              <a:rPr lang="en-US" sz="2200" dirty="0">
                <a:solidFill>
                  <a:schemeClr val="bg1"/>
                </a:solidFill>
                <a:latin typeface="Times New Roman" panose="02020603050405020304" pitchFamily="18" charset="0"/>
                <a:cs typeface="Times New Roman" panose="02020603050405020304" pitchFamily="18" charset="0"/>
              </a:rPr>
              <a:t>And Jeroboam said in his heart, “Now the kingdom may return to the house </a:t>
            </a:r>
            <a:r>
              <a:rPr lang="en-US" sz="2200" dirty="0">
                <a:solidFill>
                  <a:schemeClr val="bg1"/>
                </a:solidFill>
                <a:latin typeface="Times New Roman" panose="02020603050405020304" pitchFamily="18" charset="0"/>
                <a:cs typeface="Times New Roman" panose="02020603050405020304" pitchFamily="18" charset="0"/>
              </a:rPr>
              <a:t>of David: </a:t>
            </a:r>
            <a:r>
              <a:rPr lang="en-US" sz="2200" b="1" baseline="30000" dirty="0">
                <a:solidFill>
                  <a:schemeClr val="bg1"/>
                </a:solidFill>
                <a:latin typeface="Times New Roman" panose="02020603050405020304" pitchFamily="18" charset="0"/>
                <a:cs typeface="Times New Roman" panose="02020603050405020304" pitchFamily="18" charset="0"/>
              </a:rPr>
              <a:t>27</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If these people go up to offer sacrifices in the house of the </a:t>
            </a:r>
            <a:r>
              <a:rPr lang="en-US" sz="2200" cap="small" dirty="0">
                <a:solidFill>
                  <a:schemeClr val="bg1"/>
                </a:solidFill>
                <a:latin typeface="Times New Roman" panose="02020603050405020304" pitchFamily="18" charset="0"/>
                <a:cs typeface="Times New Roman" panose="02020603050405020304" pitchFamily="18" charset="0"/>
              </a:rPr>
              <a:t>Lord</a:t>
            </a:r>
            <a:r>
              <a:rPr lang="en-US" sz="2200" dirty="0">
                <a:solidFill>
                  <a:schemeClr val="bg1"/>
                </a:solidFill>
                <a:latin typeface="Times New Roman" panose="02020603050405020304" pitchFamily="18" charset="0"/>
                <a:cs typeface="Times New Roman" panose="02020603050405020304" pitchFamily="18" charset="0"/>
              </a:rPr>
              <a:t> at Jerusalem, then the heart of this people will turn back to their lord,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 and they will kill me and go back to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28</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b="1" dirty="0">
                <a:solidFill>
                  <a:srgbClr val="FFFF00"/>
                </a:solidFill>
                <a:latin typeface="Times New Roman" panose="02020603050405020304" pitchFamily="18" charset="0"/>
                <a:cs typeface="Times New Roman" panose="02020603050405020304" pitchFamily="18" charset="0"/>
              </a:rPr>
              <a:t>Therefore</a:t>
            </a:r>
            <a:r>
              <a:rPr lang="en-US" sz="2200" dirty="0">
                <a:solidFill>
                  <a:schemeClr val="bg1"/>
                </a:solidFill>
                <a:latin typeface="Times New Roman" panose="02020603050405020304" pitchFamily="18" charset="0"/>
                <a:cs typeface="Times New Roman" panose="02020603050405020304" pitchFamily="18" charset="0"/>
              </a:rPr>
              <a:t> the king asked advice, made two calves of gold, and said to the people, “It is too much for you to go up to Jerusalem. Here are your gods, O Israel, which brought you up from the land of Egypt!” </a:t>
            </a:r>
            <a:r>
              <a:rPr lang="en-US" sz="2200" b="1" baseline="30000" dirty="0">
                <a:solidFill>
                  <a:schemeClr val="bg1"/>
                </a:solidFill>
                <a:latin typeface="Times New Roman" panose="02020603050405020304" pitchFamily="18" charset="0"/>
                <a:cs typeface="Times New Roman" panose="02020603050405020304" pitchFamily="18" charset="0"/>
              </a:rPr>
              <a:t>29 </a:t>
            </a:r>
            <a:r>
              <a:rPr lang="en-US" sz="2200" dirty="0">
                <a:solidFill>
                  <a:schemeClr val="bg1"/>
                </a:solidFill>
                <a:latin typeface="Times New Roman" panose="02020603050405020304" pitchFamily="18" charset="0"/>
                <a:cs typeface="Times New Roman" panose="02020603050405020304" pitchFamily="18" charset="0"/>
              </a:rPr>
              <a:t>And he set up one in Bethel, and the other he put in Dan. </a:t>
            </a:r>
            <a:r>
              <a:rPr lang="en-US" sz="2200" b="1" baseline="30000" dirty="0">
                <a:solidFill>
                  <a:schemeClr val="bg1"/>
                </a:solidFill>
                <a:latin typeface="Times New Roman" panose="02020603050405020304" pitchFamily="18" charset="0"/>
                <a:cs typeface="Times New Roman" panose="02020603050405020304" pitchFamily="18" charset="0"/>
              </a:rPr>
              <a:t>30 </a:t>
            </a:r>
            <a:r>
              <a:rPr lang="en-US" sz="2200" dirty="0">
                <a:solidFill>
                  <a:schemeClr val="bg1"/>
                </a:solidFill>
                <a:latin typeface="Times New Roman" panose="02020603050405020304" pitchFamily="18" charset="0"/>
                <a:cs typeface="Times New Roman" panose="02020603050405020304" pitchFamily="18" charset="0"/>
              </a:rPr>
              <a:t>Now this thing became a sin, for the people went to worship before the one as far as Dan. </a:t>
            </a:r>
            <a:r>
              <a:rPr lang="en-US" sz="2200" b="1" baseline="30000" dirty="0">
                <a:solidFill>
                  <a:schemeClr val="bg1"/>
                </a:solidFill>
                <a:latin typeface="Times New Roman" panose="02020603050405020304" pitchFamily="18" charset="0"/>
                <a:cs typeface="Times New Roman" panose="02020603050405020304" pitchFamily="18" charset="0"/>
              </a:rPr>
              <a:t>31 </a:t>
            </a:r>
            <a:r>
              <a:rPr lang="en-US" sz="2200" dirty="0">
                <a:solidFill>
                  <a:schemeClr val="bg1"/>
                </a:solidFill>
                <a:latin typeface="Times New Roman" panose="02020603050405020304" pitchFamily="18" charset="0"/>
                <a:cs typeface="Times New Roman" panose="02020603050405020304" pitchFamily="18" charset="0"/>
              </a:rPr>
              <a:t>He made </a:t>
            </a:r>
            <a:r>
              <a:rPr lang="en-US" sz="2200" dirty="0">
                <a:solidFill>
                  <a:schemeClr val="bg1"/>
                </a:solidFill>
                <a:latin typeface="Times New Roman" panose="02020603050405020304" pitchFamily="18" charset="0"/>
                <a:cs typeface="Times New Roman" panose="02020603050405020304" pitchFamily="18" charset="0"/>
              </a:rPr>
              <a:t>shrines on </a:t>
            </a:r>
            <a:r>
              <a:rPr lang="en-US" sz="2200" dirty="0">
                <a:solidFill>
                  <a:schemeClr val="bg1"/>
                </a:solidFill>
                <a:latin typeface="Times New Roman" panose="02020603050405020304" pitchFamily="18" charset="0"/>
                <a:cs typeface="Times New Roman" panose="02020603050405020304" pitchFamily="18" charset="0"/>
              </a:rPr>
              <a:t>the high places, and made priests from every class of people, who were not of the sons of Levi</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32</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Jeroboam ordained a feast on the fifteenth day of the eighth month, like the </a:t>
            </a:r>
            <a:r>
              <a:rPr lang="en-US" sz="2200" dirty="0">
                <a:solidFill>
                  <a:schemeClr val="bg1"/>
                </a:solidFill>
                <a:latin typeface="Times New Roman" panose="02020603050405020304" pitchFamily="18" charset="0"/>
                <a:cs typeface="Times New Roman" panose="02020603050405020304" pitchFamily="18" charset="0"/>
              </a:rPr>
              <a:t>feast that was in Judah</a:t>
            </a:r>
            <a:r>
              <a:rPr lang="en-US" sz="2200" dirty="0">
                <a:solidFill>
                  <a:schemeClr val="bg1"/>
                </a:solidFill>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2200" b="1" baseline="30000" dirty="0">
                <a:solidFill>
                  <a:schemeClr val="bg1"/>
                </a:solidFill>
                <a:latin typeface="Times New Roman" panose="02020603050405020304" pitchFamily="18" charset="0"/>
                <a:cs typeface="Times New Roman" panose="02020603050405020304" pitchFamily="18" charset="0"/>
              </a:rPr>
              <a:t>33 </a:t>
            </a:r>
            <a:r>
              <a:rPr lang="en-US" sz="2200" dirty="0">
                <a:solidFill>
                  <a:schemeClr val="bg1"/>
                </a:solidFill>
                <a:latin typeface="Times New Roman" panose="02020603050405020304" pitchFamily="18" charset="0"/>
                <a:cs typeface="Times New Roman" panose="02020603050405020304" pitchFamily="18" charset="0"/>
              </a:rPr>
              <a:t>So he made offerings on the altar which he had made at Bethel on the fifteenth day of the eighth month, in the month which he had devised in his own heart. And he ordained a feast for the children of Israel, and offered sacrifices on the altar and burned incense</a:t>
            </a:r>
            <a:r>
              <a:rPr lang="en-US" sz="2200" dirty="0">
                <a:solidFill>
                  <a:schemeClr val="bg1"/>
                </a:solidFill>
                <a:latin typeface="Times New Roman" panose="02020603050405020304" pitchFamily="18" charset="0"/>
                <a:cs typeface="Times New Roman" panose="02020603050405020304" pitchFamily="18" charset="0"/>
              </a:rPr>
              <a:t>.</a:t>
            </a:r>
            <a:endParaRPr lang="en-US" sz="22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rtlCol="0">
            <a:normAutofit/>
          </a:bodyPr>
          <a:lstStyle/>
          <a:p>
            <a:pPr fontAlgn="auto">
              <a:spcAft>
                <a:spcPts val="0"/>
              </a:spcAft>
              <a:defRPr/>
            </a:pPr>
            <a:r>
              <a:rPr lang="en-US" sz="3600" b="1" dirty="0" smtClean="0">
                <a:solidFill>
                  <a:srgbClr val="FFFF00"/>
                </a:solidFill>
                <a:effectLst>
                  <a:outerShdw blurRad="38100" dist="38100" dir="2700000" algn="tl">
                    <a:srgbClr val="000000">
                      <a:alpha val="43137"/>
                    </a:srgbClr>
                  </a:outerShdw>
                </a:effectLst>
              </a:rPr>
              <a:t>1</a:t>
            </a:r>
            <a:r>
              <a:rPr lang="en-US" sz="3600" b="1" baseline="30000" dirty="0" smtClean="0">
                <a:solidFill>
                  <a:srgbClr val="FFFF00"/>
                </a:solidFill>
                <a:effectLst>
                  <a:outerShdw blurRad="38100" dist="38100" dir="2700000" algn="tl">
                    <a:srgbClr val="000000">
                      <a:alpha val="43137"/>
                    </a:srgbClr>
                  </a:outerShdw>
                </a:effectLst>
              </a:rPr>
              <a:t>st</a:t>
            </a:r>
            <a:r>
              <a:rPr lang="en-US" sz="3600" b="1" dirty="0" smtClean="0">
                <a:solidFill>
                  <a:srgbClr val="FFFF00"/>
                </a:solidFill>
                <a:effectLst>
                  <a:outerShdw blurRad="38100" dist="38100" dir="2700000" algn="tl">
                    <a:srgbClr val="000000">
                      <a:alpha val="43137"/>
                    </a:srgbClr>
                  </a:outerShdw>
                </a:effectLst>
              </a:rPr>
              <a:t> Kings 12:25-33</a:t>
            </a:r>
            <a:endParaRPr lang="en-US" sz="3600" dirty="0">
              <a:solidFill>
                <a:srgbClr val="FFFF00"/>
              </a:solidFill>
            </a:endParaRPr>
          </a:p>
        </p:txBody>
      </p:sp>
      <p:sp>
        <p:nvSpPr>
          <p:cNvPr id="5" name="TextBox 4"/>
          <p:cNvSpPr txBox="1"/>
          <p:nvPr/>
        </p:nvSpPr>
        <p:spPr>
          <a:xfrm>
            <a:off x="76200" y="685800"/>
            <a:ext cx="9067800" cy="6203950"/>
          </a:xfrm>
          <a:prstGeom prst="rect">
            <a:avLst/>
          </a:prstGeom>
          <a:noFill/>
        </p:spPr>
        <p:txBody>
          <a:bodyPr>
            <a:spAutoFit/>
          </a:bodyPr>
          <a:lstStyle/>
          <a:p>
            <a:pPr fontAlgn="auto">
              <a:lnSpc>
                <a:spcPct val="95000"/>
              </a:lnSpc>
              <a:spcBef>
                <a:spcPts val="0"/>
              </a:spcBef>
              <a:spcAft>
                <a:spcPts val="0"/>
              </a:spcAft>
              <a:defRPr/>
            </a:pPr>
            <a:r>
              <a:rPr lang="en-US" sz="2200" b="1" baseline="30000" dirty="0">
                <a:solidFill>
                  <a:schemeClr val="bg1"/>
                </a:solidFill>
                <a:latin typeface="Times New Roman" panose="02020603050405020304" pitchFamily="18" charset="0"/>
                <a:cs typeface="Times New Roman" panose="02020603050405020304" pitchFamily="18" charset="0"/>
              </a:rPr>
              <a:t>25 </a:t>
            </a:r>
            <a:r>
              <a:rPr lang="en-US" sz="2200" dirty="0">
                <a:solidFill>
                  <a:schemeClr val="bg1"/>
                </a:solidFill>
                <a:latin typeface="Times New Roman" panose="02020603050405020304" pitchFamily="18" charset="0"/>
                <a:cs typeface="Times New Roman" panose="02020603050405020304" pitchFamily="18" charset="0"/>
              </a:rPr>
              <a:t>Then Jeroboam built </a:t>
            </a:r>
            <a:r>
              <a:rPr lang="en-US" sz="2200" dirty="0" err="1">
                <a:solidFill>
                  <a:schemeClr val="bg1"/>
                </a:solidFill>
                <a:latin typeface="Times New Roman" panose="02020603050405020304" pitchFamily="18" charset="0"/>
                <a:cs typeface="Times New Roman" panose="02020603050405020304" pitchFamily="18" charset="0"/>
              </a:rPr>
              <a:t>Shechem</a:t>
            </a:r>
            <a:r>
              <a:rPr lang="en-US" sz="2200" dirty="0">
                <a:solidFill>
                  <a:schemeClr val="bg1"/>
                </a:solidFill>
                <a:latin typeface="Times New Roman" panose="02020603050405020304" pitchFamily="18" charset="0"/>
                <a:cs typeface="Times New Roman" panose="02020603050405020304" pitchFamily="18" charset="0"/>
              </a:rPr>
              <a:t> in the mountains of Ephraim, and dwelt there. Also he went out from there and built </a:t>
            </a:r>
            <a:r>
              <a:rPr lang="en-US" sz="2200" dirty="0" err="1">
                <a:solidFill>
                  <a:schemeClr val="bg1"/>
                </a:solidFill>
                <a:latin typeface="Times New Roman" panose="02020603050405020304" pitchFamily="18" charset="0"/>
                <a:cs typeface="Times New Roman" panose="02020603050405020304" pitchFamily="18" charset="0"/>
              </a:rPr>
              <a:t>Penuel</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26 </a:t>
            </a:r>
            <a:r>
              <a:rPr lang="en-US" sz="2200" dirty="0">
                <a:solidFill>
                  <a:schemeClr val="bg1"/>
                </a:solidFill>
                <a:latin typeface="Times New Roman" panose="02020603050405020304" pitchFamily="18" charset="0"/>
                <a:cs typeface="Times New Roman" panose="02020603050405020304" pitchFamily="18" charset="0"/>
              </a:rPr>
              <a:t>And Jeroboam said in his heart, “Now the kingdom may return to the house </a:t>
            </a:r>
            <a:r>
              <a:rPr lang="en-US" sz="2200" dirty="0">
                <a:solidFill>
                  <a:schemeClr val="bg1"/>
                </a:solidFill>
                <a:latin typeface="Times New Roman" panose="02020603050405020304" pitchFamily="18" charset="0"/>
                <a:cs typeface="Times New Roman" panose="02020603050405020304" pitchFamily="18" charset="0"/>
              </a:rPr>
              <a:t>of David: </a:t>
            </a:r>
            <a:r>
              <a:rPr lang="en-US" sz="2200" b="1" baseline="30000" dirty="0">
                <a:solidFill>
                  <a:schemeClr val="bg1"/>
                </a:solidFill>
                <a:latin typeface="Times New Roman" panose="02020603050405020304" pitchFamily="18" charset="0"/>
                <a:cs typeface="Times New Roman" panose="02020603050405020304" pitchFamily="18" charset="0"/>
              </a:rPr>
              <a:t>27</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If these people go up to offer sacrifices in the house of the </a:t>
            </a:r>
            <a:r>
              <a:rPr lang="en-US" sz="2200" cap="small" dirty="0">
                <a:solidFill>
                  <a:schemeClr val="bg1"/>
                </a:solidFill>
                <a:latin typeface="Times New Roman" panose="02020603050405020304" pitchFamily="18" charset="0"/>
                <a:cs typeface="Times New Roman" panose="02020603050405020304" pitchFamily="18" charset="0"/>
              </a:rPr>
              <a:t>Lord</a:t>
            </a:r>
            <a:r>
              <a:rPr lang="en-US" sz="2200" dirty="0">
                <a:solidFill>
                  <a:schemeClr val="bg1"/>
                </a:solidFill>
                <a:latin typeface="Times New Roman" panose="02020603050405020304" pitchFamily="18" charset="0"/>
                <a:cs typeface="Times New Roman" panose="02020603050405020304" pitchFamily="18" charset="0"/>
              </a:rPr>
              <a:t> at Jerusalem, then the heart of this people will turn back to their lord,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 and they will kill me and go back to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28</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b="1" dirty="0">
                <a:solidFill>
                  <a:srgbClr val="FFFF00"/>
                </a:solidFill>
                <a:latin typeface="Times New Roman" panose="02020603050405020304" pitchFamily="18" charset="0"/>
                <a:cs typeface="Times New Roman" panose="02020603050405020304" pitchFamily="18" charset="0"/>
              </a:rPr>
              <a:t>Therefore</a:t>
            </a:r>
            <a:r>
              <a:rPr lang="en-US" sz="2200" dirty="0">
                <a:solidFill>
                  <a:schemeClr val="bg1"/>
                </a:solidFill>
                <a:latin typeface="Times New Roman" panose="02020603050405020304" pitchFamily="18" charset="0"/>
                <a:cs typeface="Times New Roman" panose="02020603050405020304" pitchFamily="18" charset="0"/>
              </a:rPr>
              <a:t> the </a:t>
            </a:r>
            <a:r>
              <a:rPr lang="en-US" sz="2200" dirty="0">
                <a:solidFill>
                  <a:srgbClr val="FFFF66"/>
                </a:solidFill>
                <a:latin typeface="Times New Roman" panose="02020603050405020304" pitchFamily="18" charset="0"/>
                <a:cs typeface="Times New Roman" panose="02020603050405020304" pitchFamily="18" charset="0"/>
              </a:rPr>
              <a:t>king asked advice</a:t>
            </a:r>
            <a:r>
              <a:rPr lang="en-US" sz="2200" dirty="0">
                <a:solidFill>
                  <a:schemeClr val="bg1"/>
                </a:solidFill>
                <a:latin typeface="Times New Roman" panose="02020603050405020304" pitchFamily="18" charset="0"/>
                <a:cs typeface="Times New Roman" panose="02020603050405020304" pitchFamily="18" charset="0"/>
              </a:rPr>
              <a:t>, made two calves of gold, and said to the people, “It is too much for you to go up to Jerusalem. Here are your gods, O Israel, which brought you up from the land of Egypt!” </a:t>
            </a:r>
            <a:r>
              <a:rPr lang="en-US" sz="2200" b="1" baseline="30000" dirty="0">
                <a:solidFill>
                  <a:schemeClr val="bg1"/>
                </a:solidFill>
                <a:latin typeface="Times New Roman" panose="02020603050405020304" pitchFamily="18" charset="0"/>
                <a:cs typeface="Times New Roman" panose="02020603050405020304" pitchFamily="18" charset="0"/>
              </a:rPr>
              <a:t>29 </a:t>
            </a:r>
            <a:r>
              <a:rPr lang="en-US" sz="2200" dirty="0">
                <a:solidFill>
                  <a:schemeClr val="bg1"/>
                </a:solidFill>
                <a:latin typeface="Times New Roman" panose="02020603050405020304" pitchFamily="18" charset="0"/>
                <a:cs typeface="Times New Roman" panose="02020603050405020304" pitchFamily="18" charset="0"/>
              </a:rPr>
              <a:t>And he set up one in Bethel, and the other he put in Dan. </a:t>
            </a:r>
            <a:r>
              <a:rPr lang="en-US" sz="2200" b="1" baseline="30000" dirty="0">
                <a:solidFill>
                  <a:schemeClr val="bg1"/>
                </a:solidFill>
                <a:latin typeface="Times New Roman" panose="02020603050405020304" pitchFamily="18" charset="0"/>
                <a:cs typeface="Times New Roman" panose="02020603050405020304" pitchFamily="18" charset="0"/>
              </a:rPr>
              <a:t>30 </a:t>
            </a:r>
            <a:r>
              <a:rPr lang="en-US" sz="2200" dirty="0">
                <a:solidFill>
                  <a:schemeClr val="bg1"/>
                </a:solidFill>
                <a:latin typeface="Times New Roman" panose="02020603050405020304" pitchFamily="18" charset="0"/>
                <a:cs typeface="Times New Roman" panose="02020603050405020304" pitchFamily="18" charset="0"/>
              </a:rPr>
              <a:t>Now this thing became a sin, for the people went to worship before the one as far as Dan. </a:t>
            </a:r>
            <a:r>
              <a:rPr lang="en-US" sz="2200" b="1" baseline="30000" dirty="0">
                <a:solidFill>
                  <a:schemeClr val="bg1"/>
                </a:solidFill>
                <a:latin typeface="Times New Roman" panose="02020603050405020304" pitchFamily="18" charset="0"/>
                <a:cs typeface="Times New Roman" panose="02020603050405020304" pitchFamily="18" charset="0"/>
              </a:rPr>
              <a:t>31 </a:t>
            </a:r>
            <a:r>
              <a:rPr lang="en-US" sz="2200" dirty="0">
                <a:solidFill>
                  <a:schemeClr val="bg1"/>
                </a:solidFill>
                <a:latin typeface="Times New Roman" panose="02020603050405020304" pitchFamily="18" charset="0"/>
                <a:cs typeface="Times New Roman" panose="02020603050405020304" pitchFamily="18" charset="0"/>
              </a:rPr>
              <a:t>He made </a:t>
            </a:r>
            <a:r>
              <a:rPr lang="en-US" sz="2200" dirty="0">
                <a:solidFill>
                  <a:schemeClr val="bg1"/>
                </a:solidFill>
                <a:latin typeface="Times New Roman" panose="02020603050405020304" pitchFamily="18" charset="0"/>
                <a:cs typeface="Times New Roman" panose="02020603050405020304" pitchFamily="18" charset="0"/>
              </a:rPr>
              <a:t>shrines on </a:t>
            </a:r>
            <a:r>
              <a:rPr lang="en-US" sz="2200" dirty="0">
                <a:solidFill>
                  <a:schemeClr val="bg1"/>
                </a:solidFill>
                <a:latin typeface="Times New Roman" panose="02020603050405020304" pitchFamily="18" charset="0"/>
                <a:cs typeface="Times New Roman" panose="02020603050405020304" pitchFamily="18" charset="0"/>
              </a:rPr>
              <a:t>the high places, and made priests from every class of people, who were not of the sons of Levi</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32</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Jeroboam ordained a feast on the fifteenth day of the eighth month, like the </a:t>
            </a:r>
            <a:r>
              <a:rPr lang="en-US" sz="2200" dirty="0">
                <a:solidFill>
                  <a:schemeClr val="bg1"/>
                </a:solidFill>
                <a:latin typeface="Times New Roman" panose="02020603050405020304" pitchFamily="18" charset="0"/>
                <a:cs typeface="Times New Roman" panose="02020603050405020304" pitchFamily="18" charset="0"/>
              </a:rPr>
              <a:t>feast that was in Judah</a:t>
            </a:r>
            <a:r>
              <a:rPr lang="en-US" sz="2200" dirty="0">
                <a:solidFill>
                  <a:schemeClr val="bg1"/>
                </a:solidFill>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2200" b="1" baseline="30000" dirty="0">
                <a:solidFill>
                  <a:schemeClr val="bg1"/>
                </a:solidFill>
                <a:latin typeface="Times New Roman" panose="02020603050405020304" pitchFamily="18" charset="0"/>
                <a:cs typeface="Times New Roman" panose="02020603050405020304" pitchFamily="18" charset="0"/>
              </a:rPr>
              <a:t>33 </a:t>
            </a:r>
            <a:r>
              <a:rPr lang="en-US" sz="2200" dirty="0">
                <a:solidFill>
                  <a:schemeClr val="bg1"/>
                </a:solidFill>
                <a:latin typeface="Times New Roman" panose="02020603050405020304" pitchFamily="18" charset="0"/>
                <a:cs typeface="Times New Roman" panose="02020603050405020304" pitchFamily="18" charset="0"/>
              </a:rPr>
              <a:t>So he made offerings on the altar which he had made at Bethel on the fifteenth day of the eighth month, in the month which he had devised in his own heart. And he ordained a feast for the children of Israel, and offered sacrifices on the altar and burned incense</a:t>
            </a:r>
            <a:r>
              <a:rPr lang="en-US" sz="2200" dirty="0">
                <a:solidFill>
                  <a:schemeClr val="bg1"/>
                </a:solidFill>
                <a:latin typeface="Times New Roman" panose="02020603050405020304" pitchFamily="18" charset="0"/>
                <a:cs typeface="Times New Roman" panose="02020603050405020304" pitchFamily="18" charset="0"/>
              </a:rPr>
              <a:t>.</a:t>
            </a:r>
            <a:endParaRPr lang="en-US" sz="22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rtlCol="0">
            <a:normAutofit/>
          </a:bodyPr>
          <a:lstStyle/>
          <a:p>
            <a:pPr fontAlgn="auto">
              <a:spcAft>
                <a:spcPts val="0"/>
              </a:spcAft>
              <a:defRPr/>
            </a:pPr>
            <a:r>
              <a:rPr lang="en-US" sz="3600" b="1" dirty="0" smtClean="0">
                <a:solidFill>
                  <a:srgbClr val="FFFF00"/>
                </a:solidFill>
                <a:effectLst>
                  <a:outerShdw blurRad="38100" dist="38100" dir="2700000" algn="tl">
                    <a:srgbClr val="000000">
                      <a:alpha val="43137"/>
                    </a:srgbClr>
                  </a:outerShdw>
                </a:effectLst>
              </a:rPr>
              <a:t>1</a:t>
            </a:r>
            <a:r>
              <a:rPr lang="en-US" sz="3600" b="1" baseline="30000" dirty="0" smtClean="0">
                <a:solidFill>
                  <a:srgbClr val="FFFF00"/>
                </a:solidFill>
                <a:effectLst>
                  <a:outerShdw blurRad="38100" dist="38100" dir="2700000" algn="tl">
                    <a:srgbClr val="000000">
                      <a:alpha val="43137"/>
                    </a:srgbClr>
                  </a:outerShdw>
                </a:effectLst>
              </a:rPr>
              <a:t>st</a:t>
            </a:r>
            <a:r>
              <a:rPr lang="en-US" sz="3600" b="1" dirty="0" smtClean="0">
                <a:solidFill>
                  <a:srgbClr val="FFFF00"/>
                </a:solidFill>
                <a:effectLst>
                  <a:outerShdw blurRad="38100" dist="38100" dir="2700000" algn="tl">
                    <a:srgbClr val="000000">
                      <a:alpha val="43137"/>
                    </a:srgbClr>
                  </a:outerShdw>
                </a:effectLst>
              </a:rPr>
              <a:t> Kings 12:25-33</a:t>
            </a:r>
            <a:endParaRPr lang="en-US" sz="3600" dirty="0">
              <a:solidFill>
                <a:srgbClr val="FFFF00"/>
              </a:solidFill>
            </a:endParaRPr>
          </a:p>
        </p:txBody>
      </p:sp>
      <p:sp>
        <p:nvSpPr>
          <p:cNvPr id="5" name="TextBox 4"/>
          <p:cNvSpPr txBox="1"/>
          <p:nvPr/>
        </p:nvSpPr>
        <p:spPr>
          <a:xfrm>
            <a:off x="76200" y="685800"/>
            <a:ext cx="9067800" cy="6203950"/>
          </a:xfrm>
          <a:prstGeom prst="rect">
            <a:avLst/>
          </a:prstGeom>
          <a:noFill/>
        </p:spPr>
        <p:txBody>
          <a:bodyPr>
            <a:spAutoFit/>
          </a:bodyPr>
          <a:lstStyle/>
          <a:p>
            <a:pPr fontAlgn="auto">
              <a:lnSpc>
                <a:spcPct val="95000"/>
              </a:lnSpc>
              <a:spcBef>
                <a:spcPts val="0"/>
              </a:spcBef>
              <a:spcAft>
                <a:spcPts val="0"/>
              </a:spcAft>
              <a:defRPr/>
            </a:pPr>
            <a:r>
              <a:rPr lang="en-US" sz="2200" b="1" baseline="30000" dirty="0">
                <a:solidFill>
                  <a:schemeClr val="bg1"/>
                </a:solidFill>
                <a:latin typeface="Times New Roman" panose="02020603050405020304" pitchFamily="18" charset="0"/>
                <a:cs typeface="Times New Roman" panose="02020603050405020304" pitchFamily="18" charset="0"/>
              </a:rPr>
              <a:t>25 </a:t>
            </a:r>
            <a:r>
              <a:rPr lang="en-US" sz="2200" dirty="0">
                <a:solidFill>
                  <a:schemeClr val="bg1"/>
                </a:solidFill>
                <a:latin typeface="Times New Roman" panose="02020603050405020304" pitchFamily="18" charset="0"/>
                <a:cs typeface="Times New Roman" panose="02020603050405020304" pitchFamily="18" charset="0"/>
              </a:rPr>
              <a:t>Then Jeroboam built </a:t>
            </a:r>
            <a:r>
              <a:rPr lang="en-US" sz="2200" dirty="0" err="1">
                <a:solidFill>
                  <a:schemeClr val="bg1"/>
                </a:solidFill>
                <a:latin typeface="Times New Roman" panose="02020603050405020304" pitchFamily="18" charset="0"/>
                <a:cs typeface="Times New Roman" panose="02020603050405020304" pitchFamily="18" charset="0"/>
              </a:rPr>
              <a:t>Shechem</a:t>
            </a:r>
            <a:r>
              <a:rPr lang="en-US" sz="2200" dirty="0">
                <a:solidFill>
                  <a:schemeClr val="bg1"/>
                </a:solidFill>
                <a:latin typeface="Times New Roman" panose="02020603050405020304" pitchFamily="18" charset="0"/>
                <a:cs typeface="Times New Roman" panose="02020603050405020304" pitchFamily="18" charset="0"/>
              </a:rPr>
              <a:t> in the mountains of Ephraim, and dwelt there. Also he went out from there and built </a:t>
            </a:r>
            <a:r>
              <a:rPr lang="en-US" sz="2200" dirty="0" err="1">
                <a:solidFill>
                  <a:schemeClr val="bg1"/>
                </a:solidFill>
                <a:latin typeface="Times New Roman" panose="02020603050405020304" pitchFamily="18" charset="0"/>
                <a:cs typeface="Times New Roman" panose="02020603050405020304" pitchFamily="18" charset="0"/>
              </a:rPr>
              <a:t>Penuel</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26 </a:t>
            </a:r>
            <a:r>
              <a:rPr lang="en-US" sz="2200" dirty="0">
                <a:solidFill>
                  <a:schemeClr val="bg1"/>
                </a:solidFill>
                <a:latin typeface="Times New Roman" panose="02020603050405020304" pitchFamily="18" charset="0"/>
                <a:cs typeface="Times New Roman" panose="02020603050405020304" pitchFamily="18" charset="0"/>
              </a:rPr>
              <a:t>And Jeroboam said in his heart, “Now the kingdom may return to the house </a:t>
            </a:r>
            <a:r>
              <a:rPr lang="en-US" sz="2200" dirty="0">
                <a:solidFill>
                  <a:schemeClr val="bg1"/>
                </a:solidFill>
                <a:latin typeface="Times New Roman" panose="02020603050405020304" pitchFamily="18" charset="0"/>
                <a:cs typeface="Times New Roman" panose="02020603050405020304" pitchFamily="18" charset="0"/>
              </a:rPr>
              <a:t>of David: </a:t>
            </a:r>
            <a:r>
              <a:rPr lang="en-US" sz="2200" b="1" baseline="30000" dirty="0">
                <a:solidFill>
                  <a:schemeClr val="bg1"/>
                </a:solidFill>
                <a:latin typeface="Times New Roman" panose="02020603050405020304" pitchFamily="18" charset="0"/>
                <a:cs typeface="Times New Roman" panose="02020603050405020304" pitchFamily="18" charset="0"/>
              </a:rPr>
              <a:t>27</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If these people go up to offer sacrifices in the house of the </a:t>
            </a:r>
            <a:r>
              <a:rPr lang="en-US" sz="2200" cap="small" dirty="0">
                <a:solidFill>
                  <a:schemeClr val="bg1"/>
                </a:solidFill>
                <a:latin typeface="Times New Roman" panose="02020603050405020304" pitchFamily="18" charset="0"/>
                <a:cs typeface="Times New Roman" panose="02020603050405020304" pitchFamily="18" charset="0"/>
              </a:rPr>
              <a:t>Lord</a:t>
            </a:r>
            <a:r>
              <a:rPr lang="en-US" sz="2200" dirty="0">
                <a:solidFill>
                  <a:schemeClr val="bg1"/>
                </a:solidFill>
                <a:latin typeface="Times New Roman" panose="02020603050405020304" pitchFamily="18" charset="0"/>
                <a:cs typeface="Times New Roman" panose="02020603050405020304" pitchFamily="18" charset="0"/>
              </a:rPr>
              <a:t> at Jerusalem, then the heart of this people will turn back to their lord,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 and they will kill me and go back to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28</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b="1" dirty="0">
                <a:solidFill>
                  <a:srgbClr val="FFFF00"/>
                </a:solidFill>
                <a:latin typeface="Times New Roman" panose="02020603050405020304" pitchFamily="18" charset="0"/>
                <a:cs typeface="Times New Roman" panose="02020603050405020304" pitchFamily="18" charset="0"/>
              </a:rPr>
              <a:t>Therefore</a:t>
            </a:r>
            <a:r>
              <a:rPr lang="en-US" sz="2200" dirty="0">
                <a:solidFill>
                  <a:schemeClr val="bg1"/>
                </a:solidFill>
                <a:latin typeface="Times New Roman" panose="02020603050405020304" pitchFamily="18" charset="0"/>
                <a:cs typeface="Times New Roman" panose="02020603050405020304" pitchFamily="18" charset="0"/>
              </a:rPr>
              <a:t> the </a:t>
            </a:r>
            <a:r>
              <a:rPr lang="en-US" sz="2200" dirty="0">
                <a:solidFill>
                  <a:srgbClr val="FFFF66"/>
                </a:solidFill>
                <a:latin typeface="Times New Roman" panose="02020603050405020304" pitchFamily="18" charset="0"/>
                <a:cs typeface="Times New Roman" panose="02020603050405020304" pitchFamily="18" charset="0"/>
              </a:rPr>
              <a:t>king asked advice</a:t>
            </a:r>
            <a:r>
              <a:rPr lang="en-US" sz="2200" dirty="0">
                <a:solidFill>
                  <a:schemeClr val="bg1"/>
                </a:solidFill>
                <a:latin typeface="Times New Roman" panose="02020603050405020304" pitchFamily="18" charset="0"/>
                <a:cs typeface="Times New Roman" panose="02020603050405020304" pitchFamily="18" charset="0"/>
              </a:rPr>
              <a:t>, made two calves of gold, and said to the people, “</a:t>
            </a:r>
            <a:r>
              <a:rPr lang="en-US" sz="2200" dirty="0">
                <a:solidFill>
                  <a:srgbClr val="FFFF66"/>
                </a:solidFill>
                <a:latin typeface="Times New Roman" panose="02020603050405020304" pitchFamily="18" charset="0"/>
                <a:cs typeface="Times New Roman" panose="02020603050405020304" pitchFamily="18" charset="0"/>
              </a:rPr>
              <a:t>It is too much for you</a:t>
            </a:r>
            <a:r>
              <a:rPr lang="en-US" sz="2200" dirty="0">
                <a:solidFill>
                  <a:schemeClr val="bg1"/>
                </a:solidFill>
                <a:latin typeface="Times New Roman" panose="02020603050405020304" pitchFamily="18" charset="0"/>
                <a:cs typeface="Times New Roman" panose="02020603050405020304" pitchFamily="18" charset="0"/>
              </a:rPr>
              <a:t> to go up to Jerusalem. Here are your gods, O Israel, which brought you up from the land of Egypt!” </a:t>
            </a:r>
            <a:r>
              <a:rPr lang="en-US" sz="2200" b="1" baseline="30000" dirty="0">
                <a:solidFill>
                  <a:schemeClr val="bg1"/>
                </a:solidFill>
                <a:latin typeface="Times New Roman" panose="02020603050405020304" pitchFamily="18" charset="0"/>
                <a:cs typeface="Times New Roman" panose="02020603050405020304" pitchFamily="18" charset="0"/>
              </a:rPr>
              <a:t>29 </a:t>
            </a:r>
            <a:r>
              <a:rPr lang="en-US" sz="2200" dirty="0">
                <a:solidFill>
                  <a:schemeClr val="bg1"/>
                </a:solidFill>
                <a:latin typeface="Times New Roman" panose="02020603050405020304" pitchFamily="18" charset="0"/>
                <a:cs typeface="Times New Roman" panose="02020603050405020304" pitchFamily="18" charset="0"/>
              </a:rPr>
              <a:t>And he set up one in Bethel, and the other he put in Dan. </a:t>
            </a:r>
            <a:r>
              <a:rPr lang="en-US" sz="2200" b="1" baseline="30000" dirty="0">
                <a:solidFill>
                  <a:schemeClr val="bg1"/>
                </a:solidFill>
                <a:latin typeface="Times New Roman" panose="02020603050405020304" pitchFamily="18" charset="0"/>
                <a:cs typeface="Times New Roman" panose="02020603050405020304" pitchFamily="18" charset="0"/>
              </a:rPr>
              <a:t>30 </a:t>
            </a:r>
            <a:r>
              <a:rPr lang="en-US" sz="2200" dirty="0">
                <a:solidFill>
                  <a:schemeClr val="bg1"/>
                </a:solidFill>
                <a:latin typeface="Times New Roman" panose="02020603050405020304" pitchFamily="18" charset="0"/>
                <a:cs typeface="Times New Roman" panose="02020603050405020304" pitchFamily="18" charset="0"/>
              </a:rPr>
              <a:t>Now this thing became a sin, for the people went to worship before the one as far as Dan. </a:t>
            </a:r>
            <a:r>
              <a:rPr lang="en-US" sz="2200" b="1" baseline="30000" dirty="0">
                <a:solidFill>
                  <a:schemeClr val="bg1"/>
                </a:solidFill>
                <a:latin typeface="Times New Roman" panose="02020603050405020304" pitchFamily="18" charset="0"/>
                <a:cs typeface="Times New Roman" panose="02020603050405020304" pitchFamily="18" charset="0"/>
              </a:rPr>
              <a:t>31 </a:t>
            </a:r>
            <a:r>
              <a:rPr lang="en-US" sz="2200" dirty="0">
                <a:solidFill>
                  <a:schemeClr val="bg1"/>
                </a:solidFill>
                <a:latin typeface="Times New Roman" panose="02020603050405020304" pitchFamily="18" charset="0"/>
                <a:cs typeface="Times New Roman" panose="02020603050405020304" pitchFamily="18" charset="0"/>
              </a:rPr>
              <a:t>He made </a:t>
            </a:r>
            <a:r>
              <a:rPr lang="en-US" sz="2200" dirty="0">
                <a:solidFill>
                  <a:schemeClr val="bg1"/>
                </a:solidFill>
                <a:latin typeface="Times New Roman" panose="02020603050405020304" pitchFamily="18" charset="0"/>
                <a:cs typeface="Times New Roman" panose="02020603050405020304" pitchFamily="18" charset="0"/>
              </a:rPr>
              <a:t>shrines on </a:t>
            </a:r>
            <a:r>
              <a:rPr lang="en-US" sz="2200" dirty="0">
                <a:solidFill>
                  <a:schemeClr val="bg1"/>
                </a:solidFill>
                <a:latin typeface="Times New Roman" panose="02020603050405020304" pitchFamily="18" charset="0"/>
                <a:cs typeface="Times New Roman" panose="02020603050405020304" pitchFamily="18" charset="0"/>
              </a:rPr>
              <a:t>the high places, and made priests from every class of people, who were not of the sons of Levi</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32</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Jeroboam ordained a feast on the fifteenth day of the eighth month, like the </a:t>
            </a:r>
            <a:r>
              <a:rPr lang="en-US" sz="2200" dirty="0">
                <a:solidFill>
                  <a:schemeClr val="bg1"/>
                </a:solidFill>
                <a:latin typeface="Times New Roman" panose="02020603050405020304" pitchFamily="18" charset="0"/>
                <a:cs typeface="Times New Roman" panose="02020603050405020304" pitchFamily="18" charset="0"/>
              </a:rPr>
              <a:t>feast that was in Judah</a:t>
            </a:r>
            <a:r>
              <a:rPr lang="en-US" sz="2200" dirty="0">
                <a:solidFill>
                  <a:schemeClr val="bg1"/>
                </a:solidFill>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2200" b="1" baseline="30000" dirty="0">
                <a:solidFill>
                  <a:schemeClr val="bg1"/>
                </a:solidFill>
                <a:latin typeface="Times New Roman" panose="02020603050405020304" pitchFamily="18" charset="0"/>
                <a:cs typeface="Times New Roman" panose="02020603050405020304" pitchFamily="18" charset="0"/>
              </a:rPr>
              <a:t>33 </a:t>
            </a:r>
            <a:r>
              <a:rPr lang="en-US" sz="2200" dirty="0">
                <a:solidFill>
                  <a:schemeClr val="bg1"/>
                </a:solidFill>
                <a:latin typeface="Times New Roman" panose="02020603050405020304" pitchFamily="18" charset="0"/>
                <a:cs typeface="Times New Roman" panose="02020603050405020304" pitchFamily="18" charset="0"/>
              </a:rPr>
              <a:t>So he made offerings on the altar which he had made at Bethel on the fifteenth day of the eighth month, in the month which he had devised in his own heart. And he ordained a feast for the children of Israel, and offered sacrifices on the altar and burned incense</a:t>
            </a:r>
            <a:r>
              <a:rPr lang="en-US" sz="2200" dirty="0">
                <a:solidFill>
                  <a:schemeClr val="bg1"/>
                </a:solidFill>
                <a:latin typeface="Times New Roman" panose="02020603050405020304" pitchFamily="18" charset="0"/>
                <a:cs typeface="Times New Roman" panose="02020603050405020304" pitchFamily="18" charset="0"/>
              </a:rPr>
              <a:t>.</a:t>
            </a:r>
            <a:endParaRPr lang="en-US" sz="22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rtlCol="0">
            <a:normAutofit/>
          </a:bodyPr>
          <a:lstStyle/>
          <a:p>
            <a:pPr fontAlgn="auto">
              <a:spcAft>
                <a:spcPts val="0"/>
              </a:spcAft>
              <a:defRPr/>
            </a:pPr>
            <a:r>
              <a:rPr lang="en-US" sz="3600" b="1" dirty="0" smtClean="0">
                <a:solidFill>
                  <a:srgbClr val="FFFF00"/>
                </a:solidFill>
                <a:effectLst>
                  <a:outerShdw blurRad="38100" dist="38100" dir="2700000" algn="tl">
                    <a:srgbClr val="000000">
                      <a:alpha val="43137"/>
                    </a:srgbClr>
                  </a:outerShdw>
                </a:effectLst>
              </a:rPr>
              <a:t>1</a:t>
            </a:r>
            <a:r>
              <a:rPr lang="en-US" sz="3600" b="1" baseline="30000" dirty="0" smtClean="0">
                <a:solidFill>
                  <a:srgbClr val="FFFF00"/>
                </a:solidFill>
                <a:effectLst>
                  <a:outerShdw blurRad="38100" dist="38100" dir="2700000" algn="tl">
                    <a:srgbClr val="000000">
                      <a:alpha val="43137"/>
                    </a:srgbClr>
                  </a:outerShdw>
                </a:effectLst>
              </a:rPr>
              <a:t>st</a:t>
            </a:r>
            <a:r>
              <a:rPr lang="en-US" sz="3600" b="1" dirty="0" smtClean="0">
                <a:solidFill>
                  <a:srgbClr val="FFFF00"/>
                </a:solidFill>
                <a:effectLst>
                  <a:outerShdw blurRad="38100" dist="38100" dir="2700000" algn="tl">
                    <a:srgbClr val="000000">
                      <a:alpha val="43137"/>
                    </a:srgbClr>
                  </a:outerShdw>
                </a:effectLst>
              </a:rPr>
              <a:t> Kings 12:25-33</a:t>
            </a:r>
            <a:endParaRPr lang="en-US" sz="3600" dirty="0">
              <a:solidFill>
                <a:srgbClr val="FFFF00"/>
              </a:solidFill>
            </a:endParaRPr>
          </a:p>
        </p:txBody>
      </p:sp>
      <p:sp>
        <p:nvSpPr>
          <p:cNvPr id="5" name="TextBox 4"/>
          <p:cNvSpPr txBox="1"/>
          <p:nvPr/>
        </p:nvSpPr>
        <p:spPr>
          <a:xfrm>
            <a:off x="76200" y="685800"/>
            <a:ext cx="9067800" cy="6203950"/>
          </a:xfrm>
          <a:prstGeom prst="rect">
            <a:avLst/>
          </a:prstGeom>
          <a:noFill/>
        </p:spPr>
        <p:txBody>
          <a:bodyPr>
            <a:spAutoFit/>
          </a:bodyPr>
          <a:lstStyle/>
          <a:p>
            <a:pPr fontAlgn="auto">
              <a:lnSpc>
                <a:spcPct val="95000"/>
              </a:lnSpc>
              <a:spcBef>
                <a:spcPts val="0"/>
              </a:spcBef>
              <a:spcAft>
                <a:spcPts val="0"/>
              </a:spcAft>
              <a:defRPr/>
            </a:pPr>
            <a:r>
              <a:rPr lang="en-US" sz="2200" b="1" baseline="30000" dirty="0">
                <a:solidFill>
                  <a:schemeClr val="bg1"/>
                </a:solidFill>
                <a:latin typeface="Times New Roman" panose="02020603050405020304" pitchFamily="18" charset="0"/>
                <a:cs typeface="Times New Roman" panose="02020603050405020304" pitchFamily="18" charset="0"/>
              </a:rPr>
              <a:t>25 </a:t>
            </a:r>
            <a:r>
              <a:rPr lang="en-US" sz="2200" dirty="0">
                <a:solidFill>
                  <a:schemeClr val="bg1"/>
                </a:solidFill>
                <a:latin typeface="Times New Roman" panose="02020603050405020304" pitchFamily="18" charset="0"/>
                <a:cs typeface="Times New Roman" panose="02020603050405020304" pitchFamily="18" charset="0"/>
              </a:rPr>
              <a:t>Then Jeroboam built </a:t>
            </a:r>
            <a:r>
              <a:rPr lang="en-US" sz="2200" dirty="0" err="1">
                <a:solidFill>
                  <a:schemeClr val="bg1"/>
                </a:solidFill>
                <a:latin typeface="Times New Roman" panose="02020603050405020304" pitchFamily="18" charset="0"/>
                <a:cs typeface="Times New Roman" panose="02020603050405020304" pitchFamily="18" charset="0"/>
              </a:rPr>
              <a:t>Shechem</a:t>
            </a:r>
            <a:r>
              <a:rPr lang="en-US" sz="2200" dirty="0">
                <a:solidFill>
                  <a:schemeClr val="bg1"/>
                </a:solidFill>
                <a:latin typeface="Times New Roman" panose="02020603050405020304" pitchFamily="18" charset="0"/>
                <a:cs typeface="Times New Roman" panose="02020603050405020304" pitchFamily="18" charset="0"/>
              </a:rPr>
              <a:t> in the mountains of Ephraim, and dwelt there. Also he went out from there and built </a:t>
            </a:r>
            <a:r>
              <a:rPr lang="en-US" sz="2200" dirty="0" err="1">
                <a:solidFill>
                  <a:schemeClr val="bg1"/>
                </a:solidFill>
                <a:latin typeface="Times New Roman" panose="02020603050405020304" pitchFamily="18" charset="0"/>
                <a:cs typeface="Times New Roman" panose="02020603050405020304" pitchFamily="18" charset="0"/>
              </a:rPr>
              <a:t>Penuel</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26 </a:t>
            </a:r>
            <a:r>
              <a:rPr lang="en-US" sz="2200" dirty="0">
                <a:solidFill>
                  <a:schemeClr val="bg1"/>
                </a:solidFill>
                <a:latin typeface="Times New Roman" panose="02020603050405020304" pitchFamily="18" charset="0"/>
                <a:cs typeface="Times New Roman" panose="02020603050405020304" pitchFamily="18" charset="0"/>
              </a:rPr>
              <a:t>And Jeroboam said in his heart, “Now the kingdom may return to the house </a:t>
            </a:r>
            <a:r>
              <a:rPr lang="en-US" sz="2200" dirty="0">
                <a:solidFill>
                  <a:schemeClr val="bg1"/>
                </a:solidFill>
                <a:latin typeface="Times New Roman" panose="02020603050405020304" pitchFamily="18" charset="0"/>
                <a:cs typeface="Times New Roman" panose="02020603050405020304" pitchFamily="18" charset="0"/>
              </a:rPr>
              <a:t>of David: </a:t>
            </a:r>
            <a:r>
              <a:rPr lang="en-US" sz="2200" b="1" baseline="30000" dirty="0">
                <a:solidFill>
                  <a:schemeClr val="bg1"/>
                </a:solidFill>
                <a:latin typeface="Times New Roman" panose="02020603050405020304" pitchFamily="18" charset="0"/>
                <a:cs typeface="Times New Roman" panose="02020603050405020304" pitchFamily="18" charset="0"/>
              </a:rPr>
              <a:t>27</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If these people go up to offer sacrifices in the house of the </a:t>
            </a:r>
            <a:r>
              <a:rPr lang="en-US" sz="2200" cap="small" dirty="0">
                <a:solidFill>
                  <a:schemeClr val="bg1"/>
                </a:solidFill>
                <a:latin typeface="Times New Roman" panose="02020603050405020304" pitchFamily="18" charset="0"/>
                <a:cs typeface="Times New Roman" panose="02020603050405020304" pitchFamily="18" charset="0"/>
              </a:rPr>
              <a:t>Lord</a:t>
            </a:r>
            <a:r>
              <a:rPr lang="en-US" sz="2200" dirty="0">
                <a:solidFill>
                  <a:schemeClr val="bg1"/>
                </a:solidFill>
                <a:latin typeface="Times New Roman" panose="02020603050405020304" pitchFamily="18" charset="0"/>
                <a:cs typeface="Times New Roman" panose="02020603050405020304" pitchFamily="18" charset="0"/>
              </a:rPr>
              <a:t> at Jerusalem, then the heart of this people will turn back to their lord,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 and they will kill me and go back to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28</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b="1" dirty="0">
                <a:solidFill>
                  <a:srgbClr val="FFFF00"/>
                </a:solidFill>
                <a:latin typeface="Times New Roman" panose="02020603050405020304" pitchFamily="18" charset="0"/>
                <a:cs typeface="Times New Roman" panose="02020603050405020304" pitchFamily="18" charset="0"/>
              </a:rPr>
              <a:t>Therefore</a:t>
            </a:r>
            <a:r>
              <a:rPr lang="en-US" sz="2200" dirty="0">
                <a:solidFill>
                  <a:schemeClr val="bg1"/>
                </a:solidFill>
                <a:latin typeface="Times New Roman" panose="02020603050405020304" pitchFamily="18" charset="0"/>
                <a:cs typeface="Times New Roman" panose="02020603050405020304" pitchFamily="18" charset="0"/>
              </a:rPr>
              <a:t> the </a:t>
            </a:r>
            <a:r>
              <a:rPr lang="en-US" sz="2200" dirty="0">
                <a:solidFill>
                  <a:srgbClr val="FFFF66"/>
                </a:solidFill>
                <a:latin typeface="Times New Roman" panose="02020603050405020304" pitchFamily="18" charset="0"/>
                <a:cs typeface="Times New Roman" panose="02020603050405020304" pitchFamily="18" charset="0"/>
              </a:rPr>
              <a:t>king asked advice</a:t>
            </a:r>
            <a:r>
              <a:rPr lang="en-US" sz="2200" dirty="0">
                <a:solidFill>
                  <a:schemeClr val="bg1"/>
                </a:solidFill>
                <a:latin typeface="Times New Roman" panose="02020603050405020304" pitchFamily="18" charset="0"/>
                <a:cs typeface="Times New Roman" panose="02020603050405020304" pitchFamily="18" charset="0"/>
              </a:rPr>
              <a:t>, made two calves of gold, and said to the people, “</a:t>
            </a:r>
            <a:r>
              <a:rPr lang="en-US" sz="2200" dirty="0">
                <a:solidFill>
                  <a:srgbClr val="FFFF66"/>
                </a:solidFill>
                <a:latin typeface="Times New Roman" panose="02020603050405020304" pitchFamily="18" charset="0"/>
                <a:cs typeface="Times New Roman" panose="02020603050405020304" pitchFamily="18" charset="0"/>
              </a:rPr>
              <a:t>It is too much for you</a:t>
            </a:r>
            <a:r>
              <a:rPr lang="en-US" sz="2200" dirty="0">
                <a:solidFill>
                  <a:schemeClr val="bg1"/>
                </a:solidFill>
                <a:latin typeface="Times New Roman" panose="02020603050405020304" pitchFamily="18" charset="0"/>
                <a:cs typeface="Times New Roman" panose="02020603050405020304" pitchFamily="18" charset="0"/>
              </a:rPr>
              <a:t> to go up to Jerusalem. </a:t>
            </a:r>
            <a:r>
              <a:rPr lang="en-US" sz="2200" dirty="0">
                <a:solidFill>
                  <a:srgbClr val="FFFF66"/>
                </a:solidFill>
                <a:latin typeface="Times New Roman" panose="02020603050405020304" pitchFamily="18" charset="0"/>
                <a:cs typeface="Times New Roman" panose="02020603050405020304" pitchFamily="18" charset="0"/>
              </a:rPr>
              <a:t>Here are your gods, O Israel, which brought you up from the land of Egypt</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29 </a:t>
            </a:r>
            <a:r>
              <a:rPr lang="en-US" sz="2200" dirty="0">
                <a:solidFill>
                  <a:schemeClr val="bg1"/>
                </a:solidFill>
                <a:latin typeface="Times New Roman" panose="02020603050405020304" pitchFamily="18" charset="0"/>
                <a:cs typeface="Times New Roman" panose="02020603050405020304" pitchFamily="18" charset="0"/>
              </a:rPr>
              <a:t>And he set up one in Bethel, and the other he put in Dan. </a:t>
            </a:r>
            <a:r>
              <a:rPr lang="en-US" sz="2200" b="1" baseline="30000" dirty="0">
                <a:solidFill>
                  <a:schemeClr val="bg1"/>
                </a:solidFill>
                <a:latin typeface="Times New Roman" panose="02020603050405020304" pitchFamily="18" charset="0"/>
                <a:cs typeface="Times New Roman" panose="02020603050405020304" pitchFamily="18" charset="0"/>
              </a:rPr>
              <a:t>30 </a:t>
            </a:r>
            <a:r>
              <a:rPr lang="en-US" sz="2200" dirty="0">
                <a:solidFill>
                  <a:schemeClr val="bg1"/>
                </a:solidFill>
                <a:latin typeface="Times New Roman" panose="02020603050405020304" pitchFamily="18" charset="0"/>
                <a:cs typeface="Times New Roman" panose="02020603050405020304" pitchFamily="18" charset="0"/>
              </a:rPr>
              <a:t>Now this thing became a sin, for the people went to worship before the one as far as Dan. </a:t>
            </a:r>
            <a:r>
              <a:rPr lang="en-US" sz="2200" b="1" baseline="30000" dirty="0">
                <a:solidFill>
                  <a:schemeClr val="bg1"/>
                </a:solidFill>
                <a:latin typeface="Times New Roman" panose="02020603050405020304" pitchFamily="18" charset="0"/>
                <a:cs typeface="Times New Roman" panose="02020603050405020304" pitchFamily="18" charset="0"/>
              </a:rPr>
              <a:t>31 </a:t>
            </a:r>
            <a:r>
              <a:rPr lang="en-US" sz="2200" dirty="0">
                <a:solidFill>
                  <a:schemeClr val="bg1"/>
                </a:solidFill>
                <a:latin typeface="Times New Roman" panose="02020603050405020304" pitchFamily="18" charset="0"/>
                <a:cs typeface="Times New Roman" panose="02020603050405020304" pitchFamily="18" charset="0"/>
              </a:rPr>
              <a:t>He made </a:t>
            </a:r>
            <a:r>
              <a:rPr lang="en-US" sz="2200" dirty="0">
                <a:solidFill>
                  <a:schemeClr val="bg1"/>
                </a:solidFill>
                <a:latin typeface="Times New Roman" panose="02020603050405020304" pitchFamily="18" charset="0"/>
                <a:cs typeface="Times New Roman" panose="02020603050405020304" pitchFamily="18" charset="0"/>
              </a:rPr>
              <a:t>shrines on </a:t>
            </a:r>
            <a:r>
              <a:rPr lang="en-US" sz="2200" dirty="0">
                <a:solidFill>
                  <a:schemeClr val="bg1"/>
                </a:solidFill>
                <a:latin typeface="Times New Roman" panose="02020603050405020304" pitchFamily="18" charset="0"/>
                <a:cs typeface="Times New Roman" panose="02020603050405020304" pitchFamily="18" charset="0"/>
              </a:rPr>
              <a:t>the high places, and made priests from every class of people, who were not of the sons of Levi</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32</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Jeroboam ordained a feast on the fifteenth day of the eighth month, like the </a:t>
            </a:r>
            <a:r>
              <a:rPr lang="en-US" sz="2200" dirty="0">
                <a:solidFill>
                  <a:schemeClr val="bg1"/>
                </a:solidFill>
                <a:latin typeface="Times New Roman" panose="02020603050405020304" pitchFamily="18" charset="0"/>
                <a:cs typeface="Times New Roman" panose="02020603050405020304" pitchFamily="18" charset="0"/>
              </a:rPr>
              <a:t>feast that was in Judah</a:t>
            </a:r>
            <a:r>
              <a:rPr lang="en-US" sz="2200" dirty="0">
                <a:solidFill>
                  <a:schemeClr val="bg1"/>
                </a:solidFill>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2200" b="1" baseline="30000" dirty="0">
                <a:solidFill>
                  <a:schemeClr val="bg1"/>
                </a:solidFill>
                <a:latin typeface="Times New Roman" panose="02020603050405020304" pitchFamily="18" charset="0"/>
                <a:cs typeface="Times New Roman" panose="02020603050405020304" pitchFamily="18" charset="0"/>
              </a:rPr>
              <a:t>33 </a:t>
            </a:r>
            <a:r>
              <a:rPr lang="en-US" sz="2200" dirty="0">
                <a:solidFill>
                  <a:schemeClr val="bg1"/>
                </a:solidFill>
                <a:latin typeface="Times New Roman" panose="02020603050405020304" pitchFamily="18" charset="0"/>
                <a:cs typeface="Times New Roman" panose="02020603050405020304" pitchFamily="18" charset="0"/>
              </a:rPr>
              <a:t>So he made offerings on the altar which he had made at Bethel on the fifteenth day of the eighth month, in the month which he had devised in his own heart. And he ordained a feast for the children of Israel, and offered sacrifices on the altar and burned incense</a:t>
            </a:r>
            <a:r>
              <a:rPr lang="en-US" sz="2200" dirty="0">
                <a:solidFill>
                  <a:schemeClr val="bg1"/>
                </a:solidFill>
                <a:latin typeface="Times New Roman" panose="02020603050405020304" pitchFamily="18" charset="0"/>
                <a:cs typeface="Times New Roman" panose="02020603050405020304" pitchFamily="18" charset="0"/>
              </a:rPr>
              <a:t>.</a:t>
            </a:r>
            <a:endParaRPr lang="en-US" sz="22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rtlCol="0">
            <a:normAutofit/>
          </a:bodyPr>
          <a:lstStyle/>
          <a:p>
            <a:pPr fontAlgn="auto">
              <a:spcAft>
                <a:spcPts val="0"/>
              </a:spcAft>
              <a:defRPr/>
            </a:pPr>
            <a:r>
              <a:rPr lang="en-US" sz="3600" b="1" dirty="0" smtClean="0">
                <a:solidFill>
                  <a:srgbClr val="FFFF00"/>
                </a:solidFill>
                <a:effectLst>
                  <a:outerShdw blurRad="38100" dist="38100" dir="2700000" algn="tl">
                    <a:srgbClr val="000000">
                      <a:alpha val="43137"/>
                    </a:srgbClr>
                  </a:outerShdw>
                </a:effectLst>
              </a:rPr>
              <a:t>1</a:t>
            </a:r>
            <a:r>
              <a:rPr lang="en-US" sz="3600" b="1" baseline="30000" dirty="0" smtClean="0">
                <a:solidFill>
                  <a:srgbClr val="FFFF00"/>
                </a:solidFill>
                <a:effectLst>
                  <a:outerShdw blurRad="38100" dist="38100" dir="2700000" algn="tl">
                    <a:srgbClr val="000000">
                      <a:alpha val="43137"/>
                    </a:srgbClr>
                  </a:outerShdw>
                </a:effectLst>
              </a:rPr>
              <a:t>st</a:t>
            </a:r>
            <a:r>
              <a:rPr lang="en-US" sz="3600" b="1" dirty="0" smtClean="0">
                <a:solidFill>
                  <a:srgbClr val="FFFF00"/>
                </a:solidFill>
                <a:effectLst>
                  <a:outerShdw blurRad="38100" dist="38100" dir="2700000" algn="tl">
                    <a:srgbClr val="000000">
                      <a:alpha val="43137"/>
                    </a:srgbClr>
                  </a:outerShdw>
                </a:effectLst>
              </a:rPr>
              <a:t> Kings 12:25-33</a:t>
            </a:r>
            <a:endParaRPr lang="en-US" sz="3600" dirty="0">
              <a:solidFill>
                <a:srgbClr val="FFFF00"/>
              </a:solidFill>
            </a:endParaRPr>
          </a:p>
        </p:txBody>
      </p:sp>
      <p:sp>
        <p:nvSpPr>
          <p:cNvPr id="5" name="TextBox 4"/>
          <p:cNvSpPr txBox="1"/>
          <p:nvPr/>
        </p:nvSpPr>
        <p:spPr>
          <a:xfrm>
            <a:off x="76200" y="685800"/>
            <a:ext cx="9067800" cy="6203950"/>
          </a:xfrm>
          <a:prstGeom prst="rect">
            <a:avLst/>
          </a:prstGeom>
          <a:noFill/>
        </p:spPr>
        <p:txBody>
          <a:bodyPr>
            <a:spAutoFit/>
          </a:bodyPr>
          <a:lstStyle/>
          <a:p>
            <a:pPr fontAlgn="auto">
              <a:lnSpc>
                <a:spcPct val="95000"/>
              </a:lnSpc>
              <a:spcBef>
                <a:spcPts val="0"/>
              </a:spcBef>
              <a:spcAft>
                <a:spcPts val="0"/>
              </a:spcAft>
              <a:defRPr/>
            </a:pPr>
            <a:r>
              <a:rPr lang="en-US" sz="2200" b="1" baseline="30000" dirty="0">
                <a:solidFill>
                  <a:schemeClr val="bg1"/>
                </a:solidFill>
                <a:latin typeface="Times New Roman" panose="02020603050405020304" pitchFamily="18" charset="0"/>
                <a:cs typeface="Times New Roman" panose="02020603050405020304" pitchFamily="18" charset="0"/>
              </a:rPr>
              <a:t>25 </a:t>
            </a:r>
            <a:r>
              <a:rPr lang="en-US" sz="2200" dirty="0">
                <a:solidFill>
                  <a:schemeClr val="bg1"/>
                </a:solidFill>
                <a:latin typeface="Times New Roman" panose="02020603050405020304" pitchFamily="18" charset="0"/>
                <a:cs typeface="Times New Roman" panose="02020603050405020304" pitchFamily="18" charset="0"/>
              </a:rPr>
              <a:t>Then Jeroboam built </a:t>
            </a:r>
            <a:r>
              <a:rPr lang="en-US" sz="2200" dirty="0" err="1">
                <a:solidFill>
                  <a:schemeClr val="bg1"/>
                </a:solidFill>
                <a:latin typeface="Times New Roman" panose="02020603050405020304" pitchFamily="18" charset="0"/>
                <a:cs typeface="Times New Roman" panose="02020603050405020304" pitchFamily="18" charset="0"/>
              </a:rPr>
              <a:t>Shechem</a:t>
            </a:r>
            <a:r>
              <a:rPr lang="en-US" sz="2200" dirty="0">
                <a:solidFill>
                  <a:schemeClr val="bg1"/>
                </a:solidFill>
                <a:latin typeface="Times New Roman" panose="02020603050405020304" pitchFamily="18" charset="0"/>
                <a:cs typeface="Times New Roman" panose="02020603050405020304" pitchFamily="18" charset="0"/>
              </a:rPr>
              <a:t> in the mountains of Ephraim, and dwelt there. Also he went out from there and built </a:t>
            </a:r>
            <a:r>
              <a:rPr lang="en-US" sz="2200" dirty="0" err="1">
                <a:solidFill>
                  <a:schemeClr val="bg1"/>
                </a:solidFill>
                <a:latin typeface="Times New Roman" panose="02020603050405020304" pitchFamily="18" charset="0"/>
                <a:cs typeface="Times New Roman" panose="02020603050405020304" pitchFamily="18" charset="0"/>
              </a:rPr>
              <a:t>Penuel</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26 </a:t>
            </a:r>
            <a:r>
              <a:rPr lang="en-US" sz="2200" dirty="0">
                <a:solidFill>
                  <a:schemeClr val="bg1"/>
                </a:solidFill>
                <a:latin typeface="Times New Roman" panose="02020603050405020304" pitchFamily="18" charset="0"/>
                <a:cs typeface="Times New Roman" panose="02020603050405020304" pitchFamily="18" charset="0"/>
              </a:rPr>
              <a:t>And Jeroboam said in his heart, “Now the kingdom may return to the house </a:t>
            </a:r>
            <a:r>
              <a:rPr lang="en-US" sz="2200" dirty="0">
                <a:solidFill>
                  <a:schemeClr val="bg1"/>
                </a:solidFill>
                <a:latin typeface="Times New Roman" panose="02020603050405020304" pitchFamily="18" charset="0"/>
                <a:cs typeface="Times New Roman" panose="02020603050405020304" pitchFamily="18" charset="0"/>
              </a:rPr>
              <a:t>of David: </a:t>
            </a:r>
            <a:r>
              <a:rPr lang="en-US" sz="2200" b="1" baseline="30000" dirty="0">
                <a:solidFill>
                  <a:schemeClr val="bg1"/>
                </a:solidFill>
                <a:latin typeface="Times New Roman" panose="02020603050405020304" pitchFamily="18" charset="0"/>
                <a:cs typeface="Times New Roman" panose="02020603050405020304" pitchFamily="18" charset="0"/>
              </a:rPr>
              <a:t>27</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If these people go up to offer sacrifices in the house of the </a:t>
            </a:r>
            <a:r>
              <a:rPr lang="en-US" sz="2200" cap="small" dirty="0">
                <a:solidFill>
                  <a:schemeClr val="bg1"/>
                </a:solidFill>
                <a:latin typeface="Times New Roman" panose="02020603050405020304" pitchFamily="18" charset="0"/>
                <a:cs typeface="Times New Roman" panose="02020603050405020304" pitchFamily="18" charset="0"/>
              </a:rPr>
              <a:t>Lord</a:t>
            </a:r>
            <a:r>
              <a:rPr lang="en-US" sz="2200" dirty="0">
                <a:solidFill>
                  <a:schemeClr val="bg1"/>
                </a:solidFill>
                <a:latin typeface="Times New Roman" panose="02020603050405020304" pitchFamily="18" charset="0"/>
                <a:cs typeface="Times New Roman" panose="02020603050405020304" pitchFamily="18" charset="0"/>
              </a:rPr>
              <a:t> at Jerusalem, then the heart of this people will turn back to their lord,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 and they will kill me and go back to </a:t>
            </a:r>
            <a:r>
              <a:rPr lang="en-US" sz="2200" dirty="0" err="1">
                <a:solidFill>
                  <a:schemeClr val="bg1"/>
                </a:solidFill>
                <a:latin typeface="Times New Roman" panose="02020603050405020304" pitchFamily="18" charset="0"/>
                <a:cs typeface="Times New Roman" panose="02020603050405020304" pitchFamily="18" charset="0"/>
              </a:rPr>
              <a:t>Rehoboam</a:t>
            </a:r>
            <a:r>
              <a:rPr lang="en-US" sz="2200" dirty="0">
                <a:solidFill>
                  <a:schemeClr val="bg1"/>
                </a:solidFill>
                <a:latin typeface="Times New Roman" panose="02020603050405020304" pitchFamily="18" charset="0"/>
                <a:cs typeface="Times New Roman" panose="02020603050405020304" pitchFamily="18" charset="0"/>
              </a:rPr>
              <a:t> king of Judah</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28</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b="1" dirty="0">
                <a:solidFill>
                  <a:srgbClr val="FFFF00"/>
                </a:solidFill>
                <a:latin typeface="Times New Roman" panose="02020603050405020304" pitchFamily="18" charset="0"/>
                <a:cs typeface="Times New Roman" panose="02020603050405020304" pitchFamily="18" charset="0"/>
              </a:rPr>
              <a:t>Therefore</a:t>
            </a:r>
            <a:r>
              <a:rPr lang="en-US" sz="2200" dirty="0">
                <a:solidFill>
                  <a:schemeClr val="bg1"/>
                </a:solidFill>
                <a:latin typeface="Times New Roman" panose="02020603050405020304" pitchFamily="18" charset="0"/>
                <a:cs typeface="Times New Roman" panose="02020603050405020304" pitchFamily="18" charset="0"/>
              </a:rPr>
              <a:t> the </a:t>
            </a:r>
            <a:r>
              <a:rPr lang="en-US" sz="2200" dirty="0">
                <a:solidFill>
                  <a:srgbClr val="FFFF66"/>
                </a:solidFill>
                <a:latin typeface="Times New Roman" panose="02020603050405020304" pitchFamily="18" charset="0"/>
                <a:cs typeface="Times New Roman" panose="02020603050405020304" pitchFamily="18" charset="0"/>
              </a:rPr>
              <a:t>king asked advice</a:t>
            </a:r>
            <a:r>
              <a:rPr lang="en-US" sz="2200" dirty="0">
                <a:solidFill>
                  <a:schemeClr val="bg1"/>
                </a:solidFill>
                <a:latin typeface="Times New Roman" panose="02020603050405020304" pitchFamily="18" charset="0"/>
                <a:cs typeface="Times New Roman" panose="02020603050405020304" pitchFamily="18" charset="0"/>
              </a:rPr>
              <a:t>, made two calves of gold, and said to the people, “</a:t>
            </a:r>
            <a:r>
              <a:rPr lang="en-US" sz="2200" dirty="0">
                <a:solidFill>
                  <a:srgbClr val="FFFF66"/>
                </a:solidFill>
                <a:latin typeface="Times New Roman" panose="02020603050405020304" pitchFamily="18" charset="0"/>
                <a:cs typeface="Times New Roman" panose="02020603050405020304" pitchFamily="18" charset="0"/>
              </a:rPr>
              <a:t>It is too much for you</a:t>
            </a:r>
            <a:r>
              <a:rPr lang="en-US" sz="2200" dirty="0">
                <a:solidFill>
                  <a:schemeClr val="bg1"/>
                </a:solidFill>
                <a:latin typeface="Times New Roman" panose="02020603050405020304" pitchFamily="18" charset="0"/>
                <a:cs typeface="Times New Roman" panose="02020603050405020304" pitchFamily="18" charset="0"/>
              </a:rPr>
              <a:t> to go up to Jerusalem. </a:t>
            </a:r>
            <a:r>
              <a:rPr lang="en-US" sz="2200" dirty="0">
                <a:solidFill>
                  <a:srgbClr val="FFFF66"/>
                </a:solidFill>
                <a:latin typeface="Times New Roman" panose="02020603050405020304" pitchFamily="18" charset="0"/>
                <a:cs typeface="Times New Roman" panose="02020603050405020304" pitchFamily="18" charset="0"/>
              </a:rPr>
              <a:t>Here are your gods, O Israel, which brought you up from the land of Egypt</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29 </a:t>
            </a:r>
            <a:r>
              <a:rPr lang="en-US" sz="2200" dirty="0">
                <a:solidFill>
                  <a:schemeClr val="bg1"/>
                </a:solidFill>
                <a:latin typeface="Times New Roman" panose="02020603050405020304" pitchFamily="18" charset="0"/>
                <a:cs typeface="Times New Roman" panose="02020603050405020304" pitchFamily="18" charset="0"/>
              </a:rPr>
              <a:t>And </a:t>
            </a:r>
            <a:r>
              <a:rPr lang="en-US" sz="2200" dirty="0">
                <a:solidFill>
                  <a:srgbClr val="FFFF66"/>
                </a:solidFill>
                <a:latin typeface="Times New Roman" panose="02020603050405020304" pitchFamily="18" charset="0"/>
                <a:cs typeface="Times New Roman" panose="02020603050405020304" pitchFamily="18" charset="0"/>
              </a:rPr>
              <a:t>he set up one in Bethel, and the other he put in Dan</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30 </a:t>
            </a:r>
            <a:r>
              <a:rPr lang="en-US" sz="2200" dirty="0">
                <a:solidFill>
                  <a:schemeClr val="bg1"/>
                </a:solidFill>
                <a:latin typeface="Times New Roman" panose="02020603050405020304" pitchFamily="18" charset="0"/>
                <a:cs typeface="Times New Roman" panose="02020603050405020304" pitchFamily="18" charset="0"/>
              </a:rPr>
              <a:t>Now this thing became a sin, for the people went to worship before the one as far as Dan. </a:t>
            </a:r>
            <a:r>
              <a:rPr lang="en-US" sz="2200" b="1" baseline="30000" dirty="0">
                <a:solidFill>
                  <a:schemeClr val="bg1"/>
                </a:solidFill>
                <a:latin typeface="Times New Roman" panose="02020603050405020304" pitchFamily="18" charset="0"/>
                <a:cs typeface="Times New Roman" panose="02020603050405020304" pitchFamily="18" charset="0"/>
              </a:rPr>
              <a:t>31 </a:t>
            </a:r>
            <a:r>
              <a:rPr lang="en-US" sz="2200" dirty="0">
                <a:solidFill>
                  <a:schemeClr val="bg1"/>
                </a:solidFill>
                <a:latin typeface="Times New Roman" panose="02020603050405020304" pitchFamily="18" charset="0"/>
                <a:cs typeface="Times New Roman" panose="02020603050405020304" pitchFamily="18" charset="0"/>
              </a:rPr>
              <a:t>He made </a:t>
            </a:r>
            <a:r>
              <a:rPr lang="en-US" sz="2200" dirty="0">
                <a:solidFill>
                  <a:schemeClr val="bg1"/>
                </a:solidFill>
                <a:latin typeface="Times New Roman" panose="02020603050405020304" pitchFamily="18" charset="0"/>
                <a:cs typeface="Times New Roman" panose="02020603050405020304" pitchFamily="18" charset="0"/>
              </a:rPr>
              <a:t>shrines on </a:t>
            </a:r>
            <a:r>
              <a:rPr lang="en-US" sz="2200" dirty="0">
                <a:solidFill>
                  <a:schemeClr val="bg1"/>
                </a:solidFill>
                <a:latin typeface="Times New Roman" panose="02020603050405020304" pitchFamily="18" charset="0"/>
                <a:cs typeface="Times New Roman" panose="02020603050405020304" pitchFamily="18" charset="0"/>
              </a:rPr>
              <a:t>the high places, and made priests from every class of people, who were not of the sons of Levi</a:t>
            </a:r>
            <a:r>
              <a:rPr lang="en-US" sz="2200" dirty="0">
                <a:solidFill>
                  <a:schemeClr val="bg1"/>
                </a:solidFill>
                <a:latin typeface="Times New Roman" panose="02020603050405020304" pitchFamily="18" charset="0"/>
                <a:cs typeface="Times New Roman" panose="02020603050405020304" pitchFamily="18" charset="0"/>
              </a:rPr>
              <a:t>. </a:t>
            </a:r>
            <a:r>
              <a:rPr lang="en-US" sz="2200" b="1" baseline="30000" dirty="0">
                <a:solidFill>
                  <a:schemeClr val="bg1"/>
                </a:solidFill>
                <a:latin typeface="Times New Roman" panose="02020603050405020304" pitchFamily="18" charset="0"/>
                <a:cs typeface="Times New Roman" panose="02020603050405020304" pitchFamily="18" charset="0"/>
              </a:rPr>
              <a:t>32</a:t>
            </a:r>
            <a:r>
              <a:rPr lang="en-US" sz="2200" b="1" baseline="30000" dirty="0">
                <a:solidFill>
                  <a:schemeClr val="bg1"/>
                </a:solidFill>
                <a:latin typeface="Times New Roman" panose="02020603050405020304" pitchFamily="18" charset="0"/>
                <a:cs typeface="Times New Roman" panose="02020603050405020304" pitchFamily="18" charset="0"/>
              </a:rPr>
              <a:t> </a:t>
            </a:r>
            <a:r>
              <a:rPr lang="en-US" sz="2200" dirty="0">
                <a:solidFill>
                  <a:schemeClr val="bg1"/>
                </a:solidFill>
                <a:latin typeface="Times New Roman" panose="02020603050405020304" pitchFamily="18" charset="0"/>
                <a:cs typeface="Times New Roman" panose="02020603050405020304" pitchFamily="18" charset="0"/>
              </a:rPr>
              <a:t>Jeroboam ordained a feast on the fifteenth day of the eighth month, like the </a:t>
            </a:r>
            <a:r>
              <a:rPr lang="en-US" sz="2200" dirty="0">
                <a:solidFill>
                  <a:schemeClr val="bg1"/>
                </a:solidFill>
                <a:latin typeface="Times New Roman" panose="02020603050405020304" pitchFamily="18" charset="0"/>
                <a:cs typeface="Times New Roman" panose="02020603050405020304" pitchFamily="18" charset="0"/>
              </a:rPr>
              <a:t>feast that was in Judah</a:t>
            </a:r>
            <a:r>
              <a:rPr lang="en-US" sz="2200" dirty="0">
                <a:solidFill>
                  <a:schemeClr val="bg1"/>
                </a:solidFill>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2200" b="1" baseline="30000" dirty="0">
                <a:solidFill>
                  <a:schemeClr val="bg1"/>
                </a:solidFill>
                <a:latin typeface="Times New Roman" panose="02020603050405020304" pitchFamily="18" charset="0"/>
                <a:cs typeface="Times New Roman" panose="02020603050405020304" pitchFamily="18" charset="0"/>
              </a:rPr>
              <a:t>33 </a:t>
            </a:r>
            <a:r>
              <a:rPr lang="en-US" sz="2200" dirty="0">
                <a:solidFill>
                  <a:schemeClr val="bg1"/>
                </a:solidFill>
                <a:latin typeface="Times New Roman" panose="02020603050405020304" pitchFamily="18" charset="0"/>
                <a:cs typeface="Times New Roman" panose="02020603050405020304" pitchFamily="18" charset="0"/>
              </a:rPr>
              <a:t>So he made offerings on the altar which he had made at Bethel on the fifteenth day of the eighth month, in the month which he had devised in his own heart. And he ordained a feast for the children of Israel, and offered sacrifices on the altar and burned incense</a:t>
            </a:r>
            <a:r>
              <a:rPr lang="en-US" sz="2200" dirty="0">
                <a:solidFill>
                  <a:schemeClr val="bg1"/>
                </a:solidFill>
                <a:latin typeface="Times New Roman" panose="02020603050405020304" pitchFamily="18" charset="0"/>
                <a:cs typeface="Times New Roman" panose="02020603050405020304" pitchFamily="18" charset="0"/>
              </a:rPr>
              <a:t>.</a:t>
            </a:r>
            <a:endParaRPr lang="en-US" sz="22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p:cNvPicPr>
            <a:picLocks noChangeAspect="1"/>
          </p:cNvPicPr>
          <p:nvPr/>
        </p:nvPicPr>
        <p:blipFill>
          <a:blip r:embed="rId2"/>
          <a:srcRect/>
          <a:stretch>
            <a:fillRect/>
          </a:stretch>
        </p:blipFill>
        <p:spPr bwMode="auto">
          <a:xfrm>
            <a:off x="0" y="0"/>
            <a:ext cx="5438775" cy="7369175"/>
          </a:xfrm>
          <a:prstGeom prst="rect">
            <a:avLst/>
          </a:prstGeom>
          <a:noFill/>
          <a:ln w="9525">
            <a:noFill/>
            <a:miter lim="800000"/>
            <a:headEnd/>
            <a:tailEnd/>
          </a:ln>
        </p:spPr>
      </p:pic>
      <p:sp>
        <p:nvSpPr>
          <p:cNvPr id="4" name="TextBox 3"/>
          <p:cNvSpPr txBox="1">
            <a:spLocks noChangeArrowheads="1"/>
          </p:cNvSpPr>
          <p:nvPr/>
        </p:nvSpPr>
        <p:spPr bwMode="auto">
          <a:xfrm>
            <a:off x="6172200" y="1295400"/>
            <a:ext cx="2438400" cy="584200"/>
          </a:xfrm>
          <a:prstGeom prst="rect">
            <a:avLst/>
          </a:prstGeom>
          <a:noFill/>
          <a:ln w="9525">
            <a:noFill/>
            <a:miter lim="800000"/>
            <a:headEnd/>
            <a:tailEnd/>
          </a:ln>
        </p:spPr>
        <p:txBody>
          <a:bodyPr>
            <a:spAutoFit/>
          </a:bodyPr>
          <a:lstStyle/>
          <a:p>
            <a:pPr algn="ctr"/>
            <a:r>
              <a:rPr lang="en-US" sz="3200" b="1">
                <a:solidFill>
                  <a:schemeClr val="bg1"/>
                </a:solidFill>
                <a:latin typeface="Times New Roman" pitchFamily="18" charset="0"/>
                <a:cs typeface="Times New Roman" pitchFamily="18" charset="0"/>
              </a:rPr>
              <a:t>Dan</a:t>
            </a:r>
          </a:p>
        </p:txBody>
      </p:sp>
      <p:cxnSp>
        <p:nvCxnSpPr>
          <p:cNvPr id="6" name="Straight Arrow Connector 5"/>
          <p:cNvCxnSpPr/>
          <p:nvPr/>
        </p:nvCxnSpPr>
        <p:spPr>
          <a:xfrm flipH="1">
            <a:off x="3124200" y="1587500"/>
            <a:ext cx="38100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6172200" y="4191000"/>
            <a:ext cx="2438400" cy="584200"/>
          </a:xfrm>
          <a:prstGeom prst="rect">
            <a:avLst/>
          </a:prstGeom>
          <a:noFill/>
          <a:ln w="9525">
            <a:noFill/>
            <a:miter lim="800000"/>
            <a:headEnd/>
            <a:tailEnd/>
          </a:ln>
        </p:spPr>
        <p:txBody>
          <a:bodyPr>
            <a:spAutoFit/>
          </a:bodyPr>
          <a:lstStyle/>
          <a:p>
            <a:pPr algn="ctr"/>
            <a:r>
              <a:rPr lang="en-US" sz="3200" b="1">
                <a:solidFill>
                  <a:schemeClr val="bg1"/>
                </a:solidFill>
                <a:latin typeface="Times New Roman" pitchFamily="18" charset="0"/>
                <a:cs typeface="Times New Roman" pitchFamily="18" charset="0"/>
              </a:rPr>
              <a:t>Bethel</a:t>
            </a:r>
          </a:p>
        </p:txBody>
      </p:sp>
      <p:cxnSp>
        <p:nvCxnSpPr>
          <p:cNvPr id="8" name="Straight Arrow Connector 7"/>
          <p:cNvCxnSpPr/>
          <p:nvPr/>
        </p:nvCxnSpPr>
        <p:spPr>
          <a:xfrm flipH="1">
            <a:off x="2819400" y="4495800"/>
            <a:ext cx="3962400" cy="304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2449513" y="5334000"/>
            <a:ext cx="3951287" cy="304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6172200" y="5359400"/>
            <a:ext cx="2438400" cy="584200"/>
          </a:xfrm>
          <a:prstGeom prst="rect">
            <a:avLst/>
          </a:prstGeom>
          <a:noFill/>
          <a:ln w="9525">
            <a:noFill/>
            <a:miter lim="800000"/>
            <a:headEnd/>
            <a:tailEnd/>
          </a:ln>
        </p:spPr>
        <p:txBody>
          <a:bodyPr>
            <a:spAutoFit/>
          </a:bodyPr>
          <a:lstStyle/>
          <a:p>
            <a:pPr algn="ctr"/>
            <a:r>
              <a:rPr lang="en-US" sz="3200" b="1">
                <a:solidFill>
                  <a:schemeClr val="bg1"/>
                </a:solidFill>
                <a:latin typeface="Times New Roman" pitchFamily="18" charset="0"/>
                <a:cs typeface="Times New Roman" pitchFamily="18" charset="0"/>
              </a:rPr>
              <a:t>Jerusalem</a:t>
            </a:r>
          </a:p>
        </p:txBody>
      </p:sp>
      <p:sp>
        <p:nvSpPr>
          <p:cNvPr id="16" name="Oval 15"/>
          <p:cNvSpPr/>
          <p:nvPr/>
        </p:nvSpPr>
        <p:spPr>
          <a:xfrm>
            <a:off x="2449513" y="1295400"/>
            <a:ext cx="674687"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2057400" y="4648200"/>
            <a:ext cx="762000" cy="381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arn(inVertical)">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right)">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barn(inVertical)">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right)">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5" grpId="0"/>
      <p:bldP spid="16" grpId="0" animBg="1"/>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4089</Words>
  <Application>Microsoft Office PowerPoint</Application>
  <PresentationFormat>On-screen Show (4:3)</PresentationFormat>
  <Paragraphs>54</Paragraphs>
  <Slides>18</Slides>
  <Notes>0</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18</vt:i4>
      </vt:variant>
    </vt:vector>
  </HeadingPairs>
  <TitlesOfParts>
    <vt:vector size="23" baseType="lpstr">
      <vt:lpstr>Calibri</vt:lpstr>
      <vt:lpstr>Arial</vt:lpstr>
      <vt:lpstr>Times New Roman</vt:lpstr>
      <vt:lpstr>Wingdings</vt:lpstr>
      <vt:lpstr>Office Theme</vt:lpstr>
      <vt:lpstr> Pattern for Apostasy in Worship</vt:lpstr>
      <vt:lpstr>1st Kings 12:25-33</vt:lpstr>
      <vt:lpstr>1st Kings 12:25-33</vt:lpstr>
      <vt:lpstr>1st Kings 12:25-33</vt:lpstr>
      <vt:lpstr>1st Kings 12:25-33</vt:lpstr>
      <vt:lpstr>1st Kings 12:25-33</vt:lpstr>
      <vt:lpstr>1st Kings 12:25-33</vt:lpstr>
      <vt:lpstr>1st Kings 12:25-33</vt:lpstr>
      <vt:lpstr>Slide 9</vt:lpstr>
      <vt:lpstr>Pattern of Apostasy in Worship</vt:lpstr>
      <vt:lpstr>Where Does Failure to Heed the Pattern of True Worship Lead?</vt:lpstr>
      <vt:lpstr>1st Kings 12:25-33</vt:lpstr>
      <vt:lpstr>1st Kings 12:25-33</vt:lpstr>
      <vt:lpstr>1st Kings 12:25-33</vt:lpstr>
      <vt:lpstr>1st Kings 12:25-33</vt:lpstr>
      <vt:lpstr>1st Kings 12:25-33</vt:lpstr>
      <vt:lpstr>1st Kings 12:25-33</vt:lpstr>
      <vt:lpstr>Slide 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 for Apostasy in Worship</dc:title>
  <dc:creator>Harry</dc:creator>
  <cp:lastModifiedBy>Randy Garrett</cp:lastModifiedBy>
  <cp:revision>11</cp:revision>
  <dcterms:created xsi:type="dcterms:W3CDTF">2014-07-13T02:41:36Z</dcterms:created>
  <dcterms:modified xsi:type="dcterms:W3CDTF">2014-07-13T13:37:42Z</dcterms:modified>
</cp:coreProperties>
</file>