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19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1000" y="457200"/>
            <a:ext cx="8397875" cy="5562600"/>
            <a:chOff x="240" y="288"/>
            <a:chExt cx="5290" cy="350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blackWhite">
            <a:xfrm>
              <a:off x="240" y="288"/>
              <a:ext cx="5290" cy="3504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285" y="336"/>
              <a:ext cx="5184" cy="3408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576" y="2256"/>
              <a:ext cx="4608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2867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219200" y="838200"/>
            <a:ext cx="6781800" cy="2559050"/>
          </a:xfrm>
        </p:spPr>
        <p:txBody>
          <a:bodyPr anchorCtr="1"/>
          <a:lstStyle>
            <a:lvl1pPr algn="ctr">
              <a:defRPr sz="62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33800"/>
            <a:ext cx="6400800" cy="1873250"/>
          </a:xfrm>
        </p:spPr>
        <p:txBody>
          <a:bodyPr/>
          <a:lstStyle>
            <a:lvl1pPr marL="0" indent="0" algn="ctr">
              <a:buFont typeface="Wingdings" charset="0"/>
              <a:buNone/>
              <a:defRPr sz="30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536575" y="6248400"/>
            <a:ext cx="2054225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251200" y="6248400"/>
            <a:ext cx="2887663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8150" y="6257925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686F18-5111-E04C-A6AB-99670867354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012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97C945-3485-7045-AC42-6B7F88F82BB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589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473075"/>
            <a:ext cx="2038350" cy="5394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473075"/>
            <a:ext cx="5962650" cy="5394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CD84D1-37D5-3148-AA24-CACDE7401C5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047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2A019A-C7F1-0743-9DA6-6FE048AFF76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008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6DA4C-B386-FD43-80C4-EAF5A8222EF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894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0DF328-FEC8-AD44-A612-41ECFA66F96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233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33171-A6FF-FE46-A9E1-EBE8405F078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372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601555-48D2-4845-A699-4CA52716BBD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198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FB76B-568D-304E-9851-CD37EAF7675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127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8BE71-9D1D-CF4F-AD5F-08B7851E603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77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47AAA9-8006-F548-91A5-1C159920EA3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331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228600" y="228600"/>
            <a:ext cx="8686800" cy="5943600"/>
            <a:chOff x="144" y="144"/>
            <a:chExt cx="5472" cy="3744"/>
          </a:xfrm>
        </p:grpSpPr>
        <p:sp>
          <p:nvSpPr>
            <p:cNvPr id="27651" name="Rectangle 3"/>
            <p:cNvSpPr>
              <a:spLocks noChangeArrowheads="1"/>
            </p:cNvSpPr>
            <p:nvPr/>
          </p:nvSpPr>
          <p:spPr bwMode="auto">
            <a:xfrm>
              <a:off x="144" y="144"/>
              <a:ext cx="5472" cy="3744"/>
            </a:xfrm>
            <a:prstGeom prst="rect">
              <a:avLst/>
            </a:prstGeom>
            <a:solidFill>
              <a:schemeClr val="bg1"/>
            </a:solidFill>
            <a:ln w="4445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7652" name="Rectangle 4"/>
            <p:cNvSpPr>
              <a:spLocks noChangeArrowheads="1"/>
            </p:cNvSpPr>
            <p:nvPr/>
          </p:nvSpPr>
          <p:spPr bwMode="blackWhite">
            <a:xfrm>
              <a:off x="193" y="193"/>
              <a:ext cx="5373" cy="36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7653" name="Line 5"/>
            <p:cNvSpPr>
              <a:spLocks noChangeShapeType="1"/>
            </p:cNvSpPr>
            <p:nvPr/>
          </p:nvSpPr>
          <p:spPr bwMode="auto">
            <a:xfrm>
              <a:off x="336" y="1092"/>
              <a:ext cx="5136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276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473075"/>
            <a:ext cx="8153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828800"/>
            <a:ext cx="81534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765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62484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765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765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6C9E4401-0DB7-4B42-A904-8EABDDB4D7F3}" type="slidenum">
              <a:rPr lang="en-US">
                <a:solidFill>
                  <a:srgbClr val="FFFFFF"/>
                </a:solidFill>
                <a:latin typeface="Arial" charset="0"/>
                <a:ea typeface="ＭＳ Ｐゴシック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  <a:latin typeface="Arial" charset="0"/>
              <a:ea typeface="ＭＳ Ｐゴシック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31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The Nazarene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n-cs"/>
              </a:rPr>
              <a:t>Matthew 2:23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The Nazarene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n-cs"/>
              </a:rPr>
              <a:t>Matthew 2:23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The Wonderful Names of Jesus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cs typeface="+mn-cs"/>
              </a:rPr>
              <a:t>Claimed to be over 700 different names and titles of Jesus found in the Bible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cs typeface="+mn-cs"/>
              </a:rPr>
              <a:t>Why study these names?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ja-JP" altLang="en-US" smtClean="0">
                <a:latin typeface="Arial"/>
              </a:rPr>
              <a:t>“</a:t>
            </a:r>
            <a:r>
              <a:rPr lang="en-US" smtClean="0"/>
              <a:t>Every name that He wears is a blessing that He shares</a:t>
            </a:r>
            <a:r>
              <a:rPr lang="ja-JP" altLang="en-US" smtClean="0">
                <a:latin typeface="Arial"/>
              </a:rPr>
              <a:t>”</a:t>
            </a:r>
            <a:endParaRPr lang="en-US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The better that we understand His names, the better that we will know Him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The better we know Him, the better we will know what He has done, and can do, for us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>
                <a:cs typeface="+mj-cs"/>
              </a:rPr>
              <a:t>Understanding The Name – </a:t>
            </a:r>
            <a:r>
              <a:rPr lang="ja-JP" altLang="en-US" sz="4000" i="1" smtClean="0">
                <a:latin typeface="Arial"/>
                <a:cs typeface="+mj-cs"/>
              </a:rPr>
              <a:t>“</a:t>
            </a:r>
            <a:r>
              <a:rPr lang="en-US" sz="4000" i="1" smtClean="0">
                <a:cs typeface="+mj-cs"/>
              </a:rPr>
              <a:t>Nazarene</a:t>
            </a:r>
            <a:r>
              <a:rPr lang="ja-JP" altLang="en-US" sz="4000" i="1" smtClean="0">
                <a:latin typeface="Arial"/>
                <a:cs typeface="+mj-cs"/>
              </a:rPr>
              <a:t>”</a:t>
            </a:r>
            <a:endParaRPr lang="en-US" sz="4000" i="1" smtClean="0">
              <a:cs typeface="+mj-cs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  <a:defRPr/>
            </a:pPr>
            <a:r>
              <a:rPr lang="en-US" smtClean="0">
                <a:cs typeface="+mn-cs"/>
              </a:rPr>
              <a:t>He shall be called a Nazarene </a:t>
            </a:r>
            <a:r>
              <a:rPr lang="en-US" smtClean="0">
                <a:solidFill>
                  <a:schemeClr val="hlink"/>
                </a:solidFill>
                <a:cs typeface="+mn-cs"/>
              </a:rPr>
              <a:t>(Matt.2:23)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smtClean="0">
                <a:cs typeface="+mn-cs"/>
              </a:rPr>
              <a:t>The fulfillment of prophecy </a:t>
            </a:r>
            <a:r>
              <a:rPr lang="en-US" smtClean="0">
                <a:solidFill>
                  <a:schemeClr val="hlink"/>
                </a:solidFill>
                <a:cs typeface="+mn-cs"/>
              </a:rPr>
              <a:t>(Matt.2:23)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smtClean="0">
                <a:cs typeface="+mn-cs"/>
              </a:rPr>
              <a:t>Must remember what Nazareth was in Jesus</a:t>
            </a:r>
            <a:r>
              <a:rPr lang="ja-JP" altLang="en-US" smtClean="0">
                <a:latin typeface="Arial"/>
                <a:cs typeface="+mn-cs"/>
              </a:rPr>
              <a:t>’</a:t>
            </a:r>
            <a:r>
              <a:rPr lang="en-US" smtClean="0">
                <a:cs typeface="+mn-cs"/>
              </a:rPr>
              <a:t> day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smtClean="0">
                <a:cs typeface="+mn-cs"/>
              </a:rPr>
              <a:t>Despised and rejected by men </a:t>
            </a:r>
            <a:r>
              <a:rPr lang="en-US" smtClean="0">
                <a:solidFill>
                  <a:schemeClr val="hlink"/>
                </a:solidFill>
                <a:cs typeface="+mn-cs"/>
              </a:rPr>
              <a:t>(Isa.53:3)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>
                <a:cs typeface="+mj-cs"/>
              </a:rPr>
              <a:t>What We Learn From His Name</a:t>
            </a:r>
            <a:br>
              <a:rPr lang="en-US" sz="4000" smtClean="0">
                <a:cs typeface="+mj-cs"/>
              </a:rPr>
            </a:br>
            <a:r>
              <a:rPr lang="ja-JP" altLang="en-US" sz="4000" i="1" smtClean="0">
                <a:latin typeface="Arial"/>
                <a:cs typeface="+mj-cs"/>
              </a:rPr>
              <a:t>“</a:t>
            </a:r>
            <a:r>
              <a:rPr lang="en-US" sz="4000" i="1" smtClean="0">
                <a:cs typeface="+mj-cs"/>
              </a:rPr>
              <a:t>The Nazarene</a:t>
            </a:r>
            <a:r>
              <a:rPr lang="ja-JP" altLang="en-US" sz="4000" i="1" smtClean="0">
                <a:latin typeface="Arial"/>
                <a:cs typeface="+mj-cs"/>
              </a:rPr>
              <a:t>”</a:t>
            </a:r>
            <a:endParaRPr lang="en-US" sz="4000" i="1" smtClean="0">
              <a:cs typeface="+mj-cs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  <a:defRPr/>
            </a:pPr>
            <a:r>
              <a:rPr lang="en-US" sz="3200" dirty="0" smtClean="0">
                <a:cs typeface="+mn-cs"/>
              </a:rPr>
              <a:t>The Grace of God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ja-JP" altLang="en-US" sz="2800" dirty="0" smtClean="0">
                <a:latin typeface="Arial"/>
              </a:rPr>
              <a:t>“</a:t>
            </a:r>
            <a:r>
              <a:rPr lang="en-US" sz="2800" dirty="0" smtClean="0"/>
              <a:t>…made Himself of no reputation</a:t>
            </a:r>
            <a:r>
              <a:rPr lang="ja-JP" altLang="en-US" sz="2800" dirty="0" smtClean="0">
                <a:latin typeface="Arial"/>
              </a:rPr>
              <a:t>”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hlink"/>
                </a:solidFill>
              </a:rPr>
              <a:t>(Phlp.2:7)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ja-JP" altLang="en-US" sz="2800" dirty="0" smtClean="0">
                <a:latin typeface="Arial"/>
              </a:rPr>
              <a:t>“</a:t>
            </a:r>
            <a:r>
              <a:rPr lang="en-US" sz="2800" dirty="0" smtClean="0"/>
              <a:t>He is not ashamed to call them brethren </a:t>
            </a:r>
            <a:r>
              <a:rPr lang="en-US" sz="2800" dirty="0" smtClean="0">
                <a:solidFill>
                  <a:schemeClr val="hlink"/>
                </a:solidFill>
              </a:rPr>
              <a:t>(Heb.2:11)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sz="2800" dirty="0" smtClean="0"/>
              <a:t>Jesus comes to you where you are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>
                <a:cs typeface="+mj-cs"/>
              </a:rPr>
              <a:t>What We Learn From His Name</a:t>
            </a:r>
            <a:br>
              <a:rPr lang="en-US" sz="4000" smtClean="0">
                <a:cs typeface="+mj-cs"/>
              </a:rPr>
            </a:br>
            <a:r>
              <a:rPr lang="ja-JP" altLang="en-US" sz="4000" i="1" smtClean="0">
                <a:latin typeface="Arial"/>
                <a:cs typeface="+mj-cs"/>
              </a:rPr>
              <a:t>“</a:t>
            </a:r>
            <a:r>
              <a:rPr lang="en-US" sz="4000" i="1" smtClean="0">
                <a:cs typeface="+mj-cs"/>
              </a:rPr>
              <a:t>The Nazarene</a:t>
            </a:r>
            <a:r>
              <a:rPr lang="ja-JP" altLang="en-US" sz="4000" i="1" smtClean="0">
                <a:latin typeface="Arial"/>
                <a:cs typeface="+mj-cs"/>
              </a:rPr>
              <a:t>”</a:t>
            </a:r>
            <a:endParaRPr lang="en-US" sz="4000" i="1" smtClean="0">
              <a:cs typeface="+mj-cs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  <a:defRPr/>
            </a:pPr>
            <a:r>
              <a:rPr lang="en-US" sz="3200" dirty="0" smtClean="0">
                <a:cs typeface="+mn-cs"/>
              </a:rPr>
              <a:t>The Word of God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ja-JP" altLang="en-US" sz="2800" dirty="0" smtClean="0">
                <a:latin typeface="Arial"/>
              </a:rPr>
              <a:t>“</a:t>
            </a:r>
            <a:r>
              <a:rPr lang="en-US" sz="2800" dirty="0" smtClean="0"/>
              <a:t>This was done that it might be fulfilled which was spoken by the prophet</a:t>
            </a:r>
            <a:r>
              <a:rPr lang="ja-JP" altLang="en-US" sz="2800" dirty="0" smtClean="0">
                <a:latin typeface="Arial"/>
              </a:rPr>
              <a:t>”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hlink"/>
                </a:solidFill>
              </a:rPr>
              <a:t>(Matt.2:23)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sz="2800" dirty="0" smtClean="0"/>
              <a:t>When God makes a promise, you can count on it </a:t>
            </a:r>
            <a:r>
              <a:rPr lang="en-US" sz="2800" dirty="0" smtClean="0">
                <a:solidFill>
                  <a:schemeClr val="hlink"/>
                </a:solidFill>
              </a:rPr>
              <a:t>(Heb.6:17-19)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>
                <a:cs typeface="+mj-cs"/>
              </a:rPr>
              <a:t>What We Learn From His Name</a:t>
            </a:r>
            <a:br>
              <a:rPr lang="en-US" sz="4000" smtClean="0">
                <a:cs typeface="+mj-cs"/>
              </a:rPr>
            </a:br>
            <a:r>
              <a:rPr lang="ja-JP" altLang="en-US" sz="4000" i="1" smtClean="0">
                <a:latin typeface="Arial"/>
                <a:cs typeface="+mj-cs"/>
              </a:rPr>
              <a:t>“</a:t>
            </a:r>
            <a:r>
              <a:rPr lang="en-US" sz="4000" i="1" smtClean="0">
                <a:cs typeface="+mj-cs"/>
              </a:rPr>
              <a:t>The Nazarene</a:t>
            </a:r>
            <a:r>
              <a:rPr lang="ja-JP" altLang="en-US" sz="4000" i="1" smtClean="0">
                <a:latin typeface="Arial"/>
                <a:cs typeface="+mj-cs"/>
              </a:rPr>
              <a:t>”</a:t>
            </a:r>
            <a:endParaRPr lang="en-US" sz="4000" i="1" smtClean="0">
              <a:cs typeface="+mj-cs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cs typeface="+mn-cs"/>
              </a:rPr>
              <a:t>The Sufferings of Christ</a:t>
            </a:r>
          </a:p>
          <a:p>
            <a:pPr lvl="1" eaLnBrk="1" hangingPunct="1">
              <a:defRPr/>
            </a:pPr>
            <a:r>
              <a:rPr lang="en-US" sz="2800" dirty="0" smtClean="0"/>
              <a:t>The mockery of the name </a:t>
            </a:r>
            <a:r>
              <a:rPr lang="ja-JP" altLang="en-US" sz="2800" dirty="0" smtClean="0">
                <a:latin typeface="Arial"/>
              </a:rPr>
              <a:t>“</a:t>
            </a:r>
            <a:r>
              <a:rPr lang="en-US" sz="2800" dirty="0" smtClean="0"/>
              <a:t>Nazarene</a:t>
            </a:r>
            <a:r>
              <a:rPr lang="ja-JP" altLang="en-US" sz="2800" dirty="0" smtClean="0">
                <a:latin typeface="Arial"/>
              </a:rPr>
              <a:t>”</a:t>
            </a:r>
            <a:r>
              <a:rPr lang="en-US" sz="2800" dirty="0" smtClean="0"/>
              <a:t> followed Him to the cross </a:t>
            </a:r>
            <a:r>
              <a:rPr lang="en-US" sz="2800" dirty="0" smtClean="0">
                <a:solidFill>
                  <a:schemeClr val="hlink"/>
                </a:solidFill>
              </a:rPr>
              <a:t>(Jn.19:19)</a:t>
            </a:r>
          </a:p>
          <a:p>
            <a:pPr lvl="1" eaLnBrk="1" hangingPunct="1">
              <a:defRPr/>
            </a:pPr>
            <a:r>
              <a:rPr lang="ja-JP" altLang="en-US" sz="2800" dirty="0" smtClean="0">
                <a:latin typeface="Arial"/>
              </a:rPr>
              <a:t>“</a:t>
            </a:r>
            <a:r>
              <a:rPr lang="en-US" sz="2800" dirty="0" smtClean="0"/>
              <a:t>He left us this example that we should follow in His footsteps</a:t>
            </a:r>
            <a:r>
              <a:rPr lang="ja-JP" altLang="en-US" sz="2800" dirty="0" smtClean="0">
                <a:latin typeface="Arial"/>
              </a:rPr>
              <a:t>”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hlink"/>
                </a:solidFill>
              </a:rPr>
              <a:t>(1Pet.2:21-24)</a:t>
            </a:r>
          </a:p>
          <a:p>
            <a:pPr lvl="1" eaLnBrk="1" hangingPunct="1">
              <a:defRPr/>
            </a:pPr>
            <a:r>
              <a:rPr lang="ja-JP" altLang="en-US" sz="2800" dirty="0" smtClean="0">
                <a:latin typeface="Arial"/>
              </a:rPr>
              <a:t>“</a:t>
            </a:r>
            <a:r>
              <a:rPr lang="en-US" sz="2800" dirty="0" smtClean="0"/>
              <a:t>The sect of the Nazarenes</a:t>
            </a:r>
            <a:r>
              <a:rPr lang="ja-JP" altLang="en-US" sz="2800" dirty="0" smtClean="0">
                <a:latin typeface="Arial"/>
              </a:rPr>
              <a:t>”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hlink"/>
                </a:solidFill>
              </a:rPr>
              <a:t>(Ac.24:5)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>
                <a:cs typeface="+mj-cs"/>
              </a:rPr>
              <a:t>What We Learn From His Name</a:t>
            </a:r>
            <a:br>
              <a:rPr lang="en-US" sz="4000" smtClean="0">
                <a:cs typeface="+mj-cs"/>
              </a:rPr>
            </a:br>
            <a:r>
              <a:rPr lang="ja-JP" altLang="en-US" sz="4000" i="1" smtClean="0">
                <a:latin typeface="Arial"/>
                <a:cs typeface="+mj-cs"/>
              </a:rPr>
              <a:t>“</a:t>
            </a:r>
            <a:r>
              <a:rPr lang="en-US" sz="4000" i="1" smtClean="0">
                <a:cs typeface="+mj-cs"/>
              </a:rPr>
              <a:t>The Nazarene</a:t>
            </a:r>
            <a:r>
              <a:rPr lang="ja-JP" altLang="en-US" sz="4000" i="1" smtClean="0">
                <a:latin typeface="Arial"/>
                <a:cs typeface="+mj-cs"/>
              </a:rPr>
              <a:t>”</a:t>
            </a:r>
            <a:endParaRPr lang="en-US" sz="4000" i="1" smtClean="0">
              <a:cs typeface="+mj-cs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cs typeface="+mn-cs"/>
              </a:rPr>
              <a:t>The Working of God</a:t>
            </a:r>
          </a:p>
          <a:p>
            <a:pPr lvl="1" eaLnBrk="1" hangingPunct="1">
              <a:defRPr/>
            </a:pPr>
            <a:r>
              <a:rPr lang="ja-JP" altLang="en-US" sz="2800" dirty="0" smtClean="0">
                <a:latin typeface="Arial"/>
              </a:rPr>
              <a:t>“</a:t>
            </a:r>
            <a:r>
              <a:rPr lang="en-US" sz="2800" dirty="0" smtClean="0"/>
              <a:t>Something good</a:t>
            </a:r>
            <a:r>
              <a:rPr lang="ja-JP" altLang="en-US" sz="2800" dirty="0" smtClean="0">
                <a:latin typeface="Arial"/>
              </a:rPr>
              <a:t>”</a:t>
            </a:r>
            <a:r>
              <a:rPr lang="en-US" sz="2800" dirty="0" smtClean="0"/>
              <a:t> can come from the least likely places</a:t>
            </a:r>
          </a:p>
          <a:p>
            <a:pPr lvl="1" eaLnBrk="1" hangingPunct="1">
              <a:defRPr/>
            </a:pPr>
            <a:r>
              <a:rPr lang="en-US" sz="2800" dirty="0" smtClean="0"/>
              <a:t>God uses humble things to confound the wisdom of prideful men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>
                <a:cs typeface="+mj-cs"/>
              </a:rPr>
              <a:t>What We Learn From His Name</a:t>
            </a:r>
            <a:br>
              <a:rPr lang="en-US" sz="4000" smtClean="0">
                <a:cs typeface="+mj-cs"/>
              </a:rPr>
            </a:br>
            <a:r>
              <a:rPr lang="ja-JP" altLang="en-US" sz="4000" i="1" smtClean="0">
                <a:latin typeface="Arial"/>
                <a:cs typeface="+mj-cs"/>
              </a:rPr>
              <a:t>“</a:t>
            </a:r>
            <a:r>
              <a:rPr lang="en-US" sz="4000" i="1" smtClean="0">
                <a:cs typeface="+mj-cs"/>
              </a:rPr>
              <a:t>The Nazarene</a:t>
            </a:r>
            <a:r>
              <a:rPr lang="ja-JP" altLang="en-US" sz="4000" i="1" smtClean="0">
                <a:latin typeface="Arial"/>
                <a:cs typeface="+mj-cs"/>
              </a:rPr>
              <a:t>”</a:t>
            </a:r>
            <a:endParaRPr lang="en-US" sz="4000" i="1" smtClean="0">
              <a:cs typeface="+mj-cs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30000"/>
              </a:lnSpc>
              <a:defRPr/>
            </a:pPr>
            <a:r>
              <a:rPr lang="en-US" smtClean="0">
                <a:cs typeface="+mn-cs"/>
              </a:rPr>
              <a:t>The Grace of God</a:t>
            </a:r>
          </a:p>
          <a:p>
            <a:pPr eaLnBrk="1" hangingPunct="1">
              <a:lnSpc>
                <a:spcPct val="130000"/>
              </a:lnSpc>
              <a:defRPr/>
            </a:pPr>
            <a:r>
              <a:rPr lang="en-US" smtClean="0">
                <a:cs typeface="+mn-cs"/>
              </a:rPr>
              <a:t>The Word of God</a:t>
            </a:r>
          </a:p>
          <a:p>
            <a:pPr eaLnBrk="1" hangingPunct="1">
              <a:lnSpc>
                <a:spcPct val="130000"/>
              </a:lnSpc>
              <a:defRPr/>
            </a:pPr>
            <a:r>
              <a:rPr lang="en-US" smtClean="0">
                <a:cs typeface="+mn-cs"/>
              </a:rPr>
              <a:t>The Sufferings of Christ</a:t>
            </a:r>
          </a:p>
          <a:p>
            <a:pPr eaLnBrk="1" hangingPunct="1">
              <a:lnSpc>
                <a:spcPct val="130000"/>
              </a:lnSpc>
              <a:defRPr/>
            </a:pPr>
            <a:r>
              <a:rPr lang="en-US" smtClean="0">
                <a:cs typeface="+mn-cs"/>
              </a:rPr>
              <a:t>The Working of God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Conclusion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  <a:defRPr/>
            </a:pPr>
            <a:r>
              <a:rPr lang="en-US" smtClean="0">
                <a:cs typeface="+mn-cs"/>
              </a:rPr>
              <a:t>Let us go outside </a:t>
            </a:r>
            <a:r>
              <a:rPr lang="ja-JP" altLang="en-US" smtClean="0">
                <a:latin typeface="Arial"/>
                <a:cs typeface="+mn-cs"/>
              </a:rPr>
              <a:t>“</a:t>
            </a:r>
            <a:r>
              <a:rPr lang="en-US" smtClean="0">
                <a:cs typeface="+mn-cs"/>
              </a:rPr>
              <a:t>the camp bearing His reproach</a:t>
            </a:r>
            <a:r>
              <a:rPr lang="ja-JP" altLang="en-US" smtClean="0">
                <a:latin typeface="Arial"/>
                <a:cs typeface="+mn-cs"/>
              </a:rPr>
              <a:t>”</a:t>
            </a:r>
            <a:r>
              <a:rPr lang="en-US" smtClean="0">
                <a:cs typeface="+mn-cs"/>
              </a:rPr>
              <a:t> </a:t>
            </a:r>
            <a:r>
              <a:rPr lang="en-US" smtClean="0">
                <a:solidFill>
                  <a:schemeClr val="hlink"/>
                </a:solidFill>
                <a:cs typeface="+mn-cs"/>
              </a:rPr>
              <a:t>(Heb.13:3)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smtClean="0">
                <a:cs typeface="+mn-cs"/>
              </a:rPr>
              <a:t>Let us rejoice that He condescended so far to save us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smtClean="0">
                <a:cs typeface="+mn-cs"/>
              </a:rPr>
              <a:t>Let us rejoice that none of us are too </a:t>
            </a:r>
            <a:r>
              <a:rPr lang="ja-JP" altLang="en-US" smtClean="0">
                <a:latin typeface="Arial"/>
                <a:cs typeface="+mn-cs"/>
              </a:rPr>
              <a:t>“</a:t>
            </a:r>
            <a:r>
              <a:rPr lang="en-US" smtClean="0">
                <a:cs typeface="+mn-cs"/>
              </a:rPr>
              <a:t>low</a:t>
            </a:r>
            <a:r>
              <a:rPr lang="ja-JP" altLang="en-US" smtClean="0">
                <a:latin typeface="Arial"/>
                <a:cs typeface="+mn-cs"/>
              </a:rPr>
              <a:t>”</a:t>
            </a:r>
            <a:r>
              <a:rPr lang="en-US" smtClean="0">
                <a:cs typeface="+mn-cs"/>
              </a:rPr>
              <a:t> for Jesus to come to us and save us!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theme/theme1.xml><?xml version="1.0" encoding="utf-8"?>
<a:theme xmlns:a="http://schemas.openxmlformats.org/drawingml/2006/main" name="Refined">
  <a:themeElements>
    <a:clrScheme name="Refined 1">
      <a:dk1>
        <a:srgbClr val="666633"/>
      </a:dk1>
      <a:lt1>
        <a:srgbClr val="FFFFFF"/>
      </a:lt1>
      <a:dk2>
        <a:srgbClr val="000000"/>
      </a:dk2>
      <a:lt2>
        <a:srgbClr val="FFFFFF"/>
      </a:lt2>
      <a:accent1>
        <a:srgbClr val="666699"/>
      </a:accent1>
      <a:accent2>
        <a:srgbClr val="990000"/>
      </a:accent2>
      <a:accent3>
        <a:srgbClr val="AAAAAA"/>
      </a:accent3>
      <a:accent4>
        <a:srgbClr val="DADADA"/>
      </a:accent4>
      <a:accent5>
        <a:srgbClr val="B8B8CA"/>
      </a:accent5>
      <a:accent6>
        <a:srgbClr val="8A0000"/>
      </a:accent6>
      <a:hlink>
        <a:srgbClr val="999900"/>
      </a:hlink>
      <a:folHlink>
        <a:srgbClr val="FFFFFF"/>
      </a:folHlink>
    </a:clrScheme>
    <a:fontScheme name="Refined">
      <a:majorFont>
        <a:latin typeface="Times New Roman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Refined 1">
        <a:dk1>
          <a:srgbClr val="666633"/>
        </a:dk1>
        <a:lt1>
          <a:srgbClr val="FFFFFF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990000"/>
        </a:accent2>
        <a:accent3>
          <a:srgbClr val="AAAAAA"/>
        </a:accent3>
        <a:accent4>
          <a:srgbClr val="DADADA"/>
        </a:accent4>
        <a:accent5>
          <a:srgbClr val="B8B8CA"/>
        </a:accent5>
        <a:accent6>
          <a:srgbClr val="8A0000"/>
        </a:accent6>
        <a:hlink>
          <a:srgbClr val="99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2">
        <a:dk1>
          <a:srgbClr val="4D4D4D"/>
        </a:dk1>
        <a:lt1>
          <a:srgbClr val="FFFFFF"/>
        </a:lt1>
        <a:dk2>
          <a:srgbClr val="4A1102"/>
        </a:dk2>
        <a:lt2>
          <a:srgbClr val="FFFFFF"/>
        </a:lt2>
        <a:accent1>
          <a:srgbClr val="CC3300"/>
        </a:accent1>
        <a:accent2>
          <a:srgbClr val="666699"/>
        </a:accent2>
        <a:accent3>
          <a:srgbClr val="B1AAAA"/>
        </a:accent3>
        <a:accent4>
          <a:srgbClr val="DADADA"/>
        </a:accent4>
        <a:accent5>
          <a:srgbClr val="E2ADAA"/>
        </a:accent5>
        <a:accent6>
          <a:srgbClr val="5C5C8A"/>
        </a:accent6>
        <a:hlink>
          <a:srgbClr val="FF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3">
        <a:dk1>
          <a:srgbClr val="666699"/>
        </a:dk1>
        <a:lt1>
          <a:srgbClr val="FFFFFF"/>
        </a:lt1>
        <a:dk2>
          <a:srgbClr val="400040"/>
        </a:dk2>
        <a:lt2>
          <a:srgbClr val="FFFFFF"/>
        </a:lt2>
        <a:accent1>
          <a:srgbClr val="FFCC00"/>
        </a:accent1>
        <a:accent2>
          <a:srgbClr val="FF3300"/>
        </a:accent2>
        <a:accent3>
          <a:srgbClr val="AFAAAF"/>
        </a:accent3>
        <a:accent4>
          <a:srgbClr val="DADADA"/>
        </a:accent4>
        <a:accent5>
          <a:srgbClr val="FFE2AA"/>
        </a:accent5>
        <a:accent6>
          <a:srgbClr val="E72D00"/>
        </a:accent6>
        <a:hlink>
          <a:srgbClr val="CC99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4">
        <a:dk1>
          <a:srgbClr val="4D4D4D"/>
        </a:dk1>
        <a:lt1>
          <a:srgbClr val="FFFFFF"/>
        </a:lt1>
        <a:dk2>
          <a:srgbClr val="006699"/>
        </a:dk2>
        <a:lt2>
          <a:srgbClr val="CCECFF"/>
        </a:lt2>
        <a:accent1>
          <a:srgbClr val="339966"/>
        </a:accent1>
        <a:accent2>
          <a:srgbClr val="3366FF"/>
        </a:accent2>
        <a:accent3>
          <a:srgbClr val="AAB8CA"/>
        </a:accent3>
        <a:accent4>
          <a:srgbClr val="DADADA"/>
        </a:accent4>
        <a:accent5>
          <a:srgbClr val="ADCAB8"/>
        </a:accent5>
        <a:accent6>
          <a:srgbClr val="2D5CE7"/>
        </a:accent6>
        <a:hlink>
          <a:srgbClr val="33CC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5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FF6600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3300"/>
        </a:accent1>
        <a:accent2>
          <a:srgbClr val="666699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5C5C8A"/>
        </a:accent6>
        <a:hlink>
          <a:srgbClr val="999900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7">
        <a:dk1>
          <a:srgbClr val="000000"/>
        </a:dk1>
        <a:lt1>
          <a:srgbClr val="FFFFFF"/>
        </a:lt1>
        <a:dk2>
          <a:srgbClr val="000066"/>
        </a:dk2>
        <a:lt2>
          <a:srgbClr val="333399"/>
        </a:lt2>
        <a:accent1>
          <a:srgbClr val="3399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8AE7"/>
        </a:accent6>
        <a:hlink>
          <a:srgbClr val="00CC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413</Words>
  <Application>Microsoft Macintosh PowerPoint</Application>
  <PresentationFormat>On-screen Show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Refined</vt:lpstr>
      <vt:lpstr>The Nazarene</vt:lpstr>
      <vt:lpstr>The Wonderful Names of Jesus</vt:lpstr>
      <vt:lpstr>Understanding The Name – “Nazarene”</vt:lpstr>
      <vt:lpstr>What We Learn From His Name “The Nazarene”</vt:lpstr>
      <vt:lpstr>What We Learn From His Name “The Nazarene”</vt:lpstr>
      <vt:lpstr>What We Learn From His Name “The Nazarene”</vt:lpstr>
      <vt:lpstr>What We Learn From His Name “The Nazarene”</vt:lpstr>
      <vt:lpstr>What We Learn From His Name “The Nazarene”</vt:lpstr>
      <vt:lpstr>Conclusion</vt:lpstr>
      <vt:lpstr>The Nazarene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Nazarene</dc:title>
  <dc:creator>Brett Hogland</dc:creator>
  <cp:lastModifiedBy>Brett Hogland</cp:lastModifiedBy>
  <cp:revision>1</cp:revision>
  <dcterms:created xsi:type="dcterms:W3CDTF">2014-07-22T23:32:19Z</dcterms:created>
  <dcterms:modified xsi:type="dcterms:W3CDTF">2014-07-22T23:35:21Z</dcterms:modified>
</cp:coreProperties>
</file>