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8" r:id="rId2"/>
    <p:sldId id="276" r:id="rId3"/>
    <p:sldId id="271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2C58"/>
    <a:srgbClr val="FFCC00"/>
    <a:srgbClr val="66FFFF"/>
    <a:srgbClr val="FFBBC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04092-5D4D-45FA-8A30-E651EB0CE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53198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852B-AA9E-4AAE-B6D2-3B97AD624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4955"/>
      </p:ext>
    </p:extLst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95329-374D-461E-AE33-937211A2E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88424"/>
      </p:ext>
    </p:extLst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D809D-A599-4AB0-A105-D1FEA0C2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8892"/>
      </p:ext>
    </p:extLst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CDAD5-A635-4F53-B2AD-4CFE4F32F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72305"/>
      </p:ext>
    </p:extLst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66476-D7D4-40E5-9059-8B8A8D56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14101"/>
      </p:ext>
    </p:extLst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4B433-3EF1-40F2-AA72-7FC6C40F5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99206"/>
      </p:ext>
    </p:extLst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0508-8BD0-425B-87DE-4CAB19EA8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27760"/>
      </p:ext>
    </p:extLst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7F56A-4375-4860-810B-060F431A9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87919"/>
      </p:ext>
    </p:extLst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6113F-38B4-4B25-8F5B-5FC6F94B5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81247"/>
      </p:ext>
    </p:extLst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0A05C-9798-4ADE-9F16-46F84E107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45286"/>
      </p:ext>
    </p:extLst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flip="none" rotWithShape="1">
          <a:gsLst>
            <a:gs pos="0">
              <a:srgbClr val="002C58"/>
            </a:gs>
            <a:gs pos="100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/>
              </a:defRPr>
            </a:lvl1pPr>
          </a:lstStyle>
          <a:p>
            <a:pPr>
              <a:defRPr/>
            </a:pPr>
            <a:fld id="{745DED16-4AD6-485F-B291-CBDC1BB31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00200"/>
            <a:ext cx="9144000" cy="1143000"/>
          </a:xfrm>
        </p:spPr>
        <p:txBody>
          <a:bodyPr/>
          <a:lstStyle/>
          <a:p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 Shepherds &amp; the Submissive Flock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5:1-5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5:5-7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8915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8000"/>
              </a:lnSpc>
              <a:spcAft>
                <a:spcPts val="0"/>
              </a:spcAft>
            </a:pPr>
            <a:r>
              <a:rPr lang="en-US" sz="3000" b="1" baseline="30000" dirty="0" smtClean="0">
                <a:solidFill>
                  <a:srgbClr val="FFFF00"/>
                </a:solidFill>
              </a:rPr>
              <a:t>1 </a:t>
            </a:r>
            <a:r>
              <a:rPr lang="en-US" sz="3000" dirty="0" smtClean="0"/>
              <a:t>The </a:t>
            </a:r>
            <a:r>
              <a:rPr lang="en-US" sz="3000" dirty="0"/>
              <a:t>elders who are among you I exhort, I who am a fellow elder and a witness of the sufferings of Christ, and also a partaker of the glory that will </a:t>
            </a:r>
            <a:r>
              <a:rPr lang="en-US" sz="3000" dirty="0" smtClean="0"/>
              <a:t>be revealed: </a:t>
            </a:r>
            <a:r>
              <a:rPr lang="en-US" sz="3000" b="1" baseline="30000" dirty="0" smtClean="0">
                <a:solidFill>
                  <a:srgbClr val="FFFF00"/>
                </a:solidFill>
              </a:rPr>
              <a:t>2</a:t>
            </a:r>
            <a:r>
              <a:rPr lang="en-US" sz="3000" baseline="30000" dirty="0"/>
              <a:t> </a:t>
            </a:r>
            <a:r>
              <a:rPr lang="en-US" sz="3000" dirty="0"/>
              <a:t>Shepherd the flock of God which is among you, serving as overseers, not by compulsion </a:t>
            </a:r>
            <a:r>
              <a:rPr lang="en-US" sz="3000" dirty="0" smtClean="0"/>
              <a:t>but willingly, not </a:t>
            </a:r>
            <a:r>
              <a:rPr lang="en-US" sz="3000" dirty="0"/>
              <a:t>for dishonest gain but eagerly; </a:t>
            </a:r>
            <a:r>
              <a:rPr lang="en-US" sz="3000" b="1" baseline="30000" dirty="0">
                <a:solidFill>
                  <a:srgbClr val="FFFF00"/>
                </a:solidFill>
              </a:rPr>
              <a:t>3</a:t>
            </a:r>
            <a:r>
              <a:rPr lang="en-US" sz="3000" baseline="30000" dirty="0"/>
              <a:t> </a:t>
            </a:r>
            <a:r>
              <a:rPr lang="en-US" sz="3000" dirty="0"/>
              <a:t>nor as being lords over those entrusted to you, but being examples to </a:t>
            </a:r>
            <a:r>
              <a:rPr lang="en-US" sz="3000" dirty="0" smtClean="0"/>
              <a:t>the flock; </a:t>
            </a:r>
            <a:r>
              <a:rPr lang="en-US" sz="3000" b="1" baseline="30000" dirty="0" smtClean="0">
                <a:solidFill>
                  <a:srgbClr val="FFFF00"/>
                </a:solidFill>
              </a:rPr>
              <a:t>4</a:t>
            </a:r>
            <a:r>
              <a:rPr lang="en-US" sz="3000" baseline="30000" dirty="0"/>
              <a:t> </a:t>
            </a:r>
            <a:r>
              <a:rPr lang="en-US" sz="3000" dirty="0"/>
              <a:t>and when the Chief Shepherd appears, you will receive the crown of glory that does not fade away.</a:t>
            </a:r>
            <a:r>
              <a:rPr lang="en-US" sz="30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Likewise you younger people, submit yourselves to your elders. Yes, all of you be submissive to one another, and be clothed with humility,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for, “God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resists the proud,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gives grace to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humble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66550055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 for Age Prepares Way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686800" cy="58674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that wisdom is gained with age if time used properly (</a:t>
            </a:r>
            <a:r>
              <a:rPr lang="en-US" sz="3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32:7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806450" lvl="1" indent="-34925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16:31	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 for signs of age</a:t>
            </a:r>
            <a:endParaRPr lang="en-US" sz="3000" b="1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6450" lvl="1" indent="-34925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Lev. 19:32	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&amp; honor the face of old man</a:t>
            </a:r>
            <a:endParaRPr lang="en-US" sz="3000" b="1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6450" lvl="1" indent="-34925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30:11-14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Shame of generation w/o it</a:t>
            </a:r>
            <a:endParaRPr lang="en-US" sz="3000" b="1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6450" lvl="1" indent="-34925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2:1-8	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Young to learn from older ones</a:t>
            </a:r>
            <a:endParaRPr lang="en-US" sz="3000" b="1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seen with respect for parents &amp; then others as well</a:t>
            </a:r>
          </a:p>
          <a:p>
            <a:pPr marL="806450" lvl="1" indent="-34925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respect, lack of love, breakdown of order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34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respect for spiritually mature suggests little value for spiritual things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effectLst/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of Elders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791200"/>
          </a:xfrm>
        </p:spPr>
        <p:txBody>
          <a:bodyPr/>
          <a:lstStyle/>
          <a:p>
            <a:pPr>
              <a:buClr>
                <a:schemeClr val="folHlink"/>
              </a:buClr>
            </a:pPr>
            <a:r>
              <a:rPr lang="en-US" alt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13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Has three references to “rule” </a:t>
            </a:r>
          </a:p>
          <a:p>
            <a:pPr lvl="1"/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word used in verses </a:t>
            </a:r>
            <a:r>
              <a:rPr lang="en-US" alt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alt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alt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en-US" altLang="en-US" sz="32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folHlink"/>
              </a:buClr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“Rule” means </a:t>
            </a:r>
            <a:r>
              <a:rPr lang="en-US" alt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lead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denotes authority (</a:t>
            </a:r>
            <a:r>
              <a:rPr lang="en-US" alt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7:10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alt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2:6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Clr>
                <a:schemeClr val="folHlink"/>
              </a:buClr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“Bishop” denotes place of rule</a:t>
            </a:r>
          </a:p>
          <a:p>
            <a:pPr lvl="1"/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“charge” over tabernacle (</a:t>
            </a:r>
            <a:r>
              <a:rPr lang="en-US" alt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Num. 4:16</a:t>
            </a:r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LXX)</a:t>
            </a:r>
          </a:p>
          <a:p>
            <a:pPr lvl="1"/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of Christ place over souls (</a:t>
            </a:r>
            <a:r>
              <a:rPr lang="en-US" alt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2:25</a:t>
            </a:r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(</a:t>
            </a:r>
            <a:r>
              <a:rPr lang="en-US" altLang="en-US" sz="3200" b="1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oversee, superintend</a:t>
            </a:r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shows same</a:t>
            </a:r>
          </a:p>
          <a:p>
            <a:r>
              <a:rPr lang="en-US" altLang="en-US" sz="36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 to respect rule = Rejection of Word</a:t>
            </a:r>
            <a:endParaRPr lang="en-US" alt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933035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/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Teaching on Submission</a:t>
            </a:r>
            <a:endParaRPr lang="en-US" sz="4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791200"/>
          </a:xfrm>
        </p:spPr>
        <p:txBody>
          <a:bodyPr/>
          <a:lstStyle/>
          <a:p>
            <a:pPr>
              <a:buClr>
                <a:schemeClr val="folHlink"/>
              </a:buClr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 not based on value, but place</a:t>
            </a:r>
          </a:p>
          <a:p>
            <a:pPr>
              <a:buClr>
                <a:schemeClr val="folHlink"/>
              </a:buClr>
            </a:pPr>
            <a:r>
              <a:rPr lang="en-US" alt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5:22f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Wives submit to husbands</a:t>
            </a:r>
          </a:p>
          <a:p>
            <a:pPr lvl="1"/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because of value, but place (</a:t>
            </a:r>
            <a:r>
              <a:rPr lang="en-US" alt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3:1-7</a:t>
            </a:r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>
              <a:buClr>
                <a:schemeClr val="folHlink"/>
              </a:buClr>
            </a:pPr>
            <a:r>
              <a:rPr lang="en-US" alt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5:21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Submit to one another in Lord</a:t>
            </a:r>
          </a:p>
          <a:p>
            <a:pPr lvl="1"/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because of inferiority, but in order to serve</a:t>
            </a: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folHlink"/>
              </a:buClr>
            </a:pPr>
            <a:r>
              <a:rPr lang="en-US" alt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16:15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Submit to helpers in work</a:t>
            </a:r>
          </a:p>
          <a:p>
            <a:pPr lvl="1"/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lesser nature, but function (</a:t>
            </a:r>
            <a:r>
              <a:rPr lang="en-US" alt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5:12f</a:t>
            </a:r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folHlink"/>
              </a:buClr>
            </a:pPr>
            <a:r>
              <a:rPr lang="en-US" alt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13:17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Submit to those with rule</a:t>
            </a:r>
          </a:p>
          <a:p>
            <a:pPr lvl="1"/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 suggests ones in place of rule - elders</a:t>
            </a: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9636363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effectLst/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of Principles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715000"/>
          </a:xfrm>
        </p:spPr>
        <p:txBody>
          <a:bodyPr/>
          <a:lstStyle/>
          <a:p>
            <a:pPr>
              <a:buClr>
                <a:schemeClr val="folHlink"/>
              </a:buClr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as elders have responsibilities, so does the church</a:t>
            </a:r>
          </a:p>
          <a:p>
            <a:pPr>
              <a:buClr>
                <a:schemeClr val="folHlink"/>
              </a:buClr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 to meet responsibility is evidence of rejecting God’s will as stated</a:t>
            </a:r>
          </a:p>
          <a:p>
            <a:pPr lvl="1"/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altering qualifications on basis of friendship</a:t>
            </a:r>
          </a:p>
          <a:p>
            <a:pPr lvl="1"/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refusing to submit to those qualified by Word</a:t>
            </a:r>
          </a:p>
          <a:p>
            <a:pPr lvl="1"/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rebelling against rightful rule when disagree</a:t>
            </a: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folHlink"/>
              </a:buClr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ordains that there be elders if qualified</a:t>
            </a:r>
          </a:p>
          <a:p>
            <a:pPr>
              <a:buClr>
                <a:schemeClr val="folHlink"/>
              </a:buClr>
            </a:pP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refuse God’s order, we are rebellious</a:t>
            </a:r>
          </a:p>
        </p:txBody>
      </p:sp>
    </p:spTree>
    <p:extLst>
      <p:ext uri="{BB962C8B-B14F-4D97-AF65-F5344CB8AC3E}">
        <p14:creationId xmlns:p14="http://schemas.microsoft.com/office/powerpoint/2010/main" val="1242886260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theme/theme1.xml><?xml version="1.0" encoding="utf-8"?>
<a:theme xmlns:a="http://schemas.openxmlformats.org/drawingml/2006/main" name="Pulse">
  <a:themeElements>
    <a:clrScheme name="">
      <a:dk1>
        <a:srgbClr val="000000"/>
      </a:dk1>
      <a:lt1>
        <a:srgbClr val="FFFFFF"/>
      </a:lt1>
      <a:dk2>
        <a:srgbClr val="800000"/>
      </a:dk2>
      <a:lt2>
        <a:srgbClr val="FFCC66"/>
      </a:lt2>
      <a:accent1>
        <a:srgbClr val="990000"/>
      </a:accent1>
      <a:accent2>
        <a:srgbClr val="800000"/>
      </a:accent2>
      <a:accent3>
        <a:srgbClr val="C0AAAA"/>
      </a:accent3>
      <a:accent4>
        <a:srgbClr val="DADADA"/>
      </a:accent4>
      <a:accent5>
        <a:srgbClr val="CAAAAA"/>
      </a:accent5>
      <a:accent6>
        <a:srgbClr val="730000"/>
      </a:accent6>
      <a:hlink>
        <a:srgbClr val="CA5056"/>
      </a:hlink>
      <a:folHlink>
        <a:srgbClr val="FFFF00"/>
      </a:folHlink>
    </a:clrScheme>
    <a:fontScheme name="Puls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Pulse.pot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2362</TotalTime>
  <Words>155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Pulse</vt:lpstr>
      <vt:lpstr>Leading Shepherds &amp; the Submissive Flock</vt:lpstr>
      <vt:lpstr>1 Peter 5:5-7</vt:lpstr>
      <vt:lpstr>Respect for Age Prepares Way</vt:lpstr>
      <vt:lpstr>Rule of Elders</vt:lpstr>
      <vt:lpstr>Bible Teaching on Submission</vt:lpstr>
      <vt:lpstr>Application of Principles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19</cp:revision>
  <dcterms:created xsi:type="dcterms:W3CDTF">2000-06-18T01:57:09Z</dcterms:created>
  <dcterms:modified xsi:type="dcterms:W3CDTF">2014-08-17T12:23:51Z</dcterms:modified>
</cp:coreProperties>
</file>