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68" r:id="rId6"/>
    <p:sldId id="269" r:id="rId7"/>
    <p:sldId id="265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57" r:id="rId27"/>
    <p:sldId id="262" r:id="rId28"/>
    <p:sldId id="26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FF"/>
    <a:srgbClr val="FFFF66"/>
    <a:srgbClr val="FFFFFF"/>
    <a:srgbClr val="FF9900"/>
    <a:srgbClr val="CC9900"/>
    <a:srgbClr val="28517A"/>
    <a:srgbClr val="152A3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2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5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6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0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8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1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2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9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2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3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3182-186C-45B6-BEE2-BDD873B4EF1A}" type="datetimeFigureOut">
              <a:rPr lang="en-US" smtClean="0"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EBEF-1BD3-4C22-B6AB-117124245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0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152A3F"/>
            </a:gs>
            <a:gs pos="100000">
              <a:srgbClr val="28517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5EB3182-186C-45B6-BEE2-BDD873B4EF1A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338EBEF-1BD3-4C22-B6AB-1171242458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0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470025"/>
          </a:xfrm>
        </p:spPr>
        <p:txBody>
          <a:bodyPr>
            <a:noAutofit/>
          </a:bodyPr>
          <a:lstStyle/>
          <a:p>
            <a:r>
              <a:rPr lang="en-US" sz="6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of Christ in Prophecy &amp; Fulfillment</a:t>
            </a:r>
            <a:endParaRPr lang="en-US" sz="6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Joel 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</a:t>
            </a:r>
            <a:endParaRPr lang="en-US" sz="44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0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Daniel 2:37-44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O king,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king 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kings… —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head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gold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after you shall arise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kingdom inferior to yours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then another,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kingdom of bronze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shall rule over all the earth.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fourth kingdom shall be as strong as iron, inasmuch as iron breaks in pieces and shatters everything; and like iron that crushes,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kingdom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break in pieces and crush all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 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you saw the feet and toes, partly of potter’s clay and partly of iron, the kingdom shall be divided… 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kingdom shall be partly strong and partly fragile.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saw iron mixed with ceramic clay, they will mingle with the seed of men; but they will not adhere to one another, just as iron does not mix with clay.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the days of these kings the God of heaven will set up a kingdom which shall never be destroyed; and the kingdom shall not be left to other people; it shall break in pieces and consume all these kingdoms, and it shall stand forever.</a:t>
            </a:r>
          </a:p>
        </p:txBody>
      </p:sp>
    </p:spTree>
    <p:extLst>
      <p:ext uri="{BB962C8B-B14F-4D97-AF65-F5344CB8AC3E}">
        <p14:creationId xmlns:p14="http://schemas.microsoft.com/office/powerpoint/2010/main" val="51001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Daniel 2:37-44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O king,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king 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kings… —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head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gold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after you shall arise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kingdom inferior to yours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then another,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kingdom of bronze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shall rule over all the earth.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fourth kingdom shall be as strong as iron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inasmuch as iron breaks in pieces and shatters everything; and like iron that crushes,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kingdom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break in pieces and crush all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 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you saw the feet and toes, partly of potter’s clay and partly of iron, the kingdom shall be divided… 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kingdom shall be partly strong and partly fragile.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saw iron mixed with ceramic clay, they will mingle with the seed of men; but they will not adhere to one another, just as iron does not mix with clay.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the days of these kings the God of heaven will set up a kingdom which shall never be destroyed; and the kingdom shall not be left to other people; it shall break in pieces and consume all these kingdoms, and it shall stand forever.</a:t>
            </a:r>
          </a:p>
        </p:txBody>
      </p:sp>
    </p:spTree>
    <p:extLst>
      <p:ext uri="{BB962C8B-B14F-4D97-AF65-F5344CB8AC3E}">
        <p14:creationId xmlns:p14="http://schemas.microsoft.com/office/powerpoint/2010/main" val="18335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Daniel 2:37-44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O king,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king 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kings… —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head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gold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after you shall arise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kingdom inferior to yours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then another,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kingdom of bronze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shall rule over all the earth.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fourth kingdom shall be as strong as iron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inasmuch as iron breaks in pieces and shatters everything; and like iron that crushes,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kingdom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break in pieces and crush all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 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you saw the feet and toes, partly of potter’s clay and partly of iron, the kingdom shall be divided… 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kingdom shall be partly strong and partly fragile.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saw iron mixed with ceramic clay, they will mingle with the seed of men; but they will not adhere to one another, just as iron does not mix with clay.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days of these kings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God of heaven will set up a kingdom which shall never be destroyed; and the kingdom shall not be left to other people; it shall break in pieces and consume all these kingdoms, and it shall stand forever.</a:t>
            </a:r>
          </a:p>
        </p:txBody>
      </p:sp>
    </p:spTree>
    <p:extLst>
      <p:ext uri="{BB962C8B-B14F-4D97-AF65-F5344CB8AC3E}">
        <p14:creationId xmlns:p14="http://schemas.microsoft.com/office/powerpoint/2010/main" val="26963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Daniel 2:37-44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O king,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king 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kings… —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head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gold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after you shall arise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kingdom inferior to yours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then another,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kingdom of bronze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shall rule over all the earth.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fourth kingdom shall be as strong as iron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inasmuch as iron breaks in pieces and shatters everything; and like iron that crushes,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kingdom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break in pieces and crush all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 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you saw the feet and toes, partly of potter’s clay and partly of iron, the kingdom shall be divided… 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kingdom shall be partly strong and partly fragile.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saw iron mixed with ceramic clay, they will mingle with the seed of men; but they will not adhere to one another, just as iron does not mix with clay.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days of these kings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 of heaven will set up </a:t>
            </a:r>
            <a:r>
              <a:rPr lang="en-US" sz="2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kingdom which shall never be destroyed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the kingdom shall not be left to other people; it shall break in pieces and consume all these kingdoms, and it shall stand forever.</a:t>
            </a:r>
          </a:p>
        </p:txBody>
      </p:sp>
    </p:spTree>
    <p:extLst>
      <p:ext uri="{BB962C8B-B14F-4D97-AF65-F5344CB8AC3E}">
        <p14:creationId xmlns:p14="http://schemas.microsoft.com/office/powerpoint/2010/main" val="24044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Daniel 2:37-44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O king,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king 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kings… —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head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gold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after you shall arise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kingdom inferior to yours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then another,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kingdom of bronze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shall rule over all the earth.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fourth kingdom shall be as strong as iron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inasmuch as iron breaks in pieces and shatters everything; and like iron that crushes,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kingdom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break in pieces and crush all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 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you saw the feet and toes, partly of potter’s clay and partly of iron, the kingdom shall be divided… 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kingdom shall be partly strong and partly fragile.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saw iron mixed with ceramic clay, they will mingle with the seed of men; but they will not adhere to one another, just as iron does not mix with clay.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days of these kings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 of heaven will set up </a:t>
            </a:r>
            <a:r>
              <a:rPr lang="en-US" sz="2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kingdom which shall never be destroyed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the kingdom shall not be left to other people; it shall break in pieces and consume all these kingdoms, 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stand forever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51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Joel 2:28-32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56" y="914400"/>
            <a:ext cx="8803944" cy="60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shall come to pass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afterward that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My Spirit on all flesh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also on My menservants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maidservants I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the heavens and in the earth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blood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pillars of smoke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whoever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Mount Zion and in Jerusalem there shall be deliverance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among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remnant whom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calls.</a:t>
            </a:r>
          </a:p>
          <a:p>
            <a:pPr>
              <a:lnSpc>
                <a:spcPct val="97000"/>
              </a:lnSpc>
            </a:pP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Joel 2:28-32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56" y="914400"/>
            <a:ext cx="8803944" cy="60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shall come to pass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afterward that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My Spirit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all flesh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also on My menservants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maidservants I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the heavens and in the earth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blood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pillars of smoke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whoever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Mount Zion and in Jerusalem there shall be deliverance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among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remnant whom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calls.</a:t>
            </a:r>
          </a:p>
          <a:p>
            <a:pPr>
              <a:lnSpc>
                <a:spcPct val="97000"/>
              </a:lnSpc>
            </a:pP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19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Joel 2:28-32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56" y="914400"/>
            <a:ext cx="8803944" cy="60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shall come to pass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afterward that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My Spirit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all flesh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also on My menservants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maidservants I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the heavens and in the earth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blood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pillars of smoke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whoever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Mount Zion and in Jerusalem there shall be deliverance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among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remnant whom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calls.</a:t>
            </a:r>
          </a:p>
          <a:p>
            <a:pPr>
              <a:lnSpc>
                <a:spcPct val="97000"/>
              </a:lnSpc>
            </a:pP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4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Joel 2:28-32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56" y="914400"/>
            <a:ext cx="8803944" cy="60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shall come to pass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afterward that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My Spirit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all flesh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also on My menservants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maidservants I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the heavens and in the earth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blood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pillars of smoke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whoever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Mount Zion and in Jerusalem there shall be deliverance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among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remnant whom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calls.</a:t>
            </a:r>
          </a:p>
          <a:p>
            <a:pPr>
              <a:lnSpc>
                <a:spcPct val="97000"/>
              </a:lnSpc>
            </a:pP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15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Joel 2:28-32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56" y="914400"/>
            <a:ext cx="8803944" cy="60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shall come to pass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afterward that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My Spirit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all flesh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also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 My menservants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maidservants I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the heavens and in the earth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blood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pillars of smoke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whoever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Mount Zion and in Jerusalem there shall be deliverance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among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remnant whom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calls.</a:t>
            </a:r>
          </a:p>
          <a:p>
            <a:pPr>
              <a:lnSpc>
                <a:spcPct val="97000"/>
              </a:lnSpc>
            </a:pP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3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Isaiah 2:2-3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1009934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pass in the latter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 that the mountain of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established on the top of the mountains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exalted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all nations 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to it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 shall come and say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 and let us go up to the mountain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 of the God of Jacob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teach us His ways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walk in His paths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Zion shall go forth the law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Jerusalem.</a:t>
            </a:r>
          </a:p>
        </p:txBody>
      </p:sp>
    </p:spTree>
    <p:extLst>
      <p:ext uri="{BB962C8B-B14F-4D97-AF65-F5344CB8AC3E}">
        <p14:creationId xmlns:p14="http://schemas.microsoft.com/office/powerpoint/2010/main" val="24644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Joel 2:28-32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56" y="914400"/>
            <a:ext cx="8803944" cy="60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shall come to pass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afterward that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My Spirit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all flesh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also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 My menservants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maidservants I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the heavens and in the earth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blood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pillars of smoke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whoever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b="1" cap="smal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Mount Zion and in Jerusalem there shall be deliverance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among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remnant whom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calls.</a:t>
            </a:r>
          </a:p>
          <a:p>
            <a:pPr>
              <a:lnSpc>
                <a:spcPct val="97000"/>
              </a:lnSpc>
            </a:pP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1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Joel 2:28-32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56" y="914400"/>
            <a:ext cx="8803944" cy="60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shall come to pass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afterward that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My Spirit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all flesh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also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 My menservants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maidservants I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the heavens and in the earth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blood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pillars of smoke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whoever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b="1" cap="smal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2800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 Zion </a:t>
            </a:r>
            <a:r>
              <a:rPr lang="en-US" sz="2800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</a:t>
            </a:r>
            <a:r>
              <a:rPr lang="en-US" sz="2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Jerusalem</a:t>
            </a:r>
            <a:r>
              <a:rPr lang="en-US" sz="2800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shall be deliverance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said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among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remnant whom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calls.</a:t>
            </a:r>
          </a:p>
          <a:p>
            <a:pPr>
              <a:lnSpc>
                <a:spcPct val="97000"/>
              </a:lnSpc>
            </a:pP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38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Acts 2:1-21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of Pentecost had fully come, they were all with one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 in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place.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suddenly there came a sound from heaven, as of a rushing mighty wind, and it filled the whole house where they were sitting.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there appeared to them divided tongues, as of fire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one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of them.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filled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 to speak with other tongues, as the Spirit gave them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utterance.</a:t>
            </a:r>
          </a:p>
        </p:txBody>
      </p:sp>
    </p:spTree>
    <p:extLst>
      <p:ext uri="{BB962C8B-B14F-4D97-AF65-F5344CB8AC3E}">
        <p14:creationId xmlns:p14="http://schemas.microsoft.com/office/powerpoint/2010/main" val="28449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Acts 2:1-21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of Pentecost had fully come, they were all with one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 in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place.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suddenly there came a sound from heaven, as of a rushing mighty wind, and it filled the whole house where they were sitting.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there appeared to them divided tongues, as of fire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one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of them.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filled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 to speak with other tongues, as the Spirit gave them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utterance.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this is what was spoken by the prophet Joel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‘And it shall come to pass in the last days, says God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of My Spirit on all flesh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menservants and on My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maidservants 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shall prophesy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heaven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 in the earth beneath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vapor of smoke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 L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whoever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of the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Acts 2:1-21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of Pentecost had fully come, they were all with one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 in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place.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suddenly there came a sound from heaven, as of a rushing mighty wind, and it filled the whole house where they were sitting.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there appeared to them divided tongues, as of fire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one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of them.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filled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and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 to speak with other tongues, as the Spirit gave them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utterance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this is what was spoken by the prophet Joel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‘And it shall come to pass in the last days, says God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of My Spirit on all flesh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menservants and on My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maidservants 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shall prophesy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heaven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 in the earth beneath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vapor of smoke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 L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whoever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of the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93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Acts 2:1-21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of Pentecost had fully come, they were all with one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 in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place.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suddenly there came a sound from heaven, as of a rushing mighty wind, and it filled the whole house where they were sitting.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there appeared to them divided tongues, as of fire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one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of them.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filled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and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 to speak with other tongues, as the Spirit gave them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utterance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what was spoken by the prophet Joel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it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come to pass in the last days, says God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pour out of My Spirit on all flesh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 and your daughters shall prophesy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shall see visions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men shall dream dreams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My menservants and on My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maidservants 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pour out My Spirit in those days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shall prophesy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show wonders in heaven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 in the earth beneath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fire and vapor of smoke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shall be turned into darkness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into blood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before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coming of the great and awesome day of the L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 shall come to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that whoever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the name of the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saved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16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effectLst/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rgbClr val="F6F000"/>
                </a:solidFill>
                <a:latin typeface="Times New Roman"/>
              </a:rPr>
              <a:t>When Was Kingdom Established?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715000"/>
          </a:xfrm>
        </p:spPr>
        <p:txBody>
          <a:bodyPr>
            <a:normAutofit/>
          </a:bodyPr>
          <a:lstStyle/>
          <a:p>
            <a:pPr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Prophets:</a:t>
            </a:r>
            <a:r>
              <a:rPr lang="en-US" altLang="en-US" sz="3600" b="1" dirty="0">
                <a:latin typeface="Times New Roman"/>
              </a:rPr>
              <a:t> </a:t>
            </a:r>
            <a:r>
              <a:rPr lang="en-US" altLang="en-US" sz="3600" b="1" i="1" dirty="0" smtClean="0">
                <a:solidFill>
                  <a:srgbClr val="F6F000"/>
                </a:solidFill>
                <a:latin typeface="Times New Roman"/>
              </a:rPr>
              <a:t>Isaiah </a:t>
            </a:r>
            <a:r>
              <a:rPr lang="en-US" altLang="en-US" sz="3600" b="1" i="1" dirty="0">
                <a:solidFill>
                  <a:srgbClr val="F6F000"/>
                </a:solidFill>
                <a:latin typeface="Times New Roman"/>
              </a:rPr>
              <a:t>2</a:t>
            </a: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;</a:t>
            </a:r>
            <a:r>
              <a:rPr lang="en-US" altLang="en-US" sz="3600" b="1" dirty="0">
                <a:latin typeface="Times New Roman"/>
              </a:rPr>
              <a:t> </a:t>
            </a:r>
            <a:r>
              <a:rPr lang="en-US" altLang="en-US" sz="3600" b="1" i="1" dirty="0" smtClean="0">
                <a:solidFill>
                  <a:srgbClr val="F6F000"/>
                </a:solidFill>
                <a:latin typeface="Times New Roman"/>
              </a:rPr>
              <a:t>Daniel </a:t>
            </a:r>
            <a:r>
              <a:rPr lang="en-US" altLang="en-US" sz="3600" b="1" i="1" dirty="0">
                <a:solidFill>
                  <a:srgbClr val="F6F000"/>
                </a:solidFill>
                <a:latin typeface="Times New Roman"/>
              </a:rPr>
              <a:t>2</a:t>
            </a: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;</a:t>
            </a:r>
            <a:r>
              <a:rPr lang="en-US" altLang="en-US" sz="3600" b="1" dirty="0">
                <a:latin typeface="Times New Roman"/>
              </a:rPr>
              <a:t> </a:t>
            </a:r>
            <a:r>
              <a:rPr lang="en-US" altLang="en-US" sz="3600" b="1" i="1" dirty="0">
                <a:solidFill>
                  <a:srgbClr val="F6F000"/>
                </a:solidFill>
                <a:latin typeface="Times New Roman"/>
              </a:rPr>
              <a:t>Joel 2</a:t>
            </a:r>
            <a:endParaRPr lang="en-US" altLang="en-US" sz="3600" b="1" dirty="0">
              <a:solidFill>
                <a:srgbClr val="F6F000"/>
              </a:solidFill>
              <a:latin typeface="Times New Roman"/>
            </a:endParaRPr>
          </a:p>
          <a:p>
            <a:pPr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Fulfilled </a:t>
            </a:r>
            <a:r>
              <a:rPr lang="en-US" altLang="en-US" sz="3600" b="1" i="1" dirty="0">
                <a:solidFill>
                  <a:srgbClr val="F6F000"/>
                </a:solidFill>
                <a:latin typeface="Times New Roman"/>
              </a:rPr>
              <a:t>Acts </a:t>
            </a:r>
            <a:r>
              <a:rPr lang="en-US" altLang="en-US" sz="3600" b="1" i="1" dirty="0" smtClean="0">
                <a:solidFill>
                  <a:srgbClr val="F6F000"/>
                </a:solidFill>
                <a:latin typeface="Times New Roman"/>
              </a:rPr>
              <a:t>2:16</a:t>
            </a:r>
            <a:endParaRPr lang="en-US" altLang="en-US" sz="3600" b="1" dirty="0">
              <a:solidFill>
                <a:srgbClr val="F6F000"/>
              </a:solidFill>
              <a:latin typeface="Times New Roman"/>
            </a:endParaRPr>
          </a:p>
          <a:p>
            <a:pPr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Was full salvation offered in </a:t>
            </a:r>
            <a:r>
              <a:rPr lang="en-US" altLang="en-US" sz="3600" b="1" i="1" dirty="0">
                <a:solidFill>
                  <a:srgbClr val="F6F000"/>
                </a:solidFill>
                <a:latin typeface="Times New Roman"/>
              </a:rPr>
              <a:t>Acts 2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/>
              </a:rPr>
              <a:t>?</a:t>
            </a:r>
          </a:p>
          <a:p>
            <a:pPr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/>
              </a:rPr>
              <a:t>Did the kingdom without end begin then?</a:t>
            </a:r>
            <a:endParaRPr lang="en-US" altLang="en-US" sz="3600" b="1" dirty="0">
              <a:solidFill>
                <a:schemeClr val="bg1"/>
              </a:solidFill>
              <a:latin typeface="Times New Roman"/>
            </a:endParaRPr>
          </a:p>
          <a:p>
            <a:pPr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Were saved added to kingdom?</a:t>
            </a:r>
          </a:p>
          <a:p>
            <a:pPr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/>
              </a:rPr>
              <a:t>Gentiles </a:t>
            </a: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added later, but in same body (</a:t>
            </a:r>
            <a:r>
              <a:rPr lang="en-US" altLang="en-US" sz="3600" b="1" i="1" dirty="0">
                <a:solidFill>
                  <a:srgbClr val="F6F000"/>
                </a:solidFill>
                <a:latin typeface="Times New Roman"/>
              </a:rPr>
              <a:t>Eph</a:t>
            </a:r>
            <a:r>
              <a:rPr lang="en-US" altLang="en-US" sz="3600" b="1" i="1" dirty="0">
                <a:solidFill>
                  <a:srgbClr val="F6F000"/>
                </a:solidFill>
                <a:latin typeface="Times New Roman"/>
              </a:rPr>
              <a:t> 2:13-18</a:t>
            </a: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)</a:t>
            </a:r>
          </a:p>
          <a:p>
            <a:pPr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/>
              </a:rPr>
              <a:t>Then the kingdom prophesied by Isaiah, Daniel &amp; Joel </a:t>
            </a:r>
            <a:r>
              <a:rPr lang="en-US" altLang="en-US" sz="3600" b="1" dirty="0">
                <a:solidFill>
                  <a:schemeClr val="bg1"/>
                </a:solidFill>
                <a:latin typeface="Times New Roman"/>
              </a:rPr>
              <a:t>was established in </a:t>
            </a:r>
            <a:r>
              <a:rPr lang="en-US" altLang="en-US" sz="3600" b="1" dirty="0">
                <a:solidFill>
                  <a:srgbClr val="F6F000"/>
                </a:solidFill>
                <a:latin typeface="Times New Roman"/>
              </a:rPr>
              <a:t>Acts 2</a:t>
            </a:r>
          </a:p>
        </p:txBody>
      </p:sp>
    </p:spTree>
    <p:extLst>
      <p:ext uri="{BB962C8B-B14F-4D97-AF65-F5344CB8AC3E}">
        <p14:creationId xmlns:p14="http://schemas.microsoft.com/office/powerpoint/2010/main" val="6424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FF00"/>
                </a:solidFill>
              </a:rPr>
              <a:t>Church Is the Kingdom:</a:t>
            </a:r>
            <a:br>
              <a:rPr lang="en-US" sz="4900" b="1" dirty="0" smtClean="0">
                <a:solidFill>
                  <a:srgbClr val="FFFF00"/>
                </a:solidFill>
              </a:rPr>
            </a:br>
            <a:r>
              <a:rPr lang="en-US" b="1" i="1" dirty="0" smtClean="0">
                <a:solidFill>
                  <a:srgbClr val="FFC000"/>
                </a:solidFill>
              </a:rPr>
              <a:t>Citizens </a:t>
            </a:r>
            <a:r>
              <a:rPr lang="en-US" b="1" i="1" dirty="0" smtClean="0">
                <a:solidFill>
                  <a:srgbClr val="FFC000"/>
                </a:solidFill>
              </a:rPr>
              <a:t>of Spiritual </a:t>
            </a:r>
            <a:r>
              <a:rPr lang="en-US" b="1" i="1" dirty="0" smtClean="0">
                <a:solidFill>
                  <a:srgbClr val="FFC000"/>
                </a:solidFill>
              </a:rPr>
              <a:t>Kingdom of Christ Are </a:t>
            </a:r>
            <a:r>
              <a:rPr lang="en-US" b="1" i="1" dirty="0" smtClean="0">
                <a:solidFill>
                  <a:srgbClr val="FFC000"/>
                </a:solidFill>
              </a:rPr>
              <a:t>Member of </a:t>
            </a:r>
            <a:r>
              <a:rPr lang="en-US" b="1" i="1" dirty="0" smtClean="0">
                <a:solidFill>
                  <a:srgbClr val="FFC000"/>
                </a:solidFill>
              </a:rPr>
              <a:t>His Church</a:t>
            </a:r>
            <a:endParaRPr lang="en-US" b="1" i="1" dirty="0" smtClean="0">
              <a:solidFill>
                <a:srgbClr val="FFC0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Rom. 2:28-29</a:t>
            </a:r>
            <a:r>
              <a:rPr lang="en-US" dirty="0" smtClean="0">
                <a:solidFill>
                  <a:srgbClr val="FFFFFF"/>
                </a:solidFill>
              </a:rPr>
              <a:t>	Spiritual children, not fleshly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See also </a:t>
            </a:r>
            <a:r>
              <a:rPr lang="en-US" b="1" dirty="0" smtClean="0">
                <a:solidFill>
                  <a:srgbClr val="FFFF00"/>
                </a:solidFill>
              </a:rPr>
              <a:t>Gal. 3:23-29 </a:t>
            </a:r>
            <a:r>
              <a:rPr lang="en-US" dirty="0" smtClean="0">
                <a:solidFill>
                  <a:srgbClr val="FFFFFF"/>
                </a:solidFill>
              </a:rPr>
              <a:t>&amp; </a:t>
            </a:r>
            <a:r>
              <a:rPr lang="en-US" b="1" dirty="0" smtClean="0">
                <a:solidFill>
                  <a:srgbClr val="FFFF00"/>
                </a:solidFill>
              </a:rPr>
              <a:t>Jn. 18:36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Matt. 16:18-19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Church built - Keys of kingdom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Mk</a:t>
            </a:r>
            <a:r>
              <a:rPr lang="en-US" b="1" dirty="0" smtClean="0">
                <a:solidFill>
                  <a:srgbClr val="FFFF00"/>
                </a:solidFill>
              </a:rPr>
              <a:t>. 9:1 </a:t>
            </a:r>
            <a:r>
              <a:rPr lang="en-US" dirty="0" smtClean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Acts 1:6-8 </a:t>
            </a:r>
            <a:r>
              <a:rPr lang="en-US" dirty="0" smtClean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FFFF"/>
                </a:solidFill>
              </a:rPr>
              <a:t>Fulfilled in </a:t>
            </a:r>
            <a:r>
              <a:rPr lang="en-US" b="1" dirty="0" smtClean="0">
                <a:solidFill>
                  <a:srgbClr val="FFFF00"/>
                </a:solidFill>
              </a:rPr>
              <a:t>Acts 2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Compare </a:t>
            </a:r>
            <a:r>
              <a:rPr lang="en-US" b="1" dirty="0" smtClean="0">
                <a:solidFill>
                  <a:srgbClr val="FFFF00"/>
                </a:solidFill>
              </a:rPr>
              <a:t>Matt. 3:2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00"/>
                </a:solidFill>
              </a:rPr>
              <a:t>4:17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00"/>
                </a:solidFill>
              </a:rPr>
              <a:t>10:7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00"/>
                </a:solidFill>
              </a:rPr>
              <a:t>Luke 21:30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Col. 1:9-18</a:t>
            </a:r>
            <a:r>
              <a:rPr lang="en-US" dirty="0" smtClean="0">
                <a:solidFill>
                  <a:srgbClr val="FFFFFF"/>
                </a:solidFill>
              </a:rPr>
              <a:t>	In kingdom = Redeemed = Church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John &amp; 1</a:t>
            </a:r>
            <a:r>
              <a:rPr lang="en-US" baseline="30000" dirty="0" smtClean="0">
                <a:solidFill>
                  <a:srgbClr val="FFFFFF"/>
                </a:solidFill>
              </a:rPr>
              <a:t>st</a:t>
            </a:r>
            <a:r>
              <a:rPr lang="en-US" dirty="0" smtClean="0">
                <a:solidFill>
                  <a:srgbClr val="FFFFFF"/>
                </a:solidFill>
              </a:rPr>
              <a:t> century churches in kingdom (</a:t>
            </a:r>
            <a:r>
              <a:rPr lang="en-US" b="1" dirty="0" smtClean="0">
                <a:solidFill>
                  <a:srgbClr val="FFFF00"/>
                </a:solidFill>
              </a:rPr>
              <a:t>Rev. 1:4-6, 9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Lord’s supper placed in kingdom (</a:t>
            </a:r>
            <a:r>
              <a:rPr lang="en-US" b="1" dirty="0" err="1" smtClean="0">
                <a:solidFill>
                  <a:srgbClr val="FFFF00"/>
                </a:solidFill>
              </a:rPr>
              <a:t>Lk</a:t>
            </a:r>
            <a:r>
              <a:rPr lang="en-US" b="1" dirty="0" smtClean="0">
                <a:solidFill>
                  <a:srgbClr val="FFFF00"/>
                </a:solidFill>
              </a:rPr>
              <a:t>. 22:15-20, 28-30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L.S. partaken in the church (</a:t>
            </a:r>
            <a:r>
              <a:rPr lang="en-US" b="1" dirty="0" smtClean="0">
                <a:solidFill>
                  <a:srgbClr val="FFFF00"/>
                </a:solidFill>
              </a:rPr>
              <a:t>1 Cor. 11:17f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00"/>
                </a:solidFill>
              </a:rPr>
              <a:t>Acts 20:7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448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  <a:effectLst/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6F000"/>
                </a:solidFill>
                <a:latin typeface="Times New Roman"/>
              </a:rPr>
              <a:t>Errors Denying These Truth</a:t>
            </a:r>
            <a:endParaRPr lang="en-US" altLang="en-US" b="1" dirty="0">
              <a:solidFill>
                <a:srgbClr val="F6F000"/>
              </a:solidFill>
              <a:latin typeface="Times New Roman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248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b="1" dirty="0" smtClean="0">
                <a:solidFill>
                  <a:srgbClr val="66FFFF"/>
                </a:solidFill>
                <a:latin typeface="Times New Roman"/>
              </a:rPr>
              <a:t>Premillennialism</a:t>
            </a:r>
            <a:endParaRPr lang="en-US" altLang="en-US" b="1" dirty="0">
              <a:solidFill>
                <a:srgbClr val="66FFFF"/>
              </a:solidFill>
              <a:latin typeface="Times New Roman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Say the kingdom has not yet been established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Make kingdom a kind Christ denied (</a:t>
            </a:r>
            <a:r>
              <a:rPr lang="en-US" altLang="en-US" sz="3200" b="1" dirty="0" smtClean="0">
                <a:solidFill>
                  <a:srgbClr val="FFFF00"/>
                </a:solidFill>
                <a:latin typeface="Times New Roman"/>
              </a:rPr>
              <a:t>Jn. 18:36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) </a:t>
            </a:r>
            <a:endParaRPr lang="en-US" altLang="en-US" sz="3600" dirty="0" smtClean="0">
              <a:solidFill>
                <a:schemeClr val="bg1"/>
              </a:solidFill>
              <a:latin typeface="Times New Roman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CF600"/>
              </a:buClr>
              <a:buSzPct val="75000"/>
              <a:buFont typeface="Wingdings" pitchFamily="2" charset="2"/>
              <a:buChar char="l"/>
            </a:pPr>
            <a:r>
              <a:rPr lang="en-US" altLang="en-US" b="1" dirty="0" smtClean="0">
                <a:solidFill>
                  <a:srgbClr val="66FFFF"/>
                </a:solidFill>
                <a:latin typeface="Times New Roman"/>
              </a:rPr>
              <a:t>“Realized Eschatology”</a:t>
            </a:r>
            <a:r>
              <a:rPr lang="en-US" altLang="en-US" b="1" dirty="0" smtClean="0">
                <a:solidFill>
                  <a:srgbClr val="66FFFF"/>
                </a:solidFill>
                <a:latin typeface="Times New Roman"/>
              </a:rPr>
              <a:t> or “A.D. 70 Doctrine”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Say kingdom </a:t>
            </a:r>
            <a:r>
              <a:rPr lang="en-US" altLang="en-US" sz="3200" dirty="0">
                <a:solidFill>
                  <a:schemeClr val="bg1"/>
                </a:solidFill>
                <a:latin typeface="Times New Roman"/>
              </a:rPr>
              <a:t>&amp; 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church not </a:t>
            </a:r>
            <a:r>
              <a:rPr lang="en-US" altLang="en-US" sz="3200" dirty="0">
                <a:solidFill>
                  <a:schemeClr val="bg1"/>
                </a:solidFill>
                <a:latin typeface="Times New Roman"/>
              </a:rPr>
              <a:t>fully 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established till AD 70, about </a:t>
            </a:r>
            <a:r>
              <a:rPr lang="en-US" altLang="en-US" sz="3200" dirty="0">
                <a:solidFill>
                  <a:schemeClr val="bg1"/>
                </a:solidFill>
                <a:latin typeface="Times New Roman"/>
              </a:rPr>
              <a:t>40 years 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after Pentecost of Acts 2 </a:t>
            </a:r>
            <a:endParaRPr lang="en-US" altLang="en-US" sz="3200" dirty="0">
              <a:solidFill>
                <a:schemeClr val="bg1"/>
              </a:solidFill>
              <a:latin typeface="Times New Roman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Claim that was 2</a:t>
            </a:r>
            <a:r>
              <a:rPr lang="en-US" altLang="en-US" sz="3200" baseline="30000" dirty="0" smtClean="0">
                <a:solidFill>
                  <a:schemeClr val="bg1"/>
                </a:solidFill>
                <a:latin typeface="Times New Roman"/>
              </a:rPr>
              <a:t>nd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 coming &amp; Day </a:t>
            </a:r>
            <a:r>
              <a:rPr lang="en-US" altLang="en-US" sz="3200" dirty="0">
                <a:solidFill>
                  <a:schemeClr val="bg1"/>
                </a:solidFill>
                <a:latin typeface="Times New Roman"/>
              </a:rPr>
              <a:t>of 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judgment</a:t>
            </a:r>
            <a:endParaRPr lang="en-US" altLang="en-US" sz="3200" dirty="0">
              <a:solidFill>
                <a:schemeClr val="bg1"/>
              </a:solidFill>
              <a:latin typeface="Times New Roman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Say end </a:t>
            </a:r>
            <a:r>
              <a:rPr lang="en-US" altLang="en-US" sz="3200" dirty="0">
                <a:solidFill>
                  <a:schemeClr val="bg1"/>
                </a:solidFill>
                <a:latin typeface="Times New Roman"/>
              </a:rPr>
              <a:t>of 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world &amp; resurrection occurred the</a:t>
            </a:r>
            <a:endParaRPr lang="en-US" altLang="en-US" sz="3200" dirty="0">
              <a:solidFill>
                <a:schemeClr val="bg1"/>
              </a:solidFill>
              <a:latin typeface="Times New Roman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solidFill>
                  <a:schemeClr val="bg1"/>
                </a:solidFill>
                <a:latin typeface="Times New Roman"/>
              </a:rPr>
              <a:t>False theory creates problems for its adherents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F6F000"/>
                </a:solidFill>
                <a:latin typeface="Times New Roman"/>
              </a:rPr>
              <a:t>Acts 23:6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/>
              </a:rPr>
              <a:t>;</a:t>
            </a:r>
            <a:r>
              <a:rPr lang="en-US" altLang="en-US" sz="2800" dirty="0" smtClean="0">
                <a:solidFill>
                  <a:srgbClr val="66FFFF"/>
                </a:solidFill>
                <a:latin typeface="Times New Roman"/>
              </a:rPr>
              <a:t> </a:t>
            </a:r>
            <a:r>
              <a:rPr lang="en-US" altLang="en-US" sz="2800" b="1" i="1" dirty="0" smtClean="0">
                <a:solidFill>
                  <a:srgbClr val="F6F000"/>
                </a:solidFill>
                <a:latin typeface="Times New Roman"/>
              </a:rPr>
              <a:t>24:15	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/>
              </a:rPr>
              <a:t>Paul:</a:t>
            </a:r>
            <a:r>
              <a:rPr lang="en-US" altLang="en-US" sz="20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/>
              </a:rPr>
              <a:t>Pharisees</a:t>
            </a:r>
            <a:r>
              <a:rPr lang="en-US" altLang="en-US" sz="20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/>
              </a:rPr>
              <a:t>had</a:t>
            </a:r>
            <a:r>
              <a:rPr lang="en-US" altLang="en-US" sz="20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/>
              </a:rPr>
              <a:t>same</a:t>
            </a:r>
            <a:r>
              <a:rPr lang="en-US" altLang="en-US" sz="20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/>
              </a:rPr>
              <a:t>resurrection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F6F000"/>
                </a:solidFill>
                <a:latin typeface="Times New Roman"/>
              </a:rPr>
              <a:t>1 Cor. 11:26 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/>
              </a:rPr>
              <a:t>If Christ already came, why partake L.S.?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FFFF00"/>
                </a:solidFill>
                <a:latin typeface="Times New Roman"/>
              </a:rPr>
              <a:t>2 Pet. 3:10-12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/>
              </a:rPr>
              <a:t> If earth burned up, what is this we see?</a:t>
            </a:r>
            <a:endParaRPr lang="en-US" altLang="en-US" sz="2800" dirty="0">
              <a:solidFill>
                <a:schemeClr val="bg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51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Isaiah 2:2-3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1009934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pass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latter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mountain of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established on the top of the mountains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exalted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all nations 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to it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 shall come and say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 and let us go up to the mountain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 of the God of Jacob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teach us His ways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walk in His paths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Zion shall go forth the law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Jerusalem.</a:t>
            </a:r>
          </a:p>
        </p:txBody>
      </p:sp>
    </p:spTree>
    <p:extLst>
      <p:ext uri="{BB962C8B-B14F-4D97-AF65-F5344CB8AC3E}">
        <p14:creationId xmlns:p14="http://schemas.microsoft.com/office/powerpoint/2010/main" val="6736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Isaiah 2:2-3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1009934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pass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latter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mountain of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shall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established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top of the mountains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exalted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all nations 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to it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 shall come and say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 and let us go up to the mountain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 of the God of Jacob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teach us His ways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walk in His paths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Zion shall go forth the law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Jerusalem.</a:t>
            </a:r>
          </a:p>
        </p:txBody>
      </p:sp>
    </p:spTree>
    <p:extLst>
      <p:ext uri="{BB962C8B-B14F-4D97-AF65-F5344CB8AC3E}">
        <p14:creationId xmlns:p14="http://schemas.microsoft.com/office/powerpoint/2010/main" val="23078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Isaiah 2:2-3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1009934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pass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latter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mountain of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shall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established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top of the mountains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exalted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all nations 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to it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 shall come and say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 and let us go up to the mountain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 of the God of Jacob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teach us His ways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walk in His paths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Zion shall go forth the law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Jerusalem.</a:t>
            </a:r>
          </a:p>
        </p:txBody>
      </p:sp>
    </p:spTree>
    <p:extLst>
      <p:ext uri="{BB962C8B-B14F-4D97-AF65-F5344CB8AC3E}">
        <p14:creationId xmlns:p14="http://schemas.microsoft.com/office/powerpoint/2010/main" val="23188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Isaiah 2:2-3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1009934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pass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latter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mountain of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shall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established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top of the mountains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exalted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all nations shall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to it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 shall come and say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 and let us go up to the mountain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 of the God of Jacob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teach us His ways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walk in His paths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For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Zion shall go forth the law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of the </a:t>
            </a:r>
            <a:r>
              <a:rPr lang="en-US" sz="28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Jerusalem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19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Daniel 2:37-44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O king,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king 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kings… — you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head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gold.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after you shall arise another kingdom inferior to yours; then another, a third kingdom of bronze, which shall rule over all the earth.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fourth kingdom shall be as strong as iron, inasmuch as iron breaks in pieces and shatters everything; and like iron that crushes,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kingdom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break in pieces and crush all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 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you saw the feet and toes, partly of potter’s clay and partly of iron, the kingdom shall be divided… 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kingdom shall be partly strong and partly fragile.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saw iron mixed with ceramic clay, they will mingle with the seed of men; but they will not adhere to one another, just as iron does not mix with clay.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the days of these kings the God of heaven will set up a kingdom which shall never be destroyed; and the kingdom shall not be left to other people; it shall break in pieces and consume all these kingdoms, and it shall stand forever.</a:t>
            </a:r>
          </a:p>
        </p:txBody>
      </p:sp>
    </p:spTree>
    <p:extLst>
      <p:ext uri="{BB962C8B-B14F-4D97-AF65-F5344CB8AC3E}">
        <p14:creationId xmlns:p14="http://schemas.microsoft.com/office/powerpoint/2010/main" val="40382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Daniel 2:37-44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O king,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king 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kings… —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head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gold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after you shall arise another kingdom inferior to yours; then another, a third kingdom of bronze, which shall rule over all the earth.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fourth kingdom shall be as strong as iron, inasmuch as iron breaks in pieces and shatters everything; and like iron that crushes,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kingdom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break in pieces and crush all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 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you saw the feet and toes, partly of potter’s clay and partly of iron, the kingdom shall be divided… 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kingdom shall be partly strong and partly fragile.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saw iron mixed with ceramic clay, they will mingle with the seed of men; but they will not adhere to one another, just as iron does not mix with clay.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the days of these kings the God of heaven will set up a kingdom which shall never be destroyed; and the kingdom shall not be left to other people; it shall break in pieces and consume all these kingdoms, and it shall stand forever.</a:t>
            </a:r>
          </a:p>
        </p:txBody>
      </p:sp>
    </p:spTree>
    <p:extLst>
      <p:ext uri="{BB962C8B-B14F-4D97-AF65-F5344CB8AC3E}">
        <p14:creationId xmlns:p14="http://schemas.microsoft.com/office/powerpoint/2010/main" val="142784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Daniel 2:37-44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O king,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king of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kings… —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this head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gold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after you shall arise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kingdom inferior to yours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then another, a third kingdom of bronze, which shall rule over all the earth.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fourth kingdom shall be as strong as iron, inasmuch as iron breaks in pieces and shatters everything; and like iron that crushes,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kingdom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break in pieces and crush all the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 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you saw the feet and toes, partly of potter’s clay and partly of iron, the kingdom shall be divided… 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kingdom shall be partly strong and partly fragile.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saw iron mixed with ceramic clay, they will mingle with the seed of men; but they will not adhere to one another, just as iron does not mix with clay.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the days of these kings the God of heaven will set up a kingdom which shall never be destroyed; and the kingdom shall not be left to other people; it shall break in pieces and consume all these kingdoms, and it shall stand forever.</a:t>
            </a:r>
          </a:p>
        </p:txBody>
      </p:sp>
    </p:spTree>
    <p:extLst>
      <p:ext uri="{BB962C8B-B14F-4D97-AF65-F5344CB8AC3E}">
        <p14:creationId xmlns:p14="http://schemas.microsoft.com/office/powerpoint/2010/main" val="247228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607</Words>
  <Application>Microsoft Office PowerPoint</Application>
  <PresentationFormat>On-screen Show (4:3)</PresentationFormat>
  <Paragraphs>86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Kingdom of Christ in Prophecy &amp; Fulfillment</vt:lpstr>
      <vt:lpstr>Isaiah 2:2-3</vt:lpstr>
      <vt:lpstr>Isaiah 2:2-3</vt:lpstr>
      <vt:lpstr>Isaiah 2:2-3</vt:lpstr>
      <vt:lpstr>Isaiah 2:2-3</vt:lpstr>
      <vt:lpstr>Isaiah 2:2-3</vt:lpstr>
      <vt:lpstr>Daniel 2:37-44</vt:lpstr>
      <vt:lpstr>Daniel 2:37-44</vt:lpstr>
      <vt:lpstr>Daniel 2:37-44</vt:lpstr>
      <vt:lpstr>Daniel 2:37-44</vt:lpstr>
      <vt:lpstr>Daniel 2:37-44</vt:lpstr>
      <vt:lpstr>Daniel 2:37-44</vt:lpstr>
      <vt:lpstr>Daniel 2:37-44</vt:lpstr>
      <vt:lpstr>Daniel 2:37-44</vt:lpstr>
      <vt:lpstr>Joel 2:28-32</vt:lpstr>
      <vt:lpstr>Joel 2:28-32</vt:lpstr>
      <vt:lpstr>Joel 2:28-32</vt:lpstr>
      <vt:lpstr>Joel 2:28-32</vt:lpstr>
      <vt:lpstr>Joel 2:28-32</vt:lpstr>
      <vt:lpstr>Joel 2:28-32</vt:lpstr>
      <vt:lpstr>Joel 2:28-32</vt:lpstr>
      <vt:lpstr>Acts 2:1-21</vt:lpstr>
      <vt:lpstr>Acts 2:1-21</vt:lpstr>
      <vt:lpstr>Acts 2:1-21</vt:lpstr>
      <vt:lpstr>Acts 2:1-21</vt:lpstr>
      <vt:lpstr>When Was Kingdom Established?</vt:lpstr>
      <vt:lpstr>Church Is the Kingdom: Citizens of Spiritual Kingdom of Christ Are Member of His Church</vt:lpstr>
      <vt:lpstr>Errors Denying These Truth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of Christ in Prophecy &amp; Fulfillment</dc:title>
  <dc:creator>Harry</dc:creator>
  <cp:lastModifiedBy>Harry</cp:lastModifiedBy>
  <cp:revision>14</cp:revision>
  <dcterms:created xsi:type="dcterms:W3CDTF">2014-08-30T15:41:39Z</dcterms:created>
  <dcterms:modified xsi:type="dcterms:W3CDTF">2014-08-31T12:31:50Z</dcterms:modified>
</cp:coreProperties>
</file>