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9" r:id="rId1"/>
  </p:sldMasterIdLst>
  <p:sldIdLst>
    <p:sldId id="256" r:id="rId2"/>
    <p:sldId id="270" r:id="rId3"/>
    <p:sldId id="257" r:id="rId4"/>
    <p:sldId id="263" r:id="rId5"/>
    <p:sldId id="267" r:id="rId6"/>
    <p:sldId id="264" r:id="rId7"/>
    <p:sldId id="265" r:id="rId8"/>
    <p:sldId id="266" r:id="rId9"/>
    <p:sldId id="261"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2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CD9A20-534E-41DA-B6D6-676E51C9F784}" type="datetimeFigureOut">
              <a:rPr lang="en-US" smtClean="0"/>
              <a:pPr/>
              <a:t>9/28/14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D9A20-534E-41DA-B6D6-676E51C9F784}" type="datetimeFigureOut">
              <a:rPr lang="en-US" smtClean="0"/>
              <a:pPr/>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6A17-514A-40FA-A124-5CB388DBE3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D9A20-534E-41DA-B6D6-676E51C9F784}" type="datetimeFigureOut">
              <a:rPr lang="en-US" smtClean="0"/>
              <a:pPr/>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6A17-514A-40FA-A124-5CB388DBE3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CD9A20-534E-41DA-B6D6-676E51C9F784}" type="datetimeFigureOut">
              <a:rPr lang="en-US" smtClean="0"/>
              <a:pPr/>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6A17-514A-40FA-A124-5CB388DBE3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CD9A20-534E-41DA-B6D6-676E51C9F784}" type="datetimeFigureOut">
              <a:rPr lang="en-US" smtClean="0"/>
              <a:pPr/>
              <a:t>9/28/14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216A17-514A-40FA-A124-5CB388DBE3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CD9A20-534E-41DA-B6D6-676E51C9F784}" type="datetimeFigureOut">
              <a:rPr lang="en-US" smtClean="0"/>
              <a:pPr/>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16A17-514A-40FA-A124-5CB388DBE3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CD9A20-534E-41DA-B6D6-676E51C9F784}" type="datetimeFigureOut">
              <a:rPr lang="en-US" smtClean="0"/>
              <a:pPr/>
              <a:t>9/28/14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216A17-514A-40FA-A124-5CB388DBE3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ECD9A20-534E-41DA-B6D6-676E51C9F784}" type="datetimeFigureOut">
              <a:rPr lang="en-US" smtClean="0"/>
              <a:pPr/>
              <a:t>9/28/14</a:t>
            </a:fld>
            <a:endParaRPr lang="en-US"/>
          </a:p>
        </p:txBody>
      </p:sp>
      <p:sp>
        <p:nvSpPr>
          <p:cNvPr id="8" name="Slide Number Placeholder 7"/>
          <p:cNvSpPr>
            <a:spLocks noGrp="1"/>
          </p:cNvSpPr>
          <p:nvPr>
            <p:ph type="sldNum" sz="quarter" idx="11"/>
          </p:nvPr>
        </p:nvSpPr>
        <p:spPr/>
        <p:txBody>
          <a:bodyPr/>
          <a:lstStyle/>
          <a:p>
            <a:fld id="{E1216A17-514A-40FA-A124-5CB388DBE3E1}"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CD9A20-534E-41DA-B6D6-676E51C9F784}" type="datetimeFigureOut">
              <a:rPr lang="en-US" smtClean="0"/>
              <a:pPr/>
              <a:t>9/28/14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216A17-514A-40FA-A124-5CB388DBE3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CD9A20-534E-41DA-B6D6-676E51C9F784}" type="datetimeFigureOut">
              <a:rPr lang="en-US" smtClean="0"/>
              <a:pPr/>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1216A17-514A-40FA-A124-5CB388DBE3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0ECD9A20-534E-41DA-B6D6-676E51C9F784}" type="datetimeFigureOut">
              <a:rPr lang="en-US" smtClean="0"/>
              <a:pPr/>
              <a:t>9/28/14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216A17-514A-40FA-A124-5CB388DBE3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ECD9A20-534E-41DA-B6D6-676E51C9F784}" type="datetimeFigureOut">
              <a:rPr lang="en-US" smtClean="0"/>
              <a:pPr/>
              <a:t>9/28/14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1216A17-514A-40FA-A124-5CB388DBE3E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90" r:id="rId1"/>
    <p:sldLayoutId id="2147483991" r:id="rId2"/>
    <p:sldLayoutId id="2147483992" r:id="rId3"/>
    <p:sldLayoutId id="2147483993" r:id="rId4"/>
    <p:sldLayoutId id="2147483994" r:id="rId5"/>
    <p:sldLayoutId id="2147483995" r:id="rId6"/>
    <p:sldLayoutId id="2147483996" r:id="rId7"/>
    <p:sldLayoutId id="2147483997" r:id="rId8"/>
    <p:sldLayoutId id="2147483998" r:id="rId9"/>
    <p:sldLayoutId id="2147483999" r:id="rId10"/>
    <p:sldLayoutId id="2147484000"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057400"/>
            <a:ext cx="6480048" cy="2301240"/>
          </a:xfrm>
        </p:spPr>
        <p:txBody>
          <a:bodyPr>
            <a:normAutofit/>
          </a:bodyPr>
          <a:lstStyle/>
          <a:p>
            <a:pPr algn="ctr"/>
            <a:r>
              <a:rPr lang="en-US" sz="4400" cap="none" dirty="0" smtClean="0">
                <a:ln w="10541" cmpd="sng">
                  <a:solidFill>
                    <a:srgbClr val="7D7D7D">
                      <a:tint val="100000"/>
                      <a:shade val="100000"/>
                      <a:satMod val="110000"/>
                    </a:srgbClr>
                  </a:solidFill>
                  <a:prstDash val="solid"/>
                </a:ln>
                <a:solidFill>
                  <a:srgbClr val="CCFFCC"/>
                </a:solidFill>
                <a:effectLst/>
              </a:rPr>
              <a:t>“I’m Not Religious, But I am Spiritual”</a:t>
            </a:r>
            <a:endParaRPr lang="en-US" sz="4400" cap="none" dirty="0">
              <a:ln w="10541" cmpd="sng">
                <a:solidFill>
                  <a:srgbClr val="7D7D7D">
                    <a:tint val="100000"/>
                    <a:shade val="100000"/>
                    <a:satMod val="110000"/>
                  </a:srgbClr>
                </a:solidFill>
                <a:prstDash val="solid"/>
              </a:ln>
              <a:solidFill>
                <a:srgbClr val="CCFFCC"/>
              </a:solidFill>
              <a:effectLs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fontScale="90000"/>
          </a:bodyPr>
          <a:lstStyle/>
          <a:p>
            <a:r>
              <a:rPr lang="en-US" sz="4400" i="1" u="sng" dirty="0" smtClean="0"/>
              <a:t>The Fruit Borne by Spiritual People</a:t>
            </a:r>
            <a:endParaRPr lang="en-US" sz="4400" u="sng" dirty="0"/>
          </a:p>
        </p:txBody>
      </p:sp>
      <p:sp>
        <p:nvSpPr>
          <p:cNvPr id="3" name="Content Placeholder 2"/>
          <p:cNvSpPr>
            <a:spLocks noGrp="1"/>
          </p:cNvSpPr>
          <p:nvPr>
            <p:ph idx="1"/>
          </p:nvPr>
        </p:nvSpPr>
        <p:spPr>
          <a:xfrm>
            <a:off x="381000" y="1524000"/>
            <a:ext cx="8229600" cy="5105400"/>
          </a:xfrm>
        </p:spPr>
        <p:txBody>
          <a:bodyPr>
            <a:normAutofit/>
          </a:bodyPr>
          <a:lstStyle/>
          <a:p>
            <a:pPr>
              <a:lnSpc>
                <a:spcPct val="120000"/>
              </a:lnSpc>
              <a:spcBef>
                <a:spcPts val="0"/>
              </a:spcBef>
            </a:pPr>
            <a:r>
              <a:rPr lang="en-US" sz="4000" u="sng" dirty="0" smtClean="0"/>
              <a:t>The Spiritual </a:t>
            </a:r>
            <a:r>
              <a:rPr lang="en-US" sz="4000" u="sng" dirty="0"/>
              <a:t>P</a:t>
            </a:r>
            <a:r>
              <a:rPr lang="en-US" sz="4000" u="sng" dirty="0" smtClean="0"/>
              <a:t>erson:</a:t>
            </a:r>
          </a:p>
          <a:p>
            <a:pPr lvl="1">
              <a:lnSpc>
                <a:spcPct val="120000"/>
              </a:lnSpc>
              <a:spcBef>
                <a:spcPts val="0"/>
              </a:spcBef>
            </a:pPr>
            <a:r>
              <a:rPr lang="en-US" sz="3600" dirty="0" smtClean="0"/>
              <a:t>Sets his mind on things in Heaven</a:t>
            </a:r>
          </a:p>
          <a:p>
            <a:pPr lvl="2">
              <a:lnSpc>
                <a:spcPct val="120000"/>
              </a:lnSpc>
              <a:spcBef>
                <a:spcPts val="0"/>
              </a:spcBef>
            </a:pPr>
            <a:r>
              <a:rPr lang="en-US" sz="2800" i="1" dirty="0"/>
              <a:t>Gal 5:16-17; Col. 3:1-4</a:t>
            </a:r>
          </a:p>
          <a:p>
            <a:pPr lvl="1">
              <a:lnSpc>
                <a:spcPct val="120000"/>
              </a:lnSpc>
              <a:spcBef>
                <a:spcPts val="0"/>
              </a:spcBef>
            </a:pPr>
            <a:r>
              <a:rPr lang="en-US" sz="3600" dirty="0" smtClean="0"/>
              <a:t>Receives the Word of God</a:t>
            </a:r>
          </a:p>
          <a:p>
            <a:pPr lvl="2">
              <a:lnSpc>
                <a:spcPct val="120000"/>
              </a:lnSpc>
              <a:spcBef>
                <a:spcPts val="0"/>
              </a:spcBef>
            </a:pPr>
            <a:r>
              <a:rPr lang="en-US" sz="2800" i="1" dirty="0" smtClean="0"/>
              <a:t>1 Cor. 2:14-16; 3:1-3</a:t>
            </a:r>
          </a:p>
          <a:p>
            <a:pPr lvl="1">
              <a:lnSpc>
                <a:spcPct val="120000"/>
              </a:lnSpc>
              <a:spcBef>
                <a:spcPts val="0"/>
              </a:spcBef>
            </a:pPr>
            <a:r>
              <a:rPr lang="en-US" sz="3600" dirty="0" smtClean="0"/>
              <a:t>Conforms to the Will of God</a:t>
            </a:r>
          </a:p>
          <a:p>
            <a:pPr lvl="2">
              <a:lnSpc>
                <a:spcPct val="120000"/>
              </a:lnSpc>
              <a:spcBef>
                <a:spcPts val="0"/>
              </a:spcBef>
            </a:pPr>
            <a:r>
              <a:rPr lang="en-US" sz="2800" i="1" dirty="0" smtClean="0"/>
              <a:t>Rom. 12:1-2</a:t>
            </a:r>
          </a:p>
        </p:txBody>
      </p:sp>
    </p:spTree>
    <p:extLst>
      <p:ext uri="{BB962C8B-B14F-4D97-AF65-F5344CB8AC3E}">
        <p14:creationId xmlns:p14="http://schemas.microsoft.com/office/powerpoint/2010/main" val="497183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linds(horizontal)">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fontScale="90000"/>
          </a:bodyPr>
          <a:lstStyle/>
          <a:p>
            <a:r>
              <a:rPr lang="en-US" sz="4400" i="1" u="sng" dirty="0" smtClean="0"/>
              <a:t>The Fruit Borne by Spiritual People</a:t>
            </a:r>
            <a:endParaRPr lang="en-US" sz="4400" u="sng" dirty="0"/>
          </a:p>
        </p:txBody>
      </p:sp>
      <p:sp>
        <p:nvSpPr>
          <p:cNvPr id="3" name="Content Placeholder 2"/>
          <p:cNvSpPr>
            <a:spLocks noGrp="1"/>
          </p:cNvSpPr>
          <p:nvPr>
            <p:ph idx="1"/>
          </p:nvPr>
        </p:nvSpPr>
        <p:spPr>
          <a:xfrm>
            <a:off x="381000" y="1524000"/>
            <a:ext cx="8229600" cy="5105400"/>
          </a:xfrm>
        </p:spPr>
        <p:txBody>
          <a:bodyPr>
            <a:normAutofit/>
          </a:bodyPr>
          <a:lstStyle/>
          <a:p>
            <a:pPr>
              <a:lnSpc>
                <a:spcPct val="120000"/>
              </a:lnSpc>
              <a:spcBef>
                <a:spcPts val="0"/>
              </a:spcBef>
            </a:pPr>
            <a:r>
              <a:rPr lang="en-US" sz="4000" u="sng" dirty="0" smtClean="0"/>
              <a:t>The Spiritual </a:t>
            </a:r>
            <a:r>
              <a:rPr lang="en-US" sz="4000" u="sng" dirty="0"/>
              <a:t>P</a:t>
            </a:r>
            <a:r>
              <a:rPr lang="en-US" sz="4000" u="sng" dirty="0" smtClean="0"/>
              <a:t>erson:</a:t>
            </a:r>
          </a:p>
          <a:p>
            <a:pPr lvl="1">
              <a:lnSpc>
                <a:spcPct val="120000"/>
              </a:lnSpc>
              <a:spcBef>
                <a:spcPts val="0"/>
              </a:spcBef>
            </a:pPr>
            <a:r>
              <a:rPr lang="en-US" sz="3600" dirty="0" smtClean="0"/>
              <a:t>Communes with God in Prayer</a:t>
            </a:r>
          </a:p>
          <a:p>
            <a:pPr lvl="2">
              <a:lnSpc>
                <a:spcPct val="120000"/>
              </a:lnSpc>
              <a:spcBef>
                <a:spcPts val="0"/>
              </a:spcBef>
            </a:pPr>
            <a:r>
              <a:rPr lang="en-US" sz="2800" i="1" dirty="0" smtClean="0"/>
              <a:t>Phil. 4:6-7; James 4:3; Heb. 4:16</a:t>
            </a:r>
          </a:p>
          <a:p>
            <a:pPr lvl="1">
              <a:lnSpc>
                <a:spcPct val="120000"/>
              </a:lnSpc>
              <a:spcBef>
                <a:spcPts val="0"/>
              </a:spcBef>
            </a:pPr>
            <a:r>
              <a:rPr lang="en-US" sz="3500" dirty="0" smtClean="0"/>
              <a:t>Uses Heavenly Wisdom to Bear Fruit</a:t>
            </a:r>
          </a:p>
          <a:p>
            <a:pPr lvl="2">
              <a:lnSpc>
                <a:spcPct val="120000"/>
              </a:lnSpc>
              <a:spcBef>
                <a:spcPts val="0"/>
              </a:spcBef>
            </a:pPr>
            <a:r>
              <a:rPr lang="en-US" sz="2800" i="1" dirty="0" smtClean="0"/>
              <a:t>James 3:13-18</a:t>
            </a:r>
          </a:p>
          <a:p>
            <a:pPr lvl="1">
              <a:lnSpc>
                <a:spcPct val="120000"/>
              </a:lnSpc>
              <a:spcBef>
                <a:spcPts val="0"/>
              </a:spcBef>
            </a:pPr>
            <a:r>
              <a:rPr lang="en-US" sz="3600" dirty="0" smtClean="0"/>
              <a:t>Fights Against Evil</a:t>
            </a:r>
          </a:p>
          <a:p>
            <a:pPr lvl="2">
              <a:lnSpc>
                <a:spcPct val="120000"/>
              </a:lnSpc>
              <a:spcBef>
                <a:spcPts val="0"/>
              </a:spcBef>
            </a:pPr>
            <a:r>
              <a:rPr lang="en-US" sz="2800" i="1" dirty="0" smtClean="0"/>
              <a:t>Eph. 6:10-13; 2 Cor. 10:2-5</a:t>
            </a:r>
            <a:endParaRPr lang="en-US" sz="2800" i="1" dirty="0"/>
          </a:p>
        </p:txBody>
      </p:sp>
    </p:spTree>
    <p:extLst>
      <p:ext uri="{BB962C8B-B14F-4D97-AF65-F5344CB8AC3E}">
        <p14:creationId xmlns:p14="http://schemas.microsoft.com/office/powerpoint/2010/main" val="2027445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linds(horizontal)">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fontScale="90000"/>
          </a:bodyPr>
          <a:lstStyle/>
          <a:p>
            <a:r>
              <a:rPr lang="en-US" sz="4400" i="1" u="sng" dirty="0" smtClean="0"/>
              <a:t>What does it mean to be Spiritual?</a:t>
            </a:r>
            <a:endParaRPr lang="en-US" sz="4400" u="sng" dirty="0"/>
          </a:p>
        </p:txBody>
      </p:sp>
      <p:sp>
        <p:nvSpPr>
          <p:cNvPr id="3" name="Content Placeholder 2"/>
          <p:cNvSpPr>
            <a:spLocks noGrp="1"/>
          </p:cNvSpPr>
          <p:nvPr>
            <p:ph idx="1"/>
          </p:nvPr>
        </p:nvSpPr>
        <p:spPr>
          <a:xfrm>
            <a:off x="381000" y="1524000"/>
            <a:ext cx="8229600" cy="5105400"/>
          </a:xfrm>
        </p:spPr>
        <p:txBody>
          <a:bodyPr>
            <a:normAutofit/>
          </a:bodyPr>
          <a:lstStyle/>
          <a:p>
            <a:pPr>
              <a:lnSpc>
                <a:spcPct val="200000"/>
              </a:lnSpc>
              <a:spcBef>
                <a:spcPts val="0"/>
              </a:spcBef>
            </a:pPr>
            <a:r>
              <a:rPr lang="en-US" sz="3600" dirty="0" smtClean="0"/>
              <a:t>The World’s Definition of “Spiritual”</a:t>
            </a:r>
          </a:p>
        </p:txBody>
      </p:sp>
    </p:spTree>
    <p:extLst>
      <p:ext uri="{BB962C8B-B14F-4D97-AF65-F5344CB8AC3E}">
        <p14:creationId xmlns:p14="http://schemas.microsoft.com/office/powerpoint/2010/main" val="8032498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0000" lnSpcReduction="20000"/>
          </a:bodyPr>
          <a:lstStyle/>
          <a:p>
            <a:pPr marL="36576" indent="0">
              <a:buNone/>
            </a:pPr>
            <a:r>
              <a:rPr lang="en-US" sz="3600" i="1" dirty="0"/>
              <a:t>“Being a spiritual person is synonymous with being a person whose highest priority is to be loving to oneself and others. A spiritual person cares about people, animals, and the planet. A spiritual person knows that we are all one, and consciously attempts to honor this oneness. A spiritual person is a kind person....</a:t>
            </a:r>
          </a:p>
          <a:p>
            <a:pPr marL="36576" indent="0">
              <a:buNone/>
            </a:pPr>
            <a:r>
              <a:rPr lang="en-US" sz="3600" i="1" dirty="0"/>
              <a:t> </a:t>
            </a:r>
          </a:p>
          <a:p>
            <a:pPr marL="36576" indent="0">
              <a:buNone/>
            </a:pPr>
            <a:r>
              <a:rPr lang="en-US" sz="3600" i="1" dirty="0"/>
              <a:t>If you want to be a spiritual person, then let kindness be your guiding light - kindness toward yourself, toward others, toward animals, and toward this beautiful planet that is our home. Recognize that we all have the spark of love that is God within us, and learn to honor that love so that you can know and experience the Oneness of all that is.</a:t>
            </a:r>
            <a:r>
              <a:rPr lang="en-US" sz="3600" i="1" dirty="0" smtClean="0"/>
              <a:t>”</a:t>
            </a:r>
          </a:p>
          <a:p>
            <a:pPr marL="36576" indent="0" algn="r">
              <a:buNone/>
            </a:pPr>
            <a:endParaRPr lang="en-US" sz="3600" dirty="0" smtClean="0"/>
          </a:p>
          <a:p>
            <a:pPr marL="36576" indent="0" algn="r">
              <a:buNone/>
            </a:pPr>
            <a:r>
              <a:rPr lang="en-US" sz="3600" dirty="0" smtClean="0"/>
              <a:t>-Margaret Paul, Ph.D.</a:t>
            </a:r>
          </a:p>
          <a:p>
            <a:pPr marL="36576" indent="0" algn="r">
              <a:buNone/>
            </a:pPr>
            <a:r>
              <a:rPr lang="en-US" sz="3600" dirty="0" smtClean="0"/>
              <a:t>“What it means to be spiritual”</a:t>
            </a:r>
            <a:endParaRPr lang="en-US" sz="36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marL="36576" indent="0" fontAlgn="base">
              <a:buNone/>
            </a:pPr>
            <a:r>
              <a:rPr lang="en-US" sz="2800" dirty="0" smtClean="0"/>
              <a:t>“The </a:t>
            </a:r>
            <a:r>
              <a:rPr lang="en-US" sz="2800" dirty="0"/>
              <a:t>increasingly common refrain that "I'm spiritual, but not religious," represents some of the most retrogressive aspects of contemporary society. The spiritual but not religious "movement" - an inappropriate term as that would suggest some collective, organizational aspect - highlights the implosion of belief that has struck at the heart of Western society</a:t>
            </a:r>
            <a:r>
              <a:rPr lang="en-US" sz="2800" dirty="0" smtClean="0"/>
              <a:t>.</a:t>
            </a:r>
          </a:p>
          <a:p>
            <a:pPr marL="36576" indent="0" fontAlgn="base">
              <a:buNone/>
            </a:pPr>
            <a:endParaRPr lang="en-US" sz="2800" dirty="0"/>
          </a:p>
          <a:p>
            <a:pPr marL="36576" indent="0" fontAlgn="base">
              <a:buNone/>
            </a:pPr>
            <a:r>
              <a:rPr lang="en-US" sz="2800" dirty="0"/>
              <a:t>Spiritual but not religious people are especially prevalent in the younger population in the United States, although a recent study has argued that it is not so much that people have stopped believing in God, but rather have drifted from formal institutions……</a:t>
            </a:r>
            <a:r>
              <a:rPr lang="en-US" sz="2800" dirty="0" smtClean="0"/>
              <a:t>.</a:t>
            </a:r>
            <a:endParaRPr lang="en-US" sz="2800" dirty="0"/>
          </a:p>
        </p:txBody>
      </p:sp>
    </p:spTree>
    <p:extLst>
      <p:ext uri="{BB962C8B-B14F-4D97-AF65-F5344CB8AC3E}">
        <p14:creationId xmlns:p14="http://schemas.microsoft.com/office/powerpoint/2010/main" val="484897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marL="36576" indent="0" fontAlgn="base">
              <a:buNone/>
            </a:pPr>
            <a:r>
              <a:rPr lang="en-US" sz="2800" dirty="0" smtClean="0"/>
              <a:t>Those </a:t>
            </a:r>
            <a:r>
              <a:rPr lang="en-US" sz="2800" dirty="0"/>
              <a:t>in the spiritual-but-not-religious camp are peddling the notion that by being independent - by choosing an "individual relationship" to some concept of "higher power", energy, oneness or something-or-other - they are in a deeper, more profound relationship than one that is coerced via a large institution like a church</a:t>
            </a:r>
            <a:r>
              <a:rPr lang="en-US" sz="2800" dirty="0" smtClean="0"/>
              <a:t>.</a:t>
            </a:r>
          </a:p>
          <a:p>
            <a:pPr marL="36576" indent="0" fontAlgn="base">
              <a:buNone/>
            </a:pPr>
            <a:endParaRPr lang="en-US" sz="2800" dirty="0" smtClean="0"/>
          </a:p>
          <a:p>
            <a:pPr marL="36576" indent="0" fontAlgn="base">
              <a:buNone/>
            </a:pPr>
            <a:r>
              <a:rPr lang="en-US" sz="2800" dirty="0"/>
              <a:t>That attitude fits with the message we are receiving more and more that "feeling" something somehow is more pure and perhaps, more "true” than having to fit in with the doctrine, practices, rules and observations of a formal institution that are handed down to us.</a:t>
            </a:r>
          </a:p>
          <a:p>
            <a:pPr marL="36576" indent="0" fontAlgn="base">
              <a:buNone/>
            </a:pPr>
            <a:endParaRPr lang="en-US" sz="2800" dirty="0"/>
          </a:p>
        </p:txBody>
      </p:sp>
    </p:spTree>
    <p:extLst>
      <p:ext uri="{BB962C8B-B14F-4D97-AF65-F5344CB8AC3E}">
        <p14:creationId xmlns:p14="http://schemas.microsoft.com/office/powerpoint/2010/main" val="46353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70000" lnSpcReduction="20000"/>
          </a:bodyPr>
          <a:lstStyle/>
          <a:p>
            <a:pPr marL="36576" indent="0" fontAlgn="base">
              <a:buNone/>
            </a:pPr>
            <a:r>
              <a:rPr lang="en-US" sz="3600" dirty="0"/>
              <a:t>The trouble is that “spiritual but not religious” offers no positive exposition or understanding or explanation of a body of belief or set of principles of any kind…….</a:t>
            </a:r>
            <a:r>
              <a:rPr lang="en-US" sz="3600" dirty="0" smtClean="0"/>
              <a:t>.</a:t>
            </a:r>
          </a:p>
          <a:p>
            <a:pPr marL="36576" indent="0" fontAlgn="base">
              <a:buNone/>
            </a:pPr>
            <a:endParaRPr lang="en-US" sz="3600" dirty="0"/>
          </a:p>
          <a:p>
            <a:pPr marL="36576" indent="0" fontAlgn="base">
              <a:buNone/>
            </a:pPr>
            <a:r>
              <a:rPr lang="en-US" sz="3600" dirty="0" smtClean="0"/>
              <a:t>It </a:t>
            </a:r>
            <a:r>
              <a:rPr lang="en-US" sz="3600" dirty="0"/>
              <a:t>is within the context of today's anti-big, anti-discipline, anti-challenging climate - in combination with a therapeutic turn in which everything can be resolved through addressing my inner existential being - that the spiritual but not religious outlook has flourished</a:t>
            </a:r>
            <a:r>
              <a:rPr lang="en-US" sz="3600" dirty="0" smtClean="0"/>
              <a:t>.</a:t>
            </a:r>
          </a:p>
          <a:p>
            <a:pPr marL="36576" indent="0" fontAlgn="base">
              <a:buNone/>
            </a:pPr>
            <a:endParaRPr lang="en-US" sz="3600" dirty="0"/>
          </a:p>
          <a:p>
            <a:pPr marL="36576" indent="0" fontAlgn="base">
              <a:buNone/>
            </a:pPr>
            <a:r>
              <a:rPr lang="en-US" sz="3600" dirty="0"/>
              <a:t>The boom in </a:t>
            </a:r>
            <a:r>
              <a:rPr lang="en-US" sz="3600" dirty="0" err="1"/>
              <a:t>megachurches</a:t>
            </a:r>
            <a:r>
              <a:rPr lang="en-US" sz="3600" dirty="0"/>
              <a:t> merely reflect this sidelining of serious religious study for networking, drop-in centers and positive feelings</a:t>
            </a:r>
            <a:r>
              <a:rPr lang="en-US" sz="3600" dirty="0" smtClean="0"/>
              <a:t>.</a:t>
            </a:r>
          </a:p>
          <a:p>
            <a:pPr marL="36576" indent="0" fontAlgn="base">
              <a:buNone/>
            </a:pPr>
            <a:endParaRPr lang="en-US" sz="3600" dirty="0"/>
          </a:p>
          <a:p>
            <a:pPr marL="36576" indent="0" fontAlgn="base">
              <a:buNone/>
            </a:pPr>
            <a:r>
              <a:rPr lang="en-US" sz="3600" dirty="0"/>
              <a:t>Those that identify themselves, in our multi-cultural, hyphenated-American world often go for a smorgasbord of pick-and-mix choices</a:t>
            </a:r>
            <a:r>
              <a:rPr lang="en-US" sz="3600" dirty="0" smtClean="0"/>
              <a:t>.”</a:t>
            </a:r>
            <a:endParaRPr lang="en-US" sz="3600" dirty="0"/>
          </a:p>
        </p:txBody>
      </p:sp>
    </p:spTree>
    <p:extLst>
      <p:ext uri="{BB962C8B-B14F-4D97-AF65-F5344CB8AC3E}">
        <p14:creationId xmlns:p14="http://schemas.microsoft.com/office/powerpoint/2010/main" val="4848974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943600"/>
          </a:xfrm>
        </p:spPr>
        <p:txBody>
          <a:bodyPr>
            <a:noAutofit/>
          </a:bodyPr>
          <a:lstStyle/>
          <a:p>
            <a:pPr marL="36576" indent="0" fontAlgn="base">
              <a:buNone/>
            </a:pPr>
            <a:r>
              <a:rPr lang="en-US" sz="2200" dirty="0" smtClean="0"/>
              <a:t>Moreover</a:t>
            </a:r>
            <a:r>
              <a:rPr lang="en-US" sz="2200" dirty="0"/>
              <a:t>, the spiritual but not religious reflect the "me" generation of self-obsessed, truth-is-whatever-you-feel-it-to-be thinking, where big, historic, demanding institutions that have expectations about behavior, attitudes and observance and rules are jettisoned yet nothing positive is put in </a:t>
            </a:r>
            <a:r>
              <a:rPr lang="en-US" sz="2200" dirty="0" smtClean="0"/>
              <a:t>replacement….</a:t>
            </a:r>
          </a:p>
          <a:p>
            <a:pPr marL="36576" indent="0" fontAlgn="base">
              <a:buNone/>
            </a:pPr>
            <a:endParaRPr lang="en-US" sz="2200" dirty="0"/>
          </a:p>
          <a:p>
            <a:pPr marL="36576" indent="0" fontAlgn="base">
              <a:buNone/>
            </a:pPr>
            <a:r>
              <a:rPr lang="en-US" sz="2200" dirty="0"/>
              <a:t>Yet the spiritual-but-not-religious outlook sees the human as one that simply wants to experience "nice things" and "feel better." There is little of transformation here and nothing that points to any kind of project that can inspire or transform us</a:t>
            </a:r>
            <a:r>
              <a:rPr lang="en-US" sz="2200" dirty="0" smtClean="0"/>
              <a:t>.</a:t>
            </a:r>
          </a:p>
          <a:p>
            <a:pPr marL="36576" indent="0" fontAlgn="base">
              <a:buNone/>
            </a:pPr>
            <a:endParaRPr lang="en-US" sz="2200" dirty="0"/>
          </a:p>
          <a:p>
            <a:pPr marL="36576" indent="0" fontAlgn="base">
              <a:buNone/>
            </a:pPr>
            <a:r>
              <a:rPr lang="en-US" sz="2200" dirty="0"/>
              <a:t>At the heart of the spiritual but not religious attitude is an unwillingness to take a real position. Influenced by the contribution of modern science, there is a reluctance to advocate a literalist translation of the world</a:t>
            </a:r>
            <a:r>
              <a:rPr lang="en-US" sz="2200" dirty="0" smtClean="0"/>
              <a:t>.</a:t>
            </a:r>
            <a:endParaRPr lang="en-US" sz="2200" dirty="0"/>
          </a:p>
        </p:txBody>
      </p:sp>
    </p:spTree>
    <p:extLst>
      <p:ext uri="{BB962C8B-B14F-4D97-AF65-F5344CB8AC3E}">
        <p14:creationId xmlns:p14="http://schemas.microsoft.com/office/powerpoint/2010/main" val="1225259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0000" lnSpcReduction="20000"/>
          </a:bodyPr>
          <a:lstStyle/>
          <a:p>
            <a:pPr marL="36576" indent="0" fontAlgn="base">
              <a:buNone/>
            </a:pPr>
            <a:r>
              <a:rPr lang="en-US" sz="3600" dirty="0" smtClean="0"/>
              <a:t>But </a:t>
            </a:r>
            <a:r>
              <a:rPr lang="en-US" sz="3600" dirty="0"/>
              <a:t>these people will not abandon their affiliation to the sense that there is "something out there," so they do not go along with a rationalist and materialistic explanation of the world, in which humans are responsible to themselves and one another for their actions - and for the future</a:t>
            </a:r>
            <a:r>
              <a:rPr lang="en-US" sz="3600" dirty="0" smtClean="0"/>
              <a:t>.</a:t>
            </a:r>
          </a:p>
          <a:p>
            <a:pPr marL="36576" indent="0" fontAlgn="base">
              <a:buNone/>
            </a:pPr>
            <a:endParaRPr lang="en-US" sz="3600" dirty="0"/>
          </a:p>
          <a:p>
            <a:pPr marL="36576" indent="0" fontAlgn="base">
              <a:buNone/>
            </a:pPr>
            <a:r>
              <a:rPr lang="en-US" sz="3600" dirty="0"/>
              <a:t>Theirs is a world of fence-sitting, not-</a:t>
            </a:r>
            <a:r>
              <a:rPr lang="en-US" sz="3600" dirty="0" err="1"/>
              <a:t>knowingess</a:t>
            </a:r>
            <a:r>
              <a:rPr lang="en-US" sz="3600" dirty="0"/>
              <a:t>, but not-trying-ness either. Take a stand, I say. Which one is it? A belief in God and Scripture or a commitment to the Enlightenment ideal of human-based knowledge, reason and action? Being spiritual but not religious avoids having to think too hard about having to decide</a:t>
            </a:r>
            <a:r>
              <a:rPr lang="en-US" sz="3600" dirty="0" smtClean="0"/>
              <a:t>.”</a:t>
            </a:r>
            <a:endParaRPr lang="en-US" sz="3600" dirty="0"/>
          </a:p>
          <a:p>
            <a:pPr marL="36576" indent="0" algn="r">
              <a:buNone/>
            </a:pPr>
            <a:endParaRPr lang="en-US" sz="3600" dirty="0" smtClean="0"/>
          </a:p>
          <a:p>
            <a:pPr marL="36576" indent="0" algn="r">
              <a:buNone/>
            </a:pPr>
            <a:r>
              <a:rPr lang="en-US" sz="3600" dirty="0" smtClean="0"/>
              <a:t>-Alan Miller</a:t>
            </a:r>
          </a:p>
          <a:p>
            <a:pPr marL="36576" indent="0" algn="r">
              <a:buNone/>
            </a:pPr>
            <a:r>
              <a:rPr lang="en-US" sz="3600" dirty="0" smtClean="0"/>
              <a:t>“My Take: I’m Spiritual but not religious”</a:t>
            </a:r>
            <a:endParaRPr lang="en-US" sz="3600" dirty="0"/>
          </a:p>
        </p:txBody>
      </p:sp>
    </p:spTree>
    <p:extLst>
      <p:ext uri="{BB962C8B-B14F-4D97-AF65-F5344CB8AC3E}">
        <p14:creationId xmlns:p14="http://schemas.microsoft.com/office/powerpoint/2010/main" val="12252599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normAutofit fontScale="90000"/>
          </a:bodyPr>
          <a:lstStyle/>
          <a:p>
            <a:r>
              <a:rPr lang="en-US" sz="4400" i="1" u="sng" dirty="0" smtClean="0"/>
              <a:t>What does it mean to be Spiritual?</a:t>
            </a:r>
            <a:endParaRPr lang="en-US" sz="4400" u="sng" dirty="0"/>
          </a:p>
        </p:txBody>
      </p:sp>
      <p:sp>
        <p:nvSpPr>
          <p:cNvPr id="3" name="Content Placeholder 2"/>
          <p:cNvSpPr>
            <a:spLocks noGrp="1"/>
          </p:cNvSpPr>
          <p:nvPr>
            <p:ph idx="1"/>
          </p:nvPr>
        </p:nvSpPr>
        <p:spPr>
          <a:xfrm>
            <a:off x="381000" y="1524000"/>
            <a:ext cx="8229600" cy="5105400"/>
          </a:xfrm>
        </p:spPr>
        <p:txBody>
          <a:bodyPr>
            <a:normAutofit fontScale="70000" lnSpcReduction="20000"/>
          </a:bodyPr>
          <a:lstStyle/>
          <a:p>
            <a:pPr>
              <a:lnSpc>
                <a:spcPct val="200000"/>
              </a:lnSpc>
              <a:spcBef>
                <a:spcPts val="0"/>
              </a:spcBef>
            </a:pPr>
            <a:r>
              <a:rPr lang="en-US" sz="4800" dirty="0" smtClean="0"/>
              <a:t>The World’s Definition of “Spiritual”</a:t>
            </a:r>
            <a:endParaRPr lang="en-US" sz="4000" dirty="0" smtClean="0"/>
          </a:p>
          <a:p>
            <a:pPr>
              <a:lnSpc>
                <a:spcPct val="200000"/>
              </a:lnSpc>
              <a:spcBef>
                <a:spcPts val="0"/>
              </a:spcBef>
            </a:pPr>
            <a:r>
              <a:rPr lang="en-US" sz="4800" dirty="0"/>
              <a:t>The </a:t>
            </a:r>
            <a:r>
              <a:rPr lang="en-US" sz="4800" dirty="0" smtClean="0"/>
              <a:t>Bible </a:t>
            </a:r>
            <a:r>
              <a:rPr lang="en-US" sz="4800" dirty="0"/>
              <a:t>Definition of “Spiritual”</a:t>
            </a:r>
            <a:endParaRPr lang="en-US" sz="4000" dirty="0"/>
          </a:p>
          <a:p>
            <a:pPr lvl="3">
              <a:lnSpc>
                <a:spcPct val="200000"/>
              </a:lnSpc>
              <a:spcBef>
                <a:spcPts val="0"/>
              </a:spcBef>
              <a:buFont typeface="Wingdings" charset="2"/>
              <a:buChar char="v"/>
            </a:pPr>
            <a:r>
              <a:rPr lang="en-US" sz="4000" i="1" dirty="0" smtClean="0"/>
              <a:t>Rom. 8:5-8; Gal. 5:16-17; 2 Pet. 1:3</a:t>
            </a:r>
          </a:p>
          <a:p>
            <a:pPr>
              <a:lnSpc>
                <a:spcPct val="200000"/>
              </a:lnSpc>
              <a:spcBef>
                <a:spcPts val="0"/>
              </a:spcBef>
            </a:pPr>
            <a:r>
              <a:rPr lang="en-US" sz="4800" dirty="0" smtClean="0"/>
              <a:t>The Opposite is “Natural, to be Carnal</a:t>
            </a:r>
          </a:p>
          <a:p>
            <a:pPr lvl="3">
              <a:lnSpc>
                <a:spcPct val="200000"/>
              </a:lnSpc>
              <a:spcBef>
                <a:spcPts val="0"/>
              </a:spcBef>
              <a:buFont typeface="Wingdings" charset="2"/>
              <a:buChar char="v"/>
            </a:pPr>
            <a:r>
              <a:rPr lang="en-US" sz="4000" i="1" dirty="0" smtClean="0"/>
              <a:t>2 Cor. 5:7; 1 John 2:15-16; 1 Cor. 2:14</a:t>
            </a:r>
            <a:endParaRPr lang="en-US" sz="4000" i="1" dirty="0"/>
          </a:p>
        </p:txBody>
      </p:sp>
    </p:spTree>
    <p:extLst>
      <p:ext uri="{BB962C8B-B14F-4D97-AF65-F5344CB8AC3E}">
        <p14:creationId xmlns:p14="http://schemas.microsoft.com/office/powerpoint/2010/main" val="40793985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blinds(horizontal)">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2193</TotalTime>
  <Words>913</Words>
  <Application>Microsoft Macintosh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1_Technic</vt:lpstr>
      <vt:lpstr>“I’m Not Religious, But I am Spiritual”</vt:lpstr>
      <vt:lpstr>What does it mean to be Spiritual?</vt:lpstr>
      <vt:lpstr>PowerPoint Presentation</vt:lpstr>
      <vt:lpstr>PowerPoint Presentation</vt:lpstr>
      <vt:lpstr>PowerPoint Presentation</vt:lpstr>
      <vt:lpstr>PowerPoint Presentation</vt:lpstr>
      <vt:lpstr>PowerPoint Presentation</vt:lpstr>
      <vt:lpstr>PowerPoint Presentation</vt:lpstr>
      <vt:lpstr>What does it mean to be Spiritual?</vt:lpstr>
      <vt:lpstr>The Fruit Borne by Spiritual People</vt:lpstr>
      <vt:lpstr>The Fruit Borne by Spiritual People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Weakness</dc:title>
  <dc:creator>Tyler Hogland</dc:creator>
  <cp:lastModifiedBy>Tyler Hogland</cp:lastModifiedBy>
  <cp:revision>46</cp:revision>
  <dcterms:created xsi:type="dcterms:W3CDTF">2010-08-21T20:29:21Z</dcterms:created>
  <dcterms:modified xsi:type="dcterms:W3CDTF">2014-09-28T12:14:14Z</dcterms:modified>
</cp:coreProperties>
</file>