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7" r:id="rId2"/>
    <p:sldId id="271" r:id="rId3"/>
    <p:sldId id="272" r:id="rId4"/>
    <p:sldId id="259" r:id="rId5"/>
    <p:sldId id="258"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0000"/>
    <a:srgbClr val="800000"/>
    <a:srgbClr val="000000"/>
    <a:srgbClr val="66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0" y="790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3902075"/>
            <a:ext cx="3400425" cy="2949575"/>
            <a:chOff x="0" y="2458"/>
            <a:chExt cx="2142" cy="1858"/>
          </a:xfrm>
        </p:grpSpPr>
        <p:sp>
          <p:nvSpPr>
            <p:cNvPr id="409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106"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altLang="en-US" noProof="0" smtClean="0"/>
              <a:t>Click to edit Master title style</a:t>
            </a:r>
          </a:p>
        </p:txBody>
      </p:sp>
      <p:sp>
        <p:nvSpPr>
          <p:cNvPr id="410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4108" name="Rectangle 12"/>
          <p:cNvSpPr>
            <a:spLocks noGrp="1" noChangeArrowheads="1"/>
          </p:cNvSpPr>
          <p:nvPr>
            <p:ph type="dt" sz="quarter" idx="2"/>
          </p:nvPr>
        </p:nvSpPr>
        <p:spPr/>
        <p:txBody>
          <a:bodyPr/>
          <a:lstStyle>
            <a:lvl1pPr>
              <a:defRPr/>
            </a:lvl1pPr>
          </a:lstStyle>
          <a:p>
            <a:endParaRPr lang="en-US" altLang="en-US"/>
          </a:p>
        </p:txBody>
      </p:sp>
      <p:sp>
        <p:nvSpPr>
          <p:cNvPr id="4109" name="Rectangle 13"/>
          <p:cNvSpPr>
            <a:spLocks noGrp="1" noChangeArrowheads="1"/>
          </p:cNvSpPr>
          <p:nvPr>
            <p:ph type="ftr" sz="quarter" idx="3"/>
          </p:nvPr>
        </p:nvSpPr>
        <p:spPr/>
        <p:txBody>
          <a:bodyPr/>
          <a:lstStyle>
            <a:lvl1pPr>
              <a:defRPr/>
            </a:lvl1pPr>
          </a:lstStyle>
          <a:p>
            <a:endParaRPr lang="en-US" altLang="en-US"/>
          </a:p>
        </p:txBody>
      </p:sp>
      <p:sp>
        <p:nvSpPr>
          <p:cNvPr id="4110" name="Rectangle 14"/>
          <p:cNvSpPr>
            <a:spLocks noGrp="1" noChangeArrowheads="1"/>
          </p:cNvSpPr>
          <p:nvPr>
            <p:ph type="sldNum" sz="quarter" idx="4"/>
          </p:nvPr>
        </p:nvSpPr>
        <p:spPr/>
        <p:txBody>
          <a:bodyPr/>
          <a:lstStyle>
            <a:lvl1pPr>
              <a:defRPr/>
            </a:lvl1pPr>
          </a:lstStyle>
          <a:p>
            <a:fld id="{B576343D-AA1A-47F9-A87D-306D1C30AEAD}"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98BC069-288C-41DD-8C08-451DA42DCE38}" type="slidenum">
              <a:rPr lang="en-US" altLang="en-US"/>
              <a:pPr/>
              <a:t>‹#›</a:t>
            </a:fld>
            <a:endParaRPr lang="en-US" altLang="en-US"/>
          </a:p>
        </p:txBody>
      </p:sp>
    </p:spTree>
    <p:extLst>
      <p:ext uri="{BB962C8B-B14F-4D97-AF65-F5344CB8AC3E}">
        <p14:creationId xmlns:p14="http://schemas.microsoft.com/office/powerpoint/2010/main" val="32870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B32587C-3053-440E-BDFE-04F29AA7AF7E}" type="slidenum">
              <a:rPr lang="en-US" altLang="en-US"/>
              <a:pPr/>
              <a:t>‹#›</a:t>
            </a:fld>
            <a:endParaRPr lang="en-US" altLang="en-US"/>
          </a:p>
        </p:txBody>
      </p:sp>
    </p:spTree>
    <p:extLst>
      <p:ext uri="{BB962C8B-B14F-4D97-AF65-F5344CB8AC3E}">
        <p14:creationId xmlns:p14="http://schemas.microsoft.com/office/powerpoint/2010/main" val="216742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AEE7B6F-7600-4FA8-9CBE-10F59E3D1F13}" type="slidenum">
              <a:rPr lang="en-US" altLang="en-US"/>
              <a:pPr/>
              <a:t>‹#›</a:t>
            </a:fld>
            <a:endParaRPr lang="en-US" altLang="en-US"/>
          </a:p>
        </p:txBody>
      </p:sp>
    </p:spTree>
    <p:extLst>
      <p:ext uri="{BB962C8B-B14F-4D97-AF65-F5344CB8AC3E}">
        <p14:creationId xmlns:p14="http://schemas.microsoft.com/office/powerpoint/2010/main" val="295819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19C68D2-8DBB-4558-AD10-50BBAD95F2D4}" type="slidenum">
              <a:rPr lang="en-US" altLang="en-US"/>
              <a:pPr/>
              <a:t>‹#›</a:t>
            </a:fld>
            <a:endParaRPr lang="en-US" altLang="en-US"/>
          </a:p>
        </p:txBody>
      </p:sp>
    </p:spTree>
    <p:extLst>
      <p:ext uri="{BB962C8B-B14F-4D97-AF65-F5344CB8AC3E}">
        <p14:creationId xmlns:p14="http://schemas.microsoft.com/office/powerpoint/2010/main" val="39209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6930BA4-F142-4499-B76B-80F8D6127EB1}" type="slidenum">
              <a:rPr lang="en-US" altLang="en-US"/>
              <a:pPr/>
              <a:t>‹#›</a:t>
            </a:fld>
            <a:endParaRPr lang="en-US" altLang="en-US"/>
          </a:p>
        </p:txBody>
      </p:sp>
    </p:spTree>
    <p:extLst>
      <p:ext uri="{BB962C8B-B14F-4D97-AF65-F5344CB8AC3E}">
        <p14:creationId xmlns:p14="http://schemas.microsoft.com/office/powerpoint/2010/main" val="1490210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93A5DAD-03A6-4628-BC4D-630C3A302911}" type="slidenum">
              <a:rPr lang="en-US" altLang="en-US"/>
              <a:pPr/>
              <a:t>‹#›</a:t>
            </a:fld>
            <a:endParaRPr lang="en-US" altLang="en-US"/>
          </a:p>
        </p:txBody>
      </p:sp>
    </p:spTree>
    <p:extLst>
      <p:ext uri="{BB962C8B-B14F-4D97-AF65-F5344CB8AC3E}">
        <p14:creationId xmlns:p14="http://schemas.microsoft.com/office/powerpoint/2010/main" val="3490782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7F12E94-DD85-4440-863C-2CF0166386BD}" type="slidenum">
              <a:rPr lang="en-US" altLang="en-US"/>
              <a:pPr/>
              <a:t>‹#›</a:t>
            </a:fld>
            <a:endParaRPr lang="en-US" altLang="en-US"/>
          </a:p>
        </p:txBody>
      </p:sp>
    </p:spTree>
    <p:extLst>
      <p:ext uri="{BB962C8B-B14F-4D97-AF65-F5344CB8AC3E}">
        <p14:creationId xmlns:p14="http://schemas.microsoft.com/office/powerpoint/2010/main" val="274312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0FB3EB2-3048-486D-B25F-BE9BBF183CB9}" type="slidenum">
              <a:rPr lang="en-US" altLang="en-US"/>
              <a:pPr/>
              <a:t>‹#›</a:t>
            </a:fld>
            <a:endParaRPr lang="en-US" altLang="en-US"/>
          </a:p>
        </p:txBody>
      </p:sp>
    </p:spTree>
    <p:extLst>
      <p:ext uri="{BB962C8B-B14F-4D97-AF65-F5344CB8AC3E}">
        <p14:creationId xmlns:p14="http://schemas.microsoft.com/office/powerpoint/2010/main" val="3537970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20C25CD-0BEC-4154-BAF0-0FC6C7FA10A7}" type="slidenum">
              <a:rPr lang="en-US" altLang="en-US"/>
              <a:pPr/>
              <a:t>‹#›</a:t>
            </a:fld>
            <a:endParaRPr lang="en-US" altLang="en-US"/>
          </a:p>
        </p:txBody>
      </p:sp>
    </p:spTree>
    <p:extLst>
      <p:ext uri="{BB962C8B-B14F-4D97-AF65-F5344CB8AC3E}">
        <p14:creationId xmlns:p14="http://schemas.microsoft.com/office/powerpoint/2010/main" val="61072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481810F-F7FE-48FF-B4F9-B8AE2B3F1DC4}" type="slidenum">
              <a:rPr lang="en-US" altLang="en-US"/>
              <a:pPr/>
              <a:t>‹#›</a:t>
            </a:fld>
            <a:endParaRPr lang="en-US" altLang="en-US"/>
          </a:p>
        </p:txBody>
      </p:sp>
    </p:spTree>
    <p:extLst>
      <p:ext uri="{BB962C8B-B14F-4D97-AF65-F5344CB8AC3E}">
        <p14:creationId xmlns:p14="http://schemas.microsoft.com/office/powerpoint/2010/main" val="2883794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51000">
              <a:srgbClr val="500000"/>
            </a:gs>
            <a:gs pos="100000">
              <a:srgbClr val="800000"/>
            </a:gs>
          </a:gsLst>
          <a:lin ang="5400000" scaled="1"/>
          <a:tileRect/>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3902075"/>
            <a:ext cx="3400425" cy="2949575"/>
            <a:chOff x="0" y="2458"/>
            <a:chExt cx="2142" cy="1858"/>
          </a:xfrm>
        </p:grpSpPr>
        <p:sp>
          <p:nvSpPr>
            <p:cNvPr id="307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3082"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3083"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4"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800000"/>
                  </a:outerShdw>
                </a:effectLst>
              </a:defRPr>
            </a:lvl1pPr>
          </a:lstStyle>
          <a:p>
            <a:endParaRPr lang="en-US" altLang="en-US"/>
          </a:p>
        </p:txBody>
      </p:sp>
      <p:sp>
        <p:nvSpPr>
          <p:cNvPr id="3085"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800000"/>
                  </a:outerShdw>
                </a:effectLst>
              </a:defRPr>
            </a:lvl1pPr>
          </a:lstStyle>
          <a:p>
            <a:endParaRPr lang="en-US" altLang="en-US"/>
          </a:p>
        </p:txBody>
      </p:sp>
      <p:sp>
        <p:nvSpPr>
          <p:cNvPr id="3086"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800000"/>
                  </a:outerShdw>
                </a:effectLst>
              </a:defRPr>
            </a:lvl1pPr>
          </a:lstStyle>
          <a:p>
            <a:fld id="{A522508D-88B8-4181-91B6-B7DC0B45F486}"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800000"/>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800000"/>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800000"/>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800000"/>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533400"/>
            <a:ext cx="9144000" cy="2209800"/>
          </a:xfrm>
          <a:effectLst>
            <a:outerShdw dist="71842" dir="2700000" algn="ctr" rotWithShape="0">
              <a:schemeClr val="bg2"/>
            </a:outerShdw>
          </a:effectLst>
        </p:spPr>
        <p:txBody>
          <a:bodyPr/>
          <a:lstStyle/>
          <a:p>
            <a:pPr>
              <a:lnSpc>
                <a:spcPct val="93000"/>
              </a:lnSpc>
            </a:pPr>
            <a:r>
              <a:rPr lang="en-US" altLang="en-US" sz="8800" b="1" dirty="0" smtClean="0">
                <a:effectLst/>
                <a:latin typeface="Times New Roman" panose="02020603050405020304" pitchFamily="18" charset="0"/>
                <a:cs typeface="Times New Roman" panose="02020603050405020304" pitchFamily="18" charset="0"/>
              </a:rPr>
              <a:t>How Christ Judges Churches</a:t>
            </a:r>
            <a:endParaRPr lang="en-US" altLang="en-US" sz="8800" b="1" dirty="0">
              <a:effectLst/>
              <a:latin typeface="Times New Roman" panose="02020603050405020304" pitchFamily="18" charset="0"/>
              <a:cs typeface="Times New Roman" panose="02020603050405020304" pitchFamily="18" charset="0"/>
            </a:endParaRPr>
          </a:p>
        </p:txBody>
      </p:sp>
      <p:sp>
        <p:nvSpPr>
          <p:cNvPr id="5123" name="Rectangle 3"/>
          <p:cNvSpPr>
            <a:spLocks noGrp="1" noChangeArrowheads="1"/>
          </p:cNvSpPr>
          <p:nvPr>
            <p:ph type="subTitle" idx="1"/>
          </p:nvPr>
        </p:nvSpPr>
        <p:spPr>
          <a:xfrm>
            <a:off x="3429000" y="3505200"/>
            <a:ext cx="5562600" cy="1752600"/>
          </a:xfrm>
        </p:spPr>
        <p:txBody>
          <a:bodyPr/>
          <a:lstStyle/>
          <a:p>
            <a:r>
              <a:rPr lang="en-US" altLang="en-US" sz="5400" b="1" i="1" dirty="0" smtClean="0">
                <a:effectLst/>
              </a:rPr>
              <a:t>Revelation</a:t>
            </a:r>
          </a:p>
          <a:p>
            <a:r>
              <a:rPr lang="en-US" altLang="en-US" sz="5400" b="1" i="1" dirty="0" smtClean="0">
                <a:effectLst/>
              </a:rPr>
              <a:t>2:1-11</a:t>
            </a:r>
            <a:endParaRPr lang="en-US" altLang="en-US" sz="5400" b="1" i="1" dirty="0">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971800"/>
            <a:ext cx="3124200" cy="3886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effectLst>
            <a:outerShdw dist="71842" dir="2700000" algn="ctr" rotWithShape="0">
              <a:schemeClr val="bg2"/>
            </a:outerShdw>
          </a:effectLst>
        </p:spPr>
        <p:txBody>
          <a:bodyPr/>
          <a:lstStyle/>
          <a:p>
            <a:r>
              <a:rPr lang="en-US" altLang="en-US" sz="4800" b="1" dirty="0">
                <a:effectLst/>
              </a:rPr>
              <a:t>Christ on Sardis</a:t>
            </a:r>
          </a:p>
        </p:txBody>
      </p:sp>
      <p:sp>
        <p:nvSpPr>
          <p:cNvPr id="18435" name="Rectangle 3"/>
          <p:cNvSpPr>
            <a:spLocks noGrp="1" noChangeArrowheads="1"/>
          </p:cNvSpPr>
          <p:nvPr>
            <p:ph type="body" sz="half" idx="1"/>
          </p:nvPr>
        </p:nvSpPr>
        <p:spPr>
          <a:xfrm>
            <a:off x="381000" y="1600200"/>
            <a:ext cx="4114800" cy="4530725"/>
          </a:xfrm>
        </p:spPr>
        <p:txBody>
          <a:bodyPr/>
          <a:lstStyle/>
          <a:p>
            <a:pPr algn="ctr">
              <a:buFont typeface="Wingdings" pitchFamily="2" charset="2"/>
              <a:buNone/>
            </a:pPr>
            <a:r>
              <a:rPr lang="en-US" altLang="en-US" sz="3200" b="1" u="sng" dirty="0">
                <a:effectLst/>
              </a:rPr>
              <a:t>COMMENDED</a:t>
            </a:r>
            <a:endParaRPr lang="en-US" altLang="en-US" sz="3200" b="1" dirty="0">
              <a:effectLst/>
            </a:endParaRPr>
          </a:p>
          <a:p>
            <a:pPr>
              <a:buClr>
                <a:srgbClr val="FFFF00"/>
              </a:buClr>
            </a:pPr>
            <a:r>
              <a:rPr lang="en-US" altLang="en-US" sz="3200" dirty="0">
                <a:effectLst/>
              </a:rPr>
              <a:t>Would be accepted if remembered &amp; kept what originally heard</a:t>
            </a:r>
          </a:p>
          <a:p>
            <a:pPr>
              <a:buClr>
                <a:srgbClr val="FFFF00"/>
              </a:buClr>
            </a:pPr>
            <a:r>
              <a:rPr lang="en-US" altLang="en-US" sz="3200" dirty="0">
                <a:effectLst/>
              </a:rPr>
              <a:t>Had a few who were not defiled; worthy</a:t>
            </a:r>
          </a:p>
        </p:txBody>
      </p:sp>
      <p:sp>
        <p:nvSpPr>
          <p:cNvPr id="18436" name="Rectangle 4"/>
          <p:cNvSpPr>
            <a:spLocks noGrp="1" noChangeArrowheads="1"/>
          </p:cNvSpPr>
          <p:nvPr>
            <p:ph type="body" sz="half" idx="2"/>
          </p:nvPr>
        </p:nvSpPr>
        <p:spPr>
          <a:xfrm>
            <a:off x="4648200" y="1600200"/>
            <a:ext cx="4191000" cy="4530725"/>
          </a:xfrm>
        </p:spPr>
        <p:txBody>
          <a:bodyPr/>
          <a:lstStyle/>
          <a:p>
            <a:pPr algn="ctr">
              <a:buFont typeface="Wingdings" pitchFamily="2" charset="2"/>
              <a:buNone/>
            </a:pPr>
            <a:r>
              <a:rPr lang="en-US" altLang="en-US" sz="3200" b="1" u="sng" dirty="0">
                <a:solidFill>
                  <a:srgbClr val="FFFF66"/>
                </a:solidFill>
                <a:effectLst/>
              </a:rPr>
              <a:t>CONDEMNED</a:t>
            </a:r>
            <a:endParaRPr lang="en-US" altLang="en-US" sz="3200" b="1" dirty="0">
              <a:solidFill>
                <a:srgbClr val="FFFF66"/>
              </a:solidFill>
              <a:effectLst/>
            </a:endParaRPr>
          </a:p>
          <a:p>
            <a:pPr>
              <a:buClr>
                <a:schemeClr val="tx1"/>
              </a:buClr>
              <a:buFont typeface="Wingdings" pitchFamily="2" charset="2"/>
              <a:buChar char="n"/>
            </a:pPr>
            <a:r>
              <a:rPr lang="en-US" altLang="en-US" sz="3200" dirty="0">
                <a:solidFill>
                  <a:srgbClr val="FFFF66"/>
                </a:solidFill>
                <a:effectLst/>
              </a:rPr>
              <a:t>Had a name for living, but were dead</a:t>
            </a:r>
          </a:p>
          <a:p>
            <a:pPr>
              <a:buClr>
                <a:schemeClr val="tx1"/>
              </a:buClr>
              <a:buFont typeface="Wingdings" pitchFamily="2" charset="2"/>
              <a:buChar char="n"/>
            </a:pPr>
            <a:r>
              <a:rPr lang="en-US" altLang="en-US" sz="3200" dirty="0">
                <a:solidFill>
                  <a:srgbClr val="FFFF66"/>
                </a:solidFill>
                <a:effectLst/>
              </a:rPr>
              <a:t>That not dead was ready to die</a:t>
            </a:r>
          </a:p>
          <a:p>
            <a:pPr>
              <a:buClr>
                <a:schemeClr val="tx1"/>
              </a:buClr>
              <a:buFont typeface="Wingdings" pitchFamily="2" charset="2"/>
              <a:buChar char="n"/>
            </a:pPr>
            <a:r>
              <a:rPr lang="en-US" altLang="en-US" sz="3200" dirty="0">
                <a:solidFill>
                  <a:srgbClr val="FFFF66"/>
                </a:solidFill>
                <a:effectLst/>
              </a:rPr>
              <a:t>No works found to be perfected before God</a:t>
            </a:r>
            <a:endParaRPr lang="en-US" altLang="en-US" sz="3200" b="1" dirty="0">
              <a:solidFill>
                <a:srgbClr val="FFFF66"/>
              </a:soli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effectLst>
            <a:outerShdw dist="71842" dir="2700000" algn="ctr" rotWithShape="0">
              <a:schemeClr val="bg2"/>
            </a:outerShdw>
          </a:effectLst>
        </p:spPr>
        <p:txBody>
          <a:bodyPr/>
          <a:lstStyle/>
          <a:p>
            <a:r>
              <a:rPr lang="en-US" altLang="en-US" sz="4800" b="1" dirty="0">
                <a:effectLst/>
              </a:rPr>
              <a:t>Christ on Philadelphia</a:t>
            </a:r>
          </a:p>
        </p:txBody>
      </p:sp>
      <p:sp>
        <p:nvSpPr>
          <p:cNvPr id="19459" name="Rectangle 3"/>
          <p:cNvSpPr>
            <a:spLocks noGrp="1" noChangeArrowheads="1"/>
          </p:cNvSpPr>
          <p:nvPr>
            <p:ph type="body" sz="half" idx="1"/>
          </p:nvPr>
        </p:nvSpPr>
        <p:spPr>
          <a:xfrm>
            <a:off x="228600" y="1600200"/>
            <a:ext cx="4343400" cy="4530725"/>
          </a:xfrm>
        </p:spPr>
        <p:txBody>
          <a:bodyPr/>
          <a:lstStyle/>
          <a:p>
            <a:pPr algn="ctr">
              <a:buFont typeface="Wingdings" pitchFamily="2" charset="2"/>
              <a:buNone/>
            </a:pPr>
            <a:r>
              <a:rPr lang="en-US" altLang="en-US" sz="3200" b="1" u="sng" dirty="0">
                <a:effectLst/>
              </a:rPr>
              <a:t>COMMENDED</a:t>
            </a:r>
          </a:p>
          <a:p>
            <a:pPr>
              <a:buClr>
                <a:srgbClr val="FFFF00"/>
              </a:buClr>
            </a:pPr>
            <a:r>
              <a:rPr lang="en-US" altLang="en-US" sz="3200" dirty="0">
                <a:effectLst/>
              </a:rPr>
              <a:t>Open door set before them which none could shut</a:t>
            </a:r>
          </a:p>
          <a:p>
            <a:pPr>
              <a:buClr>
                <a:srgbClr val="FFFF00"/>
              </a:buClr>
            </a:pPr>
            <a:r>
              <a:rPr lang="en-US" altLang="en-US" sz="3200" dirty="0">
                <a:effectLst/>
              </a:rPr>
              <a:t>Had only a little power, but kept Christ’s word &amp; did not deny His name</a:t>
            </a:r>
          </a:p>
          <a:p>
            <a:pPr>
              <a:buClr>
                <a:srgbClr val="FFFF00"/>
              </a:buClr>
            </a:pPr>
            <a:r>
              <a:rPr lang="en-US" altLang="en-US" sz="3200" dirty="0">
                <a:effectLst/>
              </a:rPr>
              <a:t>Kept the word of the Lord’s patience</a:t>
            </a:r>
          </a:p>
        </p:txBody>
      </p:sp>
      <p:sp>
        <p:nvSpPr>
          <p:cNvPr id="19460" name="Rectangle 4"/>
          <p:cNvSpPr>
            <a:spLocks noGrp="1" noChangeArrowheads="1"/>
          </p:cNvSpPr>
          <p:nvPr>
            <p:ph type="body" sz="half" idx="2"/>
          </p:nvPr>
        </p:nvSpPr>
        <p:spPr>
          <a:xfrm>
            <a:off x="4800600" y="1600200"/>
            <a:ext cx="3886200" cy="4530725"/>
          </a:xfrm>
        </p:spPr>
        <p:txBody>
          <a:bodyPr/>
          <a:lstStyle/>
          <a:p>
            <a:pPr algn="ctr">
              <a:buFont typeface="Wingdings" pitchFamily="2" charset="2"/>
              <a:buNone/>
            </a:pPr>
            <a:r>
              <a:rPr lang="en-US" altLang="en-US" sz="3200" b="1" u="sng" dirty="0">
                <a:solidFill>
                  <a:srgbClr val="FFFF66"/>
                </a:solidFill>
                <a:effectLst/>
              </a:rPr>
              <a:t>CONDEMNED</a:t>
            </a:r>
            <a:endParaRPr lang="en-US" altLang="en-US" sz="3200" b="1" dirty="0">
              <a:solidFill>
                <a:srgbClr val="FFFF66"/>
              </a:solidFill>
              <a:effectLst/>
            </a:endParaRPr>
          </a:p>
          <a:p>
            <a:pPr>
              <a:buClr>
                <a:schemeClr val="tx1"/>
              </a:buClr>
              <a:buFont typeface="Wingdings" pitchFamily="2" charset="2"/>
              <a:buChar char="n"/>
            </a:pPr>
            <a:r>
              <a:rPr lang="en-US" altLang="en-US" sz="3200" dirty="0">
                <a:solidFill>
                  <a:srgbClr val="FFFF66"/>
                </a:solidFill>
                <a:effectLst/>
              </a:rPr>
              <a:t>No condemnation expressed</a:t>
            </a:r>
            <a:endParaRPr lang="en-US" altLang="en-US" sz="3200" b="1" dirty="0">
              <a:solidFill>
                <a:srgbClr val="FFFF66"/>
              </a:solidFill>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effectLst>
            <a:outerShdw dist="71842" dir="2700000" algn="ctr" rotWithShape="0">
              <a:schemeClr val="bg2"/>
            </a:outerShdw>
          </a:effectLst>
        </p:spPr>
        <p:txBody>
          <a:bodyPr/>
          <a:lstStyle/>
          <a:p>
            <a:r>
              <a:rPr lang="en-US" altLang="en-US" sz="4800" b="1" dirty="0">
                <a:effectLst/>
              </a:rPr>
              <a:t>Christ on Laodicea</a:t>
            </a:r>
          </a:p>
        </p:txBody>
      </p:sp>
      <p:sp>
        <p:nvSpPr>
          <p:cNvPr id="20483" name="Rectangle 3"/>
          <p:cNvSpPr>
            <a:spLocks noGrp="1" noChangeArrowheads="1"/>
          </p:cNvSpPr>
          <p:nvPr>
            <p:ph type="body" sz="half" idx="1"/>
          </p:nvPr>
        </p:nvSpPr>
        <p:spPr/>
        <p:txBody>
          <a:bodyPr/>
          <a:lstStyle/>
          <a:p>
            <a:pPr algn="ctr">
              <a:buFont typeface="Wingdings" pitchFamily="2" charset="2"/>
              <a:buNone/>
            </a:pPr>
            <a:r>
              <a:rPr lang="en-US" altLang="en-US" sz="3200" b="1" u="sng" dirty="0">
                <a:effectLst/>
              </a:rPr>
              <a:t>COMMENDED</a:t>
            </a:r>
            <a:endParaRPr lang="en-US" altLang="en-US" sz="3200" dirty="0">
              <a:effectLst/>
            </a:endParaRPr>
          </a:p>
          <a:p>
            <a:pPr>
              <a:buClr>
                <a:srgbClr val="FFFF00"/>
              </a:buClr>
            </a:pPr>
            <a:r>
              <a:rPr lang="en-US" altLang="en-US" sz="3200" dirty="0">
                <a:effectLst/>
              </a:rPr>
              <a:t>No commendation expressed</a:t>
            </a:r>
          </a:p>
        </p:txBody>
      </p:sp>
      <p:sp>
        <p:nvSpPr>
          <p:cNvPr id="20484" name="Rectangle 4"/>
          <p:cNvSpPr>
            <a:spLocks noGrp="1" noChangeArrowheads="1"/>
          </p:cNvSpPr>
          <p:nvPr>
            <p:ph type="body" sz="half" idx="2"/>
          </p:nvPr>
        </p:nvSpPr>
        <p:spPr/>
        <p:txBody>
          <a:bodyPr/>
          <a:lstStyle/>
          <a:p>
            <a:pPr algn="ctr">
              <a:buFont typeface="Wingdings" pitchFamily="2" charset="2"/>
              <a:buNone/>
            </a:pPr>
            <a:r>
              <a:rPr lang="en-US" altLang="en-US" sz="3200" b="1" u="sng" dirty="0">
                <a:solidFill>
                  <a:srgbClr val="FFFF66"/>
                </a:solidFill>
                <a:effectLst/>
              </a:rPr>
              <a:t>CONDEMNED</a:t>
            </a:r>
            <a:endParaRPr lang="en-US" altLang="en-US" sz="3200" b="1" dirty="0">
              <a:solidFill>
                <a:srgbClr val="FFFF66"/>
              </a:solidFill>
              <a:effectLst/>
            </a:endParaRPr>
          </a:p>
          <a:p>
            <a:pPr>
              <a:buClr>
                <a:schemeClr val="tx1"/>
              </a:buClr>
              <a:buFont typeface="Wingdings" pitchFamily="2" charset="2"/>
              <a:buChar char="n"/>
            </a:pPr>
            <a:r>
              <a:rPr lang="en-US" altLang="en-US" sz="3200" dirty="0">
                <a:solidFill>
                  <a:srgbClr val="FFFF66"/>
                </a:solidFill>
                <a:effectLst/>
              </a:rPr>
              <a:t>Works were neither cold nor hot, but lukewarm; sickening</a:t>
            </a:r>
          </a:p>
          <a:p>
            <a:pPr>
              <a:buClr>
                <a:schemeClr val="tx1"/>
              </a:buClr>
              <a:buFont typeface="Wingdings" pitchFamily="2" charset="2"/>
              <a:buChar char="n"/>
            </a:pPr>
            <a:r>
              <a:rPr lang="en-US" altLang="en-US" sz="3200" dirty="0">
                <a:solidFill>
                  <a:srgbClr val="FFFF66"/>
                </a:solidFill>
                <a:effectLst/>
              </a:rPr>
              <a:t>Wretched, miserable, poor, blind &amp; naked spiritually despite thinking the opposite</a:t>
            </a:r>
            <a:endParaRPr lang="en-US" altLang="en-US" sz="3200" b="1" dirty="0">
              <a:solidFill>
                <a:srgbClr val="FFFF66"/>
              </a:solidFill>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76200"/>
            <a:ext cx="9144000" cy="1139825"/>
          </a:xfrm>
          <a:effectLst>
            <a:outerShdw dist="71842" dir="2700000" algn="ctr" rotWithShape="0">
              <a:schemeClr val="bg2"/>
            </a:outerShdw>
          </a:effectLst>
        </p:spPr>
        <p:txBody>
          <a:bodyPr/>
          <a:lstStyle/>
          <a:p>
            <a:r>
              <a:rPr lang="en-US" altLang="en-US" sz="4800" b="1" dirty="0">
                <a:effectLst/>
              </a:rPr>
              <a:t>Regarding Faithfulness to Truth</a:t>
            </a:r>
          </a:p>
        </p:txBody>
      </p:sp>
      <p:sp>
        <p:nvSpPr>
          <p:cNvPr id="21507" name="Rectangle 3"/>
          <p:cNvSpPr>
            <a:spLocks noGrp="1" noChangeArrowheads="1"/>
          </p:cNvSpPr>
          <p:nvPr>
            <p:ph type="body" idx="1"/>
          </p:nvPr>
        </p:nvSpPr>
        <p:spPr>
          <a:xfrm>
            <a:off x="228600" y="1219200"/>
            <a:ext cx="8915400" cy="4530725"/>
          </a:xfrm>
        </p:spPr>
        <p:txBody>
          <a:bodyPr/>
          <a:lstStyle/>
          <a:p>
            <a:pPr>
              <a:buClr>
                <a:srgbClr val="FFFF00"/>
              </a:buClr>
            </a:pPr>
            <a:r>
              <a:rPr lang="en-US" altLang="en-US" sz="3600" dirty="0">
                <a:effectLst/>
              </a:rPr>
              <a:t>Christ expects faithfulness to His word</a:t>
            </a:r>
          </a:p>
          <a:p>
            <a:pPr lvl="1">
              <a:buClr>
                <a:schemeClr val="tx1"/>
              </a:buClr>
              <a:buFont typeface="Wingdings" pitchFamily="2" charset="2"/>
              <a:buChar char="w"/>
            </a:pPr>
            <a:r>
              <a:rPr lang="en-US" altLang="en-US" sz="3200" dirty="0">
                <a:solidFill>
                  <a:schemeClr val="tx2"/>
                </a:solidFill>
                <a:effectLst/>
              </a:rPr>
              <a:t>Must respect His “name” = His authority</a:t>
            </a:r>
          </a:p>
          <a:p>
            <a:pPr lvl="1">
              <a:buClr>
                <a:schemeClr val="tx1"/>
              </a:buClr>
              <a:buFont typeface="Wingdings" pitchFamily="2" charset="2"/>
              <a:buChar char="w"/>
            </a:pPr>
            <a:r>
              <a:rPr lang="en-US" altLang="en-US" sz="3200" dirty="0">
                <a:solidFill>
                  <a:schemeClr val="tx2"/>
                </a:solidFill>
                <a:effectLst/>
              </a:rPr>
              <a:t>Must hold it fast &amp; put it into practice</a:t>
            </a:r>
          </a:p>
          <a:p>
            <a:pPr lvl="1">
              <a:buClr>
                <a:schemeClr val="tx1"/>
              </a:buClr>
              <a:buFont typeface="Wingdings" pitchFamily="2" charset="2"/>
              <a:buChar char="w"/>
            </a:pPr>
            <a:r>
              <a:rPr lang="en-US" altLang="en-US" sz="3200" dirty="0">
                <a:solidFill>
                  <a:schemeClr val="tx2"/>
                </a:solidFill>
                <a:effectLst/>
              </a:rPr>
              <a:t>Must oppose every doctrinal error &amp; sinful way</a:t>
            </a:r>
          </a:p>
          <a:p>
            <a:pPr lvl="1">
              <a:buClr>
                <a:schemeClr val="tx1"/>
              </a:buClr>
              <a:buFont typeface="Wingdings" pitchFamily="2" charset="2"/>
              <a:buChar char="w"/>
            </a:pPr>
            <a:r>
              <a:rPr lang="en-US" altLang="en-US" sz="3200" dirty="0">
                <a:solidFill>
                  <a:schemeClr val="tx2"/>
                </a:solidFill>
                <a:effectLst/>
              </a:rPr>
              <a:t>Must not be ashamed of it when unpopular</a:t>
            </a:r>
          </a:p>
          <a:p>
            <a:pPr>
              <a:buClr>
                <a:srgbClr val="FFFF00"/>
              </a:buClr>
            </a:pPr>
            <a:r>
              <a:rPr lang="en-US" altLang="en-US" sz="3600" dirty="0">
                <a:effectLst/>
              </a:rPr>
              <a:t>Never commended tolerance of false doctrine</a:t>
            </a:r>
          </a:p>
          <a:p>
            <a:pPr>
              <a:buClr>
                <a:srgbClr val="FFFF00"/>
              </a:buClr>
            </a:pPr>
            <a:r>
              <a:rPr lang="en-US" altLang="en-US" sz="3600" dirty="0">
                <a:effectLst/>
              </a:rPr>
              <a:t>Never condemned reproving false doctrine</a:t>
            </a:r>
          </a:p>
          <a:p>
            <a:pPr>
              <a:buClr>
                <a:srgbClr val="FFFF00"/>
              </a:buClr>
            </a:pPr>
            <a:r>
              <a:rPr lang="en-US" altLang="en-US" sz="3600" b="1" dirty="0">
                <a:solidFill>
                  <a:srgbClr val="66FFFF"/>
                </a:solidFill>
                <a:effectLst/>
              </a:rPr>
              <a:t>Mentioned more in letters to 7 churches than any other criteria of judgment</a:t>
            </a:r>
            <a:endParaRPr lang="en-US" altLang="en-US" sz="36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10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150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150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 calcmode="lin" valueType="num">
                                      <p:cBhvr>
                                        <p:cTn id="15" dur="10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150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150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150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 calcmode="lin" valueType="num">
                                      <p:cBhvr>
                                        <p:cTn id="23" dur="10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150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150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150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1507">
                                            <p:txEl>
                                              <p:pRg st="3" end="3"/>
                                            </p:txEl>
                                          </p:spTgt>
                                        </p:tgtEl>
                                        <p:attrNameLst>
                                          <p:attrName>style.visibility</p:attrName>
                                        </p:attrNameLst>
                                      </p:cBhvr>
                                      <p:to>
                                        <p:strVal val="visible"/>
                                      </p:to>
                                    </p:set>
                                    <p:anim calcmode="lin" valueType="num">
                                      <p:cBhvr>
                                        <p:cTn id="31" dur="10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150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1507">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150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1507">
                                            <p:txEl>
                                              <p:pRg st="4" end="4"/>
                                            </p:txEl>
                                          </p:spTgt>
                                        </p:tgtEl>
                                        <p:attrNameLst>
                                          <p:attrName>style.visibility</p:attrName>
                                        </p:attrNameLst>
                                      </p:cBhvr>
                                      <p:to>
                                        <p:strVal val="visible"/>
                                      </p:to>
                                    </p:set>
                                    <p:anim calcmode="lin" valueType="num">
                                      <p:cBhvr>
                                        <p:cTn id="39" dur="10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1507">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1507">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150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1507">
                                            <p:txEl>
                                              <p:pRg st="5" end="5"/>
                                            </p:txEl>
                                          </p:spTgt>
                                        </p:tgtEl>
                                        <p:attrNameLst>
                                          <p:attrName>style.visibility</p:attrName>
                                        </p:attrNameLst>
                                      </p:cBhvr>
                                      <p:to>
                                        <p:strVal val="visible"/>
                                      </p:to>
                                    </p:set>
                                    <p:anim calcmode="lin" valueType="num">
                                      <p:cBhvr>
                                        <p:cTn id="47" dur="1000" fill="hold"/>
                                        <p:tgtEl>
                                          <p:spTgt spid="21507">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1507">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1507">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1507">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1507">
                                            <p:txEl>
                                              <p:pRg st="6" end="6"/>
                                            </p:txEl>
                                          </p:spTgt>
                                        </p:tgtEl>
                                        <p:attrNameLst>
                                          <p:attrName>style.visibility</p:attrName>
                                        </p:attrNameLst>
                                      </p:cBhvr>
                                      <p:to>
                                        <p:strVal val="visible"/>
                                      </p:to>
                                    </p:set>
                                    <p:anim calcmode="lin" valueType="num">
                                      <p:cBhvr>
                                        <p:cTn id="55" dur="1000" fill="hold"/>
                                        <p:tgtEl>
                                          <p:spTgt spid="21507">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1507">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1507">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1507">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1507">
                                            <p:txEl>
                                              <p:pRg st="7" end="7"/>
                                            </p:txEl>
                                          </p:spTgt>
                                        </p:tgtEl>
                                        <p:attrNameLst>
                                          <p:attrName>style.visibility</p:attrName>
                                        </p:attrNameLst>
                                      </p:cBhvr>
                                      <p:to>
                                        <p:strVal val="visible"/>
                                      </p:to>
                                    </p:set>
                                    <p:anim calcmode="lin" valueType="num">
                                      <p:cBhvr>
                                        <p:cTn id="63" dur="1000" fill="hold"/>
                                        <p:tgtEl>
                                          <p:spTgt spid="21507">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21507">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21507">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effectLst>
            <a:outerShdw dist="71842" dir="2700000" algn="ctr" rotWithShape="0">
              <a:schemeClr val="bg2"/>
            </a:outerShdw>
          </a:effectLst>
        </p:spPr>
        <p:txBody>
          <a:bodyPr/>
          <a:lstStyle/>
          <a:p>
            <a:r>
              <a:rPr lang="en-US" altLang="en-US" sz="4800" b="1" dirty="0">
                <a:effectLst/>
              </a:rPr>
              <a:t>Regarding Priority of the Spiritual Over Physical</a:t>
            </a:r>
          </a:p>
        </p:txBody>
      </p:sp>
      <p:sp>
        <p:nvSpPr>
          <p:cNvPr id="22531" name="Rectangle 3"/>
          <p:cNvSpPr>
            <a:spLocks noGrp="1" noChangeArrowheads="1"/>
          </p:cNvSpPr>
          <p:nvPr>
            <p:ph type="body" idx="1"/>
          </p:nvPr>
        </p:nvSpPr>
        <p:spPr>
          <a:xfrm>
            <a:off x="152400" y="1828800"/>
            <a:ext cx="8991600" cy="5029200"/>
          </a:xfrm>
        </p:spPr>
        <p:txBody>
          <a:bodyPr/>
          <a:lstStyle/>
          <a:p>
            <a:pPr>
              <a:buClr>
                <a:srgbClr val="FFFF00"/>
              </a:buClr>
            </a:pPr>
            <a:r>
              <a:rPr lang="en-US" altLang="en-US" sz="3600" dirty="0">
                <a:effectLst/>
              </a:rPr>
              <a:t>Those judging on the basis of physical or earthly standards gave wrong judgments</a:t>
            </a:r>
          </a:p>
          <a:p>
            <a:pPr>
              <a:buClr>
                <a:srgbClr val="FFFF00"/>
              </a:buClr>
            </a:pPr>
            <a:r>
              <a:rPr lang="en-US" altLang="en-US" sz="3600" dirty="0">
                <a:effectLst/>
              </a:rPr>
              <a:t>Some had a false sense of security due to:</a:t>
            </a:r>
          </a:p>
          <a:p>
            <a:pPr lvl="1">
              <a:buClr>
                <a:schemeClr val="tx1"/>
              </a:buClr>
              <a:buFont typeface="Wingdings" pitchFamily="2" charset="2"/>
              <a:buChar char="w"/>
            </a:pPr>
            <a:r>
              <a:rPr lang="en-US" altLang="en-US" sz="3200" dirty="0">
                <a:solidFill>
                  <a:srgbClr val="66FFFF"/>
                </a:solidFill>
                <a:effectLst/>
              </a:rPr>
              <a:t>Earthly wealth</a:t>
            </a:r>
          </a:p>
          <a:p>
            <a:pPr lvl="1">
              <a:buClr>
                <a:schemeClr val="tx1"/>
              </a:buClr>
              <a:buFont typeface="Wingdings" pitchFamily="2" charset="2"/>
              <a:buChar char="w"/>
            </a:pPr>
            <a:r>
              <a:rPr lang="en-US" altLang="en-US" sz="3200" dirty="0">
                <a:solidFill>
                  <a:srgbClr val="66FFFF"/>
                </a:solidFill>
                <a:effectLst/>
              </a:rPr>
              <a:t>Power, popularity &amp; prestige of surroundings</a:t>
            </a:r>
          </a:p>
          <a:p>
            <a:pPr lvl="1">
              <a:buClr>
                <a:schemeClr val="tx1"/>
              </a:buClr>
              <a:buFont typeface="Wingdings" pitchFamily="2" charset="2"/>
              <a:buChar char="w"/>
            </a:pPr>
            <a:r>
              <a:rPr lang="en-US" altLang="en-US" sz="3200" dirty="0">
                <a:solidFill>
                  <a:srgbClr val="66FFFF"/>
                </a:solidFill>
                <a:effectLst/>
              </a:rPr>
              <a:t>Reputation (</a:t>
            </a:r>
            <a:r>
              <a:rPr lang="en-US" altLang="en-US" sz="3200" b="1" i="1" dirty="0">
                <a:solidFill>
                  <a:srgbClr val="FFFF66"/>
                </a:solidFill>
                <a:effectLst/>
              </a:rPr>
              <a:t>name</a:t>
            </a:r>
            <a:r>
              <a:rPr lang="en-US" altLang="en-US" sz="3200" dirty="0">
                <a:solidFill>
                  <a:srgbClr val="66FFFF"/>
                </a:solidFill>
                <a:effectLst/>
              </a:rPr>
              <a:t> that they lived, but dead)</a:t>
            </a:r>
          </a:p>
          <a:p>
            <a:pPr lvl="1">
              <a:buClr>
                <a:schemeClr val="tx1"/>
              </a:buClr>
              <a:buFont typeface="Wingdings" pitchFamily="2" charset="2"/>
              <a:buChar char="w"/>
            </a:pPr>
            <a:r>
              <a:rPr lang="en-US" altLang="en-US" sz="3200" dirty="0">
                <a:solidFill>
                  <a:srgbClr val="66FFFF"/>
                </a:solidFill>
                <a:effectLst/>
              </a:rPr>
              <a:t>Blindness to spiritual reality</a:t>
            </a:r>
            <a:endParaRPr lang="en-US" altLang="en-US" sz="3200" dirty="0">
              <a:effectLst/>
            </a:endParaRPr>
          </a:p>
          <a:p>
            <a:pPr>
              <a:buClr>
                <a:srgbClr val="FFFF00"/>
              </a:buClr>
            </a:pPr>
            <a:r>
              <a:rPr lang="en-US" altLang="en-US" sz="3600" b="1" dirty="0">
                <a:effectLst/>
              </a:rPr>
              <a:t>Eternal &amp; spiritual truth is all that matters</a:t>
            </a:r>
            <a:endParaRPr lang="en-US" altLang="en-US" sz="36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p:cTn id="13"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253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p:cTn id="19"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253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p:cTn id="25"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253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calcmode="lin" valueType="num">
                                      <p:cBhvr>
                                        <p:cTn id="31"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253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2531">
                                            <p:txEl>
                                              <p:pRg st="5" end="5"/>
                                            </p:txEl>
                                          </p:spTgt>
                                        </p:tgtEl>
                                        <p:attrNameLst>
                                          <p:attrName>style.visibility</p:attrName>
                                        </p:attrNameLst>
                                      </p:cBhvr>
                                      <p:to>
                                        <p:strVal val="visible"/>
                                      </p:to>
                                    </p:set>
                                    <p:anim calcmode="lin" valueType="num">
                                      <p:cBhvr>
                                        <p:cTn id="37" dur="5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253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22531">
                                            <p:txEl>
                                              <p:pRg st="6" end="6"/>
                                            </p:txEl>
                                          </p:spTgt>
                                        </p:tgtEl>
                                        <p:attrNameLst>
                                          <p:attrName>style.visibility</p:attrName>
                                        </p:attrNameLst>
                                      </p:cBhvr>
                                      <p:to>
                                        <p:strVal val="visible"/>
                                      </p:to>
                                    </p:set>
                                    <p:anim calcmode="lin" valueType="num">
                                      <p:cBhvr>
                                        <p:cTn id="43" dur="500" fill="hold"/>
                                        <p:tgtEl>
                                          <p:spTgt spid="22531">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22531">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3"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152400"/>
            <a:ext cx="9144000" cy="1139825"/>
          </a:xfrm>
          <a:effectLst>
            <a:outerShdw dist="71842" dir="2700000" algn="ctr" rotWithShape="0">
              <a:schemeClr val="bg2"/>
            </a:outerShdw>
          </a:effectLst>
        </p:spPr>
        <p:txBody>
          <a:bodyPr/>
          <a:lstStyle/>
          <a:p>
            <a:r>
              <a:rPr lang="en-US" altLang="en-US" sz="4800" b="1" dirty="0">
                <a:effectLst/>
              </a:rPr>
              <a:t>Regarding Patience in Obedience</a:t>
            </a:r>
          </a:p>
        </p:txBody>
      </p:sp>
      <p:sp>
        <p:nvSpPr>
          <p:cNvPr id="23555" name="Rectangle 3"/>
          <p:cNvSpPr>
            <a:spLocks noGrp="1" noChangeArrowheads="1"/>
          </p:cNvSpPr>
          <p:nvPr>
            <p:ph type="body" idx="1"/>
          </p:nvPr>
        </p:nvSpPr>
        <p:spPr>
          <a:xfrm>
            <a:off x="304800" y="1295400"/>
            <a:ext cx="8534400" cy="5486400"/>
          </a:xfrm>
        </p:spPr>
        <p:txBody>
          <a:bodyPr/>
          <a:lstStyle/>
          <a:p>
            <a:pPr>
              <a:buClr>
                <a:srgbClr val="FFFF00"/>
              </a:buClr>
            </a:pPr>
            <a:r>
              <a:rPr lang="en-US" altLang="en-US" sz="3600" dirty="0">
                <a:effectLst/>
              </a:rPr>
              <a:t>Patience is necessary for true obedience</a:t>
            </a:r>
          </a:p>
          <a:p>
            <a:pPr lvl="1">
              <a:buClr>
                <a:schemeClr val="tx1"/>
              </a:buClr>
              <a:buFont typeface="Wingdings" pitchFamily="2" charset="2"/>
              <a:buChar char="w"/>
            </a:pPr>
            <a:r>
              <a:rPr lang="en-US" altLang="en-US" sz="3200" dirty="0">
                <a:solidFill>
                  <a:srgbClr val="FFC000"/>
                </a:solidFill>
                <a:effectLst/>
              </a:rPr>
              <a:t>Our works must be </a:t>
            </a:r>
            <a:r>
              <a:rPr lang="en-US" altLang="en-US" sz="3200" b="1" cap="small" dirty="0">
                <a:solidFill>
                  <a:srgbClr val="FFC000"/>
                </a:solidFill>
                <a:effectLst/>
              </a:rPr>
              <a:t>perfected</a:t>
            </a:r>
            <a:r>
              <a:rPr lang="en-US" altLang="en-US" sz="3200" dirty="0">
                <a:solidFill>
                  <a:srgbClr val="FFC000"/>
                </a:solidFill>
                <a:effectLst/>
              </a:rPr>
              <a:t> before God</a:t>
            </a:r>
          </a:p>
          <a:p>
            <a:pPr>
              <a:buClr>
                <a:srgbClr val="FFFF00"/>
              </a:buClr>
            </a:pPr>
            <a:r>
              <a:rPr lang="en-US" altLang="en-US" sz="3600" b="1" dirty="0">
                <a:effectLst/>
              </a:rPr>
              <a:t>Necessity of patience to obey seen in:</a:t>
            </a:r>
            <a:endParaRPr lang="en-US" altLang="en-US" sz="3600" dirty="0">
              <a:effectLst/>
            </a:endParaRPr>
          </a:p>
          <a:p>
            <a:pPr lvl="1">
              <a:buClr>
                <a:schemeClr val="tx1"/>
              </a:buClr>
              <a:buFont typeface="Wingdings" pitchFamily="2" charset="2"/>
              <a:buChar char="w"/>
            </a:pPr>
            <a:r>
              <a:rPr lang="en-US" altLang="en-US" sz="3200" dirty="0">
                <a:solidFill>
                  <a:srgbClr val="66FFFF"/>
                </a:solidFill>
                <a:effectLst/>
              </a:rPr>
              <a:t>Studying to find truth </a:t>
            </a:r>
            <a:r>
              <a:rPr lang="en-US" altLang="en-US" sz="3200" i="1" dirty="0">
                <a:solidFill>
                  <a:srgbClr val="66FFFF"/>
                </a:solidFill>
                <a:effectLst/>
              </a:rPr>
              <a:t>(</a:t>
            </a:r>
            <a:r>
              <a:rPr lang="en-US" altLang="en-US" sz="3200" b="1" i="1" dirty="0">
                <a:solidFill>
                  <a:schemeClr val="tx2"/>
                </a:solidFill>
                <a:effectLst/>
              </a:rPr>
              <a:t>2 Tim. 2:15</a:t>
            </a:r>
            <a:r>
              <a:rPr lang="en-US" altLang="en-US" sz="3200" i="1" dirty="0">
                <a:solidFill>
                  <a:srgbClr val="66FFFF"/>
                </a:solidFill>
                <a:effectLst/>
              </a:rPr>
              <a:t>)</a:t>
            </a:r>
            <a:endParaRPr lang="en-US" altLang="en-US" sz="3200" dirty="0">
              <a:solidFill>
                <a:srgbClr val="66FFFF"/>
              </a:solidFill>
              <a:effectLst/>
            </a:endParaRPr>
          </a:p>
          <a:p>
            <a:pPr lvl="1">
              <a:buClr>
                <a:schemeClr val="tx1"/>
              </a:buClr>
              <a:buFont typeface="Wingdings" pitchFamily="2" charset="2"/>
              <a:buChar char="w"/>
            </a:pPr>
            <a:r>
              <a:rPr lang="en-US" altLang="en-US" sz="3200" dirty="0">
                <a:solidFill>
                  <a:srgbClr val="66FFFF"/>
                </a:solidFill>
                <a:effectLst/>
              </a:rPr>
              <a:t>Holding to truth when unpopular </a:t>
            </a:r>
            <a:r>
              <a:rPr lang="en-US" altLang="en-US" sz="3200" i="1" dirty="0">
                <a:solidFill>
                  <a:srgbClr val="66FFFF"/>
                </a:solidFill>
                <a:effectLst/>
              </a:rPr>
              <a:t>(</a:t>
            </a:r>
            <a:r>
              <a:rPr lang="en-US" altLang="en-US" sz="3200" b="1" i="1" dirty="0">
                <a:solidFill>
                  <a:schemeClr val="tx2"/>
                </a:solidFill>
                <a:effectLst/>
              </a:rPr>
              <a:t>2 Tim. 4:1f</a:t>
            </a:r>
            <a:r>
              <a:rPr lang="en-US" altLang="en-US" sz="3200" i="1" dirty="0">
                <a:solidFill>
                  <a:srgbClr val="66FFFF"/>
                </a:solidFill>
                <a:effectLst/>
              </a:rPr>
              <a:t>)</a:t>
            </a:r>
            <a:endParaRPr lang="en-US" altLang="en-US" sz="3200" dirty="0">
              <a:solidFill>
                <a:srgbClr val="66FFFF"/>
              </a:solidFill>
              <a:effectLst/>
            </a:endParaRPr>
          </a:p>
          <a:p>
            <a:pPr lvl="1">
              <a:buClr>
                <a:schemeClr val="tx1"/>
              </a:buClr>
              <a:buFont typeface="Wingdings" pitchFamily="2" charset="2"/>
              <a:buChar char="w"/>
            </a:pPr>
            <a:r>
              <a:rPr lang="en-US" altLang="en-US" sz="3200" dirty="0">
                <a:solidFill>
                  <a:srgbClr val="66FFFF"/>
                </a:solidFill>
                <a:effectLst/>
              </a:rPr>
              <a:t>Vigilance to withstand error </a:t>
            </a:r>
            <a:r>
              <a:rPr lang="en-US" altLang="en-US" sz="3200" i="1" dirty="0">
                <a:solidFill>
                  <a:srgbClr val="66FFFF"/>
                </a:solidFill>
                <a:effectLst/>
              </a:rPr>
              <a:t>(</a:t>
            </a:r>
            <a:r>
              <a:rPr lang="en-US" altLang="en-US" sz="3200" b="1" i="1" dirty="0">
                <a:solidFill>
                  <a:schemeClr val="tx2"/>
                </a:solidFill>
                <a:effectLst/>
              </a:rPr>
              <a:t>Rom. 16:17</a:t>
            </a:r>
            <a:r>
              <a:rPr lang="en-US" altLang="en-US" sz="3200" i="1" dirty="0">
                <a:solidFill>
                  <a:srgbClr val="66FFFF"/>
                </a:solidFill>
                <a:effectLst/>
              </a:rPr>
              <a:t>)</a:t>
            </a:r>
            <a:endParaRPr lang="en-US" altLang="en-US" sz="3200" dirty="0">
              <a:solidFill>
                <a:srgbClr val="66FFFF"/>
              </a:solidFill>
              <a:effectLst/>
            </a:endParaRPr>
          </a:p>
          <a:p>
            <a:pPr lvl="1">
              <a:buClr>
                <a:schemeClr val="tx1"/>
              </a:buClr>
              <a:buFont typeface="Wingdings" pitchFamily="2" charset="2"/>
              <a:buChar char="w"/>
            </a:pPr>
            <a:r>
              <a:rPr lang="en-US" altLang="en-US" sz="3200" dirty="0">
                <a:solidFill>
                  <a:srgbClr val="66FFFF"/>
                </a:solidFill>
                <a:effectLst/>
              </a:rPr>
              <a:t>Maintaining faith when doubts arise </a:t>
            </a:r>
            <a:r>
              <a:rPr lang="en-US" altLang="en-US" sz="3200" i="1" dirty="0">
                <a:solidFill>
                  <a:srgbClr val="66FFFF"/>
                </a:solidFill>
                <a:effectLst/>
              </a:rPr>
              <a:t>(</a:t>
            </a:r>
            <a:r>
              <a:rPr lang="en-US" altLang="en-US" sz="3200" b="1" i="1" dirty="0">
                <a:solidFill>
                  <a:schemeClr val="tx2"/>
                </a:solidFill>
                <a:effectLst/>
              </a:rPr>
              <a:t>Jas. 1:6</a:t>
            </a:r>
            <a:r>
              <a:rPr lang="en-US" altLang="en-US" sz="3200" i="1" dirty="0">
                <a:solidFill>
                  <a:srgbClr val="66FFFF"/>
                </a:solidFill>
                <a:effectLst/>
              </a:rPr>
              <a:t>)</a:t>
            </a:r>
            <a:endParaRPr lang="en-US" altLang="en-US" sz="3200" dirty="0">
              <a:solidFill>
                <a:srgbClr val="66FFFF"/>
              </a:solidFill>
              <a:effectLst/>
            </a:endParaRPr>
          </a:p>
          <a:p>
            <a:pPr lvl="1">
              <a:buClr>
                <a:schemeClr val="tx1"/>
              </a:buClr>
              <a:buFont typeface="Wingdings" pitchFamily="2" charset="2"/>
              <a:buChar char="w"/>
            </a:pPr>
            <a:r>
              <a:rPr lang="en-US" altLang="en-US" sz="3200" dirty="0">
                <a:solidFill>
                  <a:srgbClr val="66FFFF"/>
                </a:solidFill>
                <a:effectLst/>
              </a:rPr>
              <a:t>Godly living despite persecution </a:t>
            </a:r>
            <a:r>
              <a:rPr lang="en-US" altLang="en-US" sz="3200" i="1" dirty="0">
                <a:solidFill>
                  <a:srgbClr val="66FFFF"/>
                </a:solidFill>
                <a:effectLst/>
              </a:rPr>
              <a:t>(</a:t>
            </a:r>
            <a:r>
              <a:rPr lang="en-US" altLang="en-US" sz="3200" b="1" i="1" dirty="0">
                <a:solidFill>
                  <a:schemeClr val="tx2"/>
                </a:solidFill>
                <a:effectLst/>
              </a:rPr>
              <a:t>1 Pet. 4:1-6</a:t>
            </a:r>
            <a:r>
              <a:rPr lang="en-US" altLang="en-US" sz="3200" i="1" dirty="0">
                <a:solidFill>
                  <a:srgbClr val="66FFFF"/>
                </a:solidFill>
                <a:effectLst/>
              </a:rPr>
              <a:t>)</a:t>
            </a:r>
            <a:endParaRPr lang="en-US" altLang="en-US" sz="3200" dirty="0">
              <a:solidFill>
                <a:srgbClr val="66FFFF"/>
              </a:solidFill>
              <a:effectLst/>
            </a:endParaRPr>
          </a:p>
          <a:p>
            <a:pPr lvl="1">
              <a:buClr>
                <a:schemeClr val="tx1"/>
              </a:buClr>
              <a:buFont typeface="Wingdings" pitchFamily="2" charset="2"/>
              <a:buChar char="w"/>
            </a:pPr>
            <a:r>
              <a:rPr lang="en-US" altLang="en-US" sz="3200" dirty="0">
                <a:solidFill>
                  <a:srgbClr val="66FFFF"/>
                </a:solidFill>
                <a:effectLst/>
              </a:rPr>
              <a:t>Waiting for the Lord to open doors in His time</a:t>
            </a:r>
            <a:endParaRPr lang="en-US" altLang="en-US" sz="32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355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2355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 calcmode="lin" valueType="num">
                                      <p:cBhvr>
                                        <p:cTn id="15" dur="500" fill="hold"/>
                                        <p:tgtEl>
                                          <p:spTgt spid="2355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2355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23555">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23555">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23555">
                                            <p:txEl>
                                              <p:pRg st="2" end="2"/>
                                            </p:txEl>
                                          </p:spTgt>
                                        </p:tgtEl>
                                        <p:attrNameLst>
                                          <p:attrName>style.visibility</p:attrName>
                                        </p:attrNameLst>
                                      </p:cBhvr>
                                      <p:to>
                                        <p:strVal val="visible"/>
                                      </p:to>
                                    </p:set>
                                    <p:anim calcmode="lin" valueType="num">
                                      <p:cBhvr>
                                        <p:cTn id="23" dur="5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355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23555">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23555">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23555">
                                            <p:txEl>
                                              <p:pRg st="3" end="3"/>
                                            </p:txEl>
                                          </p:spTgt>
                                        </p:tgtEl>
                                        <p:attrNameLst>
                                          <p:attrName>style.visibility</p:attrName>
                                        </p:attrNameLst>
                                      </p:cBhvr>
                                      <p:to>
                                        <p:strVal val="visible"/>
                                      </p:to>
                                    </p:set>
                                    <p:anim calcmode="lin" valueType="num">
                                      <p:cBhvr>
                                        <p:cTn id="31" dur="500" fill="hold"/>
                                        <p:tgtEl>
                                          <p:spTgt spid="2355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355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23555">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23555">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23555">
                                            <p:txEl>
                                              <p:pRg st="4" end="4"/>
                                            </p:txEl>
                                          </p:spTgt>
                                        </p:tgtEl>
                                        <p:attrNameLst>
                                          <p:attrName>style.visibility</p:attrName>
                                        </p:attrNameLst>
                                      </p:cBhvr>
                                      <p:to>
                                        <p:strVal val="visible"/>
                                      </p:to>
                                    </p:set>
                                    <p:anim calcmode="lin" valueType="num">
                                      <p:cBhvr>
                                        <p:cTn id="39" dur="5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355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23555">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23555">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23555">
                                            <p:txEl>
                                              <p:pRg st="5" end="5"/>
                                            </p:txEl>
                                          </p:spTgt>
                                        </p:tgtEl>
                                        <p:attrNameLst>
                                          <p:attrName>style.visibility</p:attrName>
                                        </p:attrNameLst>
                                      </p:cBhvr>
                                      <p:to>
                                        <p:strVal val="visible"/>
                                      </p:to>
                                    </p:set>
                                    <p:anim calcmode="lin" valueType="num">
                                      <p:cBhvr>
                                        <p:cTn id="47" dur="500" fill="hold"/>
                                        <p:tgtEl>
                                          <p:spTgt spid="2355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23555">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23555">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23555">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23555">
                                            <p:txEl>
                                              <p:pRg st="6" end="6"/>
                                            </p:txEl>
                                          </p:spTgt>
                                        </p:tgtEl>
                                        <p:attrNameLst>
                                          <p:attrName>style.visibility</p:attrName>
                                        </p:attrNameLst>
                                      </p:cBhvr>
                                      <p:to>
                                        <p:strVal val="visible"/>
                                      </p:to>
                                    </p:set>
                                    <p:anim calcmode="lin" valueType="num">
                                      <p:cBhvr>
                                        <p:cTn id="55" dur="500" fill="hold"/>
                                        <p:tgtEl>
                                          <p:spTgt spid="23555">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23555">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23555">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23555">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23555">
                                            <p:txEl>
                                              <p:pRg st="7" end="7"/>
                                            </p:txEl>
                                          </p:spTgt>
                                        </p:tgtEl>
                                        <p:attrNameLst>
                                          <p:attrName>style.visibility</p:attrName>
                                        </p:attrNameLst>
                                      </p:cBhvr>
                                      <p:to>
                                        <p:strVal val="visible"/>
                                      </p:to>
                                    </p:set>
                                    <p:anim calcmode="lin" valueType="num">
                                      <p:cBhvr>
                                        <p:cTn id="63" dur="500" fill="hold"/>
                                        <p:tgtEl>
                                          <p:spTgt spid="23555">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23555">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23555">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23555">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23555">
                                            <p:txEl>
                                              <p:pRg st="8" end="8"/>
                                            </p:txEl>
                                          </p:spTgt>
                                        </p:tgtEl>
                                        <p:attrNameLst>
                                          <p:attrName>style.visibility</p:attrName>
                                        </p:attrNameLst>
                                      </p:cBhvr>
                                      <p:to>
                                        <p:strVal val="visible"/>
                                      </p:to>
                                    </p:set>
                                    <p:anim calcmode="lin" valueType="num">
                                      <p:cBhvr>
                                        <p:cTn id="71" dur="500" fill="hold"/>
                                        <p:tgtEl>
                                          <p:spTgt spid="23555">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23555">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23555">
                                            <p:txEl>
                                              <p:pRg st="8" end="8"/>
                                            </p:txEl>
                                          </p:spTgt>
                                        </p:tgtEl>
                                        <p:attrNameLst>
                                          <p:attrName>ppt_x</p:attrName>
                                        </p:attrNameLst>
                                      </p:cBhvr>
                                      <p:tavLst>
                                        <p:tav tm="0">
                                          <p:val>
                                            <p:fltVal val="0.5"/>
                                          </p:val>
                                        </p:tav>
                                        <p:tav tm="100000">
                                          <p:val>
                                            <p:strVal val="#ppt_x"/>
                                          </p:val>
                                        </p:tav>
                                      </p:tavLst>
                                    </p:anim>
                                    <p:anim calcmode="lin" valueType="num">
                                      <p:cBhvr>
                                        <p:cTn id="74" dur="500" fill="hold"/>
                                        <p:tgtEl>
                                          <p:spTgt spid="23555">
                                            <p:txEl>
                                              <p:pRg st="8" end="8"/>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
            <a:ext cx="8229600" cy="838199"/>
          </a:xfrm>
        </p:spPr>
        <p:txBody>
          <a:bodyPr/>
          <a:lstStyle/>
          <a:p>
            <a:r>
              <a:rPr lang="en-US" sz="4000" b="1" dirty="0" smtClean="0">
                <a:effectLst>
                  <a:outerShdw blurRad="38100" dist="38100" dir="2700000" algn="tl">
                    <a:srgbClr val="000000">
                      <a:alpha val="43137"/>
                    </a:srgbClr>
                  </a:outerShdw>
                </a:effectLst>
              </a:rPr>
              <a:t>Revelation 2:1-7</a:t>
            </a:r>
            <a:endParaRPr lang="en-US" sz="4000" b="1" dirty="0">
              <a:effectLst>
                <a:outerShdw blurRad="38100" dist="38100" dir="2700000" algn="tl">
                  <a:srgbClr val="000000">
                    <a:alpha val="43137"/>
                  </a:srgbClr>
                </a:outerShdw>
              </a:effectLst>
            </a:endParaRPr>
          </a:p>
        </p:txBody>
      </p:sp>
      <p:sp>
        <p:nvSpPr>
          <p:cNvPr id="5" name="TextBox 4"/>
          <p:cNvSpPr txBox="1"/>
          <p:nvPr/>
        </p:nvSpPr>
        <p:spPr>
          <a:xfrm>
            <a:off x="152400" y="762000"/>
            <a:ext cx="8991600" cy="6173998"/>
          </a:xfrm>
          <a:prstGeom prst="rect">
            <a:avLst/>
          </a:prstGeom>
          <a:noFill/>
        </p:spPr>
        <p:txBody>
          <a:bodyPr wrap="square" rtlCol="0">
            <a:spAutoFit/>
          </a:bodyPr>
          <a:lstStyle/>
          <a:p>
            <a:pPr>
              <a:lnSpc>
                <a:spcPct val="95000"/>
              </a:lnSpc>
            </a:pPr>
            <a:r>
              <a:rPr lang="en-US" sz="2600" b="1" baseline="30000" dirty="0" smtClean="0"/>
              <a:t>1 </a:t>
            </a:r>
            <a:r>
              <a:rPr lang="en-US" sz="2600" dirty="0" smtClean="0"/>
              <a:t>To </a:t>
            </a:r>
            <a:r>
              <a:rPr lang="en-US" sz="2600" dirty="0"/>
              <a:t>the angel of the church of Ephesus write</a:t>
            </a:r>
            <a:r>
              <a:rPr lang="en-US" sz="2600" dirty="0" smtClean="0"/>
              <a:t>, “These </a:t>
            </a:r>
            <a:r>
              <a:rPr lang="en-US" sz="2600" dirty="0"/>
              <a:t>things says He who holds the seven stars in His right hand, who walks in the midst of the seven golden lampstands: </a:t>
            </a:r>
            <a:r>
              <a:rPr lang="en-US" sz="2600" b="1" baseline="30000" dirty="0"/>
              <a:t>2 </a:t>
            </a:r>
            <a:r>
              <a:rPr lang="en-US" sz="2600" dirty="0" smtClean="0"/>
              <a:t>‘I know </a:t>
            </a:r>
            <a:r>
              <a:rPr lang="en-US" sz="2600" dirty="0"/>
              <a:t>your works, your labor, your patience, and that you cannot bear those who are evil. And you have tested those who say they are apostles and are not, and have found them liars; </a:t>
            </a:r>
            <a:r>
              <a:rPr lang="en-US" sz="2600" b="1" baseline="30000" dirty="0"/>
              <a:t>3 </a:t>
            </a:r>
            <a:r>
              <a:rPr lang="en-US" sz="2600" dirty="0"/>
              <a:t>and you have persevered and have patience, and have labored for My name’s sake and have not </a:t>
            </a:r>
            <a:r>
              <a:rPr lang="en-US" sz="2600" dirty="0" smtClean="0"/>
              <a:t>become weary. </a:t>
            </a:r>
            <a:r>
              <a:rPr lang="en-US" sz="2600" b="1" baseline="30000" dirty="0" smtClean="0"/>
              <a:t>4</a:t>
            </a:r>
            <a:r>
              <a:rPr lang="en-US" sz="2600" b="1" baseline="30000" dirty="0"/>
              <a:t> </a:t>
            </a:r>
            <a:r>
              <a:rPr lang="en-US" sz="2600" dirty="0"/>
              <a:t>Nevertheless I have this against you, that you have left your first love. </a:t>
            </a:r>
            <a:r>
              <a:rPr lang="en-US" sz="2600" b="1" baseline="30000" dirty="0"/>
              <a:t>5 </a:t>
            </a:r>
            <a:r>
              <a:rPr lang="en-US" sz="2600" dirty="0"/>
              <a:t>Remember therefore from where you have fallen; repent and do the first works, or else I will come to you quickly and remove your lampstand from its </a:t>
            </a:r>
            <a:r>
              <a:rPr lang="en-US" sz="2600" dirty="0" smtClean="0"/>
              <a:t>place – unless you </a:t>
            </a:r>
            <a:r>
              <a:rPr lang="en-US" sz="2600" dirty="0"/>
              <a:t>repent. </a:t>
            </a:r>
            <a:r>
              <a:rPr lang="en-US" sz="2600" b="1" baseline="30000" dirty="0"/>
              <a:t>6 </a:t>
            </a:r>
            <a:r>
              <a:rPr lang="en-US" sz="2600" dirty="0"/>
              <a:t>But this you have, that you hate the deeds of the </a:t>
            </a:r>
            <a:r>
              <a:rPr lang="en-US" sz="2600" dirty="0" err="1"/>
              <a:t>Nicolaitans</a:t>
            </a:r>
            <a:r>
              <a:rPr lang="en-US" sz="2600" dirty="0"/>
              <a:t>, which I also hate</a:t>
            </a:r>
            <a:r>
              <a:rPr lang="en-US" sz="2600" dirty="0" smtClean="0"/>
              <a:t>. </a:t>
            </a:r>
            <a:r>
              <a:rPr lang="en-US" sz="2600" b="1" baseline="30000" dirty="0" smtClean="0"/>
              <a:t>7</a:t>
            </a:r>
            <a:r>
              <a:rPr lang="en-US" sz="2600" b="1" baseline="30000" dirty="0"/>
              <a:t> </a:t>
            </a:r>
            <a:r>
              <a:rPr lang="en-US" sz="2600" dirty="0" smtClean="0"/>
              <a:t>He </a:t>
            </a:r>
            <a:r>
              <a:rPr lang="en-US" sz="2600" dirty="0"/>
              <a:t>who has an ear, let him hear what the Spirit says to the churches. To him who overcomes I will give to eat from the tree of life, which is in the midst of the Paradise of God</a:t>
            </a:r>
            <a:r>
              <a:rPr lang="en-US" sz="2600" dirty="0" smtClean="0"/>
              <a:t>.’”</a:t>
            </a:r>
            <a:endParaRPr lang="en-US" sz="2600" dirty="0"/>
          </a:p>
        </p:txBody>
      </p:sp>
    </p:spTree>
    <p:extLst>
      <p:ext uri="{BB962C8B-B14F-4D97-AF65-F5344CB8AC3E}">
        <p14:creationId xmlns:p14="http://schemas.microsoft.com/office/powerpoint/2010/main" val="3971541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
            <a:ext cx="8229600" cy="990600"/>
          </a:xfrm>
        </p:spPr>
        <p:txBody>
          <a:bodyPr/>
          <a:lstStyle/>
          <a:p>
            <a:r>
              <a:rPr lang="en-US" b="1" dirty="0" smtClean="0">
                <a:effectLst>
                  <a:outerShdw blurRad="38100" dist="38100" dir="2700000" algn="tl">
                    <a:srgbClr val="000000">
                      <a:alpha val="43137"/>
                    </a:srgbClr>
                  </a:outerShdw>
                </a:effectLst>
              </a:rPr>
              <a:t>Revelation 2:8-11</a:t>
            </a:r>
            <a:endParaRPr lang="en-US" b="1" dirty="0">
              <a:effectLst>
                <a:outerShdw blurRad="38100" dist="38100" dir="2700000" algn="tl">
                  <a:srgbClr val="000000">
                    <a:alpha val="43137"/>
                  </a:srgbClr>
                </a:outerShdw>
              </a:effectLst>
            </a:endParaRPr>
          </a:p>
        </p:txBody>
      </p:sp>
      <p:sp>
        <p:nvSpPr>
          <p:cNvPr id="5" name="TextBox 4"/>
          <p:cNvSpPr txBox="1"/>
          <p:nvPr/>
        </p:nvSpPr>
        <p:spPr>
          <a:xfrm>
            <a:off x="76200" y="990600"/>
            <a:ext cx="8991600" cy="5447645"/>
          </a:xfrm>
          <a:prstGeom prst="rect">
            <a:avLst/>
          </a:prstGeom>
          <a:noFill/>
        </p:spPr>
        <p:txBody>
          <a:bodyPr wrap="square" rtlCol="0">
            <a:spAutoFit/>
          </a:bodyPr>
          <a:lstStyle/>
          <a:p>
            <a:r>
              <a:rPr lang="en-US" sz="2900" b="1" baseline="30000" dirty="0" smtClean="0"/>
              <a:t>8</a:t>
            </a:r>
            <a:r>
              <a:rPr lang="en-US" sz="2900" b="1" baseline="30000" dirty="0"/>
              <a:t> </a:t>
            </a:r>
            <a:r>
              <a:rPr lang="en-US" sz="2900" dirty="0" smtClean="0"/>
              <a:t>And </a:t>
            </a:r>
            <a:r>
              <a:rPr lang="en-US" sz="2900" dirty="0"/>
              <a:t>to the angel of the church in Smyrna </a:t>
            </a:r>
            <a:r>
              <a:rPr lang="en-US" sz="2900" dirty="0" smtClean="0"/>
              <a:t>write, “These </a:t>
            </a:r>
            <a:r>
              <a:rPr lang="en-US" sz="2900" dirty="0"/>
              <a:t>things says the First and the Last, who was dead, and came to life: </a:t>
            </a:r>
            <a:r>
              <a:rPr lang="en-US" sz="2900" b="1" baseline="30000" dirty="0"/>
              <a:t>9 </a:t>
            </a:r>
            <a:r>
              <a:rPr lang="en-US" sz="2900" dirty="0" smtClean="0"/>
              <a:t>‘I </a:t>
            </a:r>
            <a:r>
              <a:rPr lang="en-US" sz="2900" dirty="0"/>
              <a:t>know your works, tribulation, and poverty (but you are rich); and I know the blasphemy of those who say they are Jews and are not, but are a synagogue </a:t>
            </a:r>
            <a:r>
              <a:rPr lang="en-US" sz="2900" dirty="0" smtClean="0"/>
              <a:t>of Satan. </a:t>
            </a:r>
            <a:r>
              <a:rPr lang="en-US" sz="2900" b="1" baseline="30000" dirty="0" smtClean="0"/>
              <a:t>10</a:t>
            </a:r>
            <a:r>
              <a:rPr lang="en-US" sz="2900" b="1" baseline="30000" dirty="0"/>
              <a:t> </a:t>
            </a:r>
            <a:r>
              <a:rPr lang="en-US" sz="2900" dirty="0"/>
              <a:t>Do not fear any of those things which you are about to suffer. Indeed, the devil is about to throw some of you into prison, that you may be tested, and you will have tribulation ten days. Be faithful until death, and I will give you the crown of life</a:t>
            </a:r>
            <a:r>
              <a:rPr lang="en-US" sz="2900" dirty="0" smtClean="0"/>
              <a:t>. </a:t>
            </a:r>
            <a:r>
              <a:rPr lang="en-US" sz="2900" b="1" baseline="30000" dirty="0" smtClean="0"/>
              <a:t>11</a:t>
            </a:r>
            <a:r>
              <a:rPr lang="en-US" sz="2900" b="1" baseline="30000" dirty="0"/>
              <a:t> </a:t>
            </a:r>
            <a:r>
              <a:rPr lang="en-US" sz="2900" dirty="0" smtClean="0"/>
              <a:t>He </a:t>
            </a:r>
            <a:r>
              <a:rPr lang="en-US" sz="2900" dirty="0"/>
              <a:t>who has an ear, let him hear what the Spirit says to the churches. He who overcomes shall not be hurt by the second death</a:t>
            </a:r>
            <a:r>
              <a:rPr lang="en-US" sz="2900" dirty="0" smtClean="0"/>
              <a:t>.”’</a:t>
            </a:r>
            <a:endParaRPr lang="en-US" sz="2900" dirty="0"/>
          </a:p>
        </p:txBody>
      </p:sp>
    </p:spTree>
    <p:extLst>
      <p:ext uri="{BB962C8B-B14F-4D97-AF65-F5344CB8AC3E}">
        <p14:creationId xmlns:p14="http://schemas.microsoft.com/office/powerpoint/2010/main" val="2703146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
            <a:ext cx="8229600" cy="1066800"/>
          </a:xfrm>
          <a:effectLst>
            <a:outerShdw dist="71842" dir="2700000" algn="ctr" rotWithShape="0">
              <a:schemeClr val="bg2"/>
            </a:outerShdw>
          </a:effectLst>
        </p:spPr>
        <p:txBody>
          <a:bodyPr/>
          <a:lstStyle/>
          <a:p>
            <a:r>
              <a:rPr lang="en-US" altLang="en-US" sz="4800" b="1" dirty="0">
                <a:effectLst/>
              </a:rPr>
              <a:t>Standards of Judgment</a:t>
            </a:r>
          </a:p>
        </p:txBody>
      </p:sp>
      <p:sp>
        <p:nvSpPr>
          <p:cNvPr id="7171" name="Rectangle 3"/>
          <p:cNvSpPr>
            <a:spLocks noGrp="1" noChangeArrowheads="1"/>
          </p:cNvSpPr>
          <p:nvPr>
            <p:ph type="body" idx="1"/>
          </p:nvPr>
        </p:nvSpPr>
        <p:spPr>
          <a:xfrm>
            <a:off x="381000" y="990600"/>
            <a:ext cx="8534400" cy="5867400"/>
          </a:xfrm>
        </p:spPr>
        <p:txBody>
          <a:bodyPr/>
          <a:lstStyle/>
          <a:p>
            <a:pPr>
              <a:lnSpc>
                <a:spcPct val="96000"/>
              </a:lnSpc>
              <a:spcBef>
                <a:spcPts val="0"/>
              </a:spcBef>
              <a:spcAft>
                <a:spcPts val="600"/>
              </a:spcAft>
            </a:pPr>
            <a:r>
              <a:rPr lang="en-US" altLang="en-US" sz="3600" dirty="0">
                <a:effectLst/>
              </a:rPr>
              <a:t>Some judge churches by human standards:</a:t>
            </a:r>
          </a:p>
          <a:p>
            <a:pPr lvl="1">
              <a:lnSpc>
                <a:spcPct val="96000"/>
              </a:lnSpc>
              <a:spcBef>
                <a:spcPts val="0"/>
              </a:spcBef>
              <a:spcAft>
                <a:spcPts val="600"/>
              </a:spcAft>
              <a:buFont typeface="Wingdings" pitchFamily="2" charset="2"/>
              <a:buChar char="w"/>
            </a:pPr>
            <a:r>
              <a:rPr lang="en-US" altLang="en-US" sz="3200" b="1" i="1" dirty="0">
                <a:solidFill>
                  <a:srgbClr val="66FFFF"/>
                </a:solidFill>
                <a:effectLst/>
              </a:rPr>
              <a:t>Social activities among members</a:t>
            </a:r>
          </a:p>
          <a:p>
            <a:pPr lvl="1">
              <a:lnSpc>
                <a:spcPct val="96000"/>
              </a:lnSpc>
              <a:spcBef>
                <a:spcPts val="0"/>
              </a:spcBef>
              <a:spcAft>
                <a:spcPts val="600"/>
              </a:spcAft>
              <a:buFont typeface="Wingdings" pitchFamily="2" charset="2"/>
              <a:buChar char="w"/>
            </a:pPr>
            <a:r>
              <a:rPr lang="en-US" altLang="en-US" sz="3200" b="1" i="1" dirty="0">
                <a:solidFill>
                  <a:srgbClr val="66FFFF"/>
                </a:solidFill>
                <a:effectLst/>
              </a:rPr>
              <a:t>Number of people </a:t>
            </a:r>
            <a:r>
              <a:rPr lang="en-US" altLang="en-US" sz="3200" b="1" i="1" dirty="0" smtClean="0">
                <a:solidFill>
                  <a:srgbClr val="66FFFF"/>
                </a:solidFill>
                <a:effectLst/>
              </a:rPr>
              <a:t>attending</a:t>
            </a:r>
          </a:p>
          <a:p>
            <a:pPr lvl="1">
              <a:lnSpc>
                <a:spcPct val="96000"/>
              </a:lnSpc>
              <a:spcBef>
                <a:spcPts val="0"/>
              </a:spcBef>
              <a:spcAft>
                <a:spcPts val="600"/>
              </a:spcAft>
              <a:buFont typeface="Wingdings" pitchFamily="2" charset="2"/>
              <a:buChar char="w"/>
            </a:pPr>
            <a:r>
              <a:rPr lang="en-US" altLang="en-US" sz="3200" b="1" i="1" dirty="0" smtClean="0">
                <a:solidFill>
                  <a:srgbClr val="66FFFF"/>
                </a:solidFill>
                <a:effectLst/>
              </a:rPr>
              <a:t>Style, comfort or size of the building</a:t>
            </a:r>
            <a:endParaRPr lang="en-US" altLang="en-US" sz="3200" b="1" i="1" dirty="0">
              <a:solidFill>
                <a:srgbClr val="66FFFF"/>
              </a:solidFill>
              <a:effectLst/>
            </a:endParaRPr>
          </a:p>
          <a:p>
            <a:pPr lvl="1">
              <a:lnSpc>
                <a:spcPct val="96000"/>
              </a:lnSpc>
              <a:spcBef>
                <a:spcPts val="0"/>
              </a:spcBef>
              <a:spcAft>
                <a:spcPts val="600"/>
              </a:spcAft>
              <a:buFont typeface="Wingdings" pitchFamily="2" charset="2"/>
              <a:buChar char="w"/>
            </a:pPr>
            <a:r>
              <a:rPr lang="en-US" altLang="en-US" sz="3200" b="1" i="1" dirty="0">
                <a:solidFill>
                  <a:srgbClr val="66FFFF"/>
                </a:solidFill>
                <a:effectLst/>
              </a:rPr>
              <a:t>Emotional atmosphere or aesthetics</a:t>
            </a:r>
          </a:p>
          <a:p>
            <a:pPr lvl="1">
              <a:lnSpc>
                <a:spcPct val="96000"/>
              </a:lnSpc>
              <a:spcBef>
                <a:spcPts val="0"/>
              </a:spcBef>
              <a:spcAft>
                <a:spcPts val="600"/>
              </a:spcAft>
              <a:buFont typeface="Wingdings" pitchFamily="2" charset="2"/>
              <a:buChar char="w"/>
            </a:pPr>
            <a:r>
              <a:rPr lang="en-US" altLang="en-US" sz="3200" b="1" i="1" dirty="0">
                <a:solidFill>
                  <a:srgbClr val="66FFFF"/>
                </a:solidFill>
                <a:effectLst/>
              </a:rPr>
              <a:t>Entertaining teachers &amp; preachers</a:t>
            </a:r>
            <a:endParaRPr lang="en-US" altLang="en-US" sz="3200" dirty="0">
              <a:effectLst/>
            </a:endParaRPr>
          </a:p>
          <a:p>
            <a:pPr>
              <a:lnSpc>
                <a:spcPct val="96000"/>
              </a:lnSpc>
              <a:spcBef>
                <a:spcPts val="0"/>
              </a:spcBef>
              <a:spcAft>
                <a:spcPts val="600"/>
              </a:spcAft>
            </a:pPr>
            <a:r>
              <a:rPr lang="en-US" altLang="en-US" sz="3600" dirty="0">
                <a:effectLst/>
              </a:rPr>
              <a:t>Christ is the one who has the right to judge</a:t>
            </a:r>
          </a:p>
          <a:p>
            <a:pPr>
              <a:lnSpc>
                <a:spcPct val="96000"/>
              </a:lnSpc>
              <a:spcBef>
                <a:spcPts val="0"/>
              </a:spcBef>
              <a:spcAft>
                <a:spcPts val="600"/>
              </a:spcAft>
            </a:pPr>
            <a:r>
              <a:rPr lang="en-US" altLang="en-US" sz="3600" dirty="0">
                <a:effectLst/>
              </a:rPr>
              <a:t>He walks amidst the candlesticks (</a:t>
            </a:r>
            <a:r>
              <a:rPr lang="en-US" altLang="en-US" sz="3600" b="1" i="1" dirty="0">
                <a:solidFill>
                  <a:schemeClr val="tx2"/>
                </a:solidFill>
                <a:effectLst/>
              </a:rPr>
              <a:t>Rev. 1</a:t>
            </a:r>
            <a:r>
              <a:rPr lang="en-US" altLang="en-US" sz="3600" dirty="0">
                <a:effectLst/>
              </a:rPr>
              <a:t>)</a:t>
            </a:r>
          </a:p>
          <a:p>
            <a:pPr>
              <a:lnSpc>
                <a:spcPct val="96000"/>
              </a:lnSpc>
              <a:spcBef>
                <a:spcPts val="0"/>
              </a:spcBef>
              <a:spcAft>
                <a:spcPts val="600"/>
              </a:spcAft>
            </a:pPr>
            <a:r>
              <a:rPr lang="en-US" altLang="en-US" sz="3600" b="1" dirty="0">
                <a:solidFill>
                  <a:schemeClr val="hlink"/>
                </a:solidFill>
                <a:effectLst/>
              </a:rPr>
              <a:t>What is His standard of judgment?</a:t>
            </a:r>
            <a:endParaRPr lang="en-US" altLang="en-US" sz="3600" dirty="0">
              <a:effectLst/>
            </a:endParaRPr>
          </a:p>
          <a:p>
            <a:pPr>
              <a:lnSpc>
                <a:spcPct val="96000"/>
              </a:lnSpc>
              <a:spcBef>
                <a:spcPts val="0"/>
              </a:spcBef>
              <a:spcAft>
                <a:spcPts val="600"/>
              </a:spcAft>
            </a:pPr>
            <a:r>
              <a:rPr lang="en-US" altLang="en-US" sz="3600" b="1" dirty="0">
                <a:solidFill>
                  <a:srgbClr val="FFFF66"/>
                </a:solidFill>
                <a:effectLst/>
              </a:rPr>
              <a:t>Does our standard differ from Christ’s?</a:t>
            </a:r>
            <a:endParaRPr lang="en-US" altLang="en-US" sz="36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717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717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anim calcmode="lin" valueType="num">
                                      <p:cBhvr>
                                        <p:cTn id="15" dur="500" fill="hold"/>
                                        <p:tgtEl>
                                          <p:spTgt spid="717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717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717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 calcmode="lin" valueType="num">
                                      <p:cBhvr>
                                        <p:cTn id="23" dur="500" fill="hold"/>
                                        <p:tgtEl>
                                          <p:spTgt spid="717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717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p:cTn id="31" dur="500" fill="hold"/>
                                        <p:tgtEl>
                                          <p:spTgt spid="717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717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717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7171">
                                            <p:txEl>
                                              <p:pRg st="4" end="4"/>
                                            </p:txEl>
                                          </p:spTgt>
                                        </p:tgtEl>
                                        <p:attrNameLst>
                                          <p:attrName>style.visibility</p:attrName>
                                        </p:attrNameLst>
                                      </p:cBhvr>
                                      <p:to>
                                        <p:strVal val="visible"/>
                                      </p:to>
                                    </p:set>
                                    <p:anim calcmode="lin" valueType="num">
                                      <p:cBhvr>
                                        <p:cTn id="39" dur="500" fill="hold"/>
                                        <p:tgtEl>
                                          <p:spTgt spid="717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717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717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7171">
                                            <p:txEl>
                                              <p:pRg st="5" end="5"/>
                                            </p:txEl>
                                          </p:spTgt>
                                        </p:tgtEl>
                                        <p:attrNameLst>
                                          <p:attrName>style.visibility</p:attrName>
                                        </p:attrNameLst>
                                      </p:cBhvr>
                                      <p:to>
                                        <p:strVal val="visible"/>
                                      </p:to>
                                    </p:set>
                                    <p:anim calcmode="lin" valueType="num">
                                      <p:cBhvr>
                                        <p:cTn id="47" dur="500" fill="hold"/>
                                        <p:tgtEl>
                                          <p:spTgt spid="7171">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7171">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717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7171">
                                            <p:txEl>
                                              <p:pRg st="6" end="6"/>
                                            </p:txEl>
                                          </p:spTgt>
                                        </p:tgtEl>
                                        <p:attrNameLst>
                                          <p:attrName>style.visibility</p:attrName>
                                        </p:attrNameLst>
                                      </p:cBhvr>
                                      <p:to>
                                        <p:strVal val="visible"/>
                                      </p:to>
                                    </p:set>
                                    <p:anim calcmode="lin" valueType="num">
                                      <p:cBhvr>
                                        <p:cTn id="55" dur="500" fill="hold"/>
                                        <p:tgtEl>
                                          <p:spTgt spid="7171">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7171">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717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7171">
                                            <p:txEl>
                                              <p:pRg st="7" end="7"/>
                                            </p:txEl>
                                          </p:spTgt>
                                        </p:tgtEl>
                                        <p:attrNameLst>
                                          <p:attrName>style.visibility</p:attrName>
                                        </p:attrNameLst>
                                      </p:cBhvr>
                                      <p:to>
                                        <p:strVal val="visible"/>
                                      </p:to>
                                    </p:set>
                                    <p:anim calcmode="lin" valueType="num">
                                      <p:cBhvr>
                                        <p:cTn id="63" dur="500" fill="hold"/>
                                        <p:tgtEl>
                                          <p:spTgt spid="7171">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7171">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7171">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7171">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7171">
                                            <p:txEl>
                                              <p:pRg st="8" end="8"/>
                                            </p:txEl>
                                          </p:spTgt>
                                        </p:tgtEl>
                                        <p:attrNameLst>
                                          <p:attrName>style.visibility</p:attrName>
                                        </p:attrNameLst>
                                      </p:cBhvr>
                                      <p:to>
                                        <p:strVal val="visible"/>
                                      </p:to>
                                    </p:set>
                                    <p:anim calcmode="lin" valueType="num">
                                      <p:cBhvr>
                                        <p:cTn id="71" dur="500" fill="hold"/>
                                        <p:tgtEl>
                                          <p:spTgt spid="7171">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7171">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7171">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7171">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7171">
                                            <p:txEl>
                                              <p:pRg st="9" end="9"/>
                                            </p:txEl>
                                          </p:spTgt>
                                        </p:tgtEl>
                                        <p:attrNameLst>
                                          <p:attrName>style.visibility</p:attrName>
                                        </p:attrNameLst>
                                      </p:cBhvr>
                                      <p:to>
                                        <p:strVal val="visible"/>
                                      </p:to>
                                    </p:set>
                                    <p:anim calcmode="lin" valueType="num">
                                      <p:cBhvr>
                                        <p:cTn id="79" dur="500" fill="hold"/>
                                        <p:tgtEl>
                                          <p:spTgt spid="7171">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7171">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7171">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7171">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914400"/>
            <a:ext cx="9144000" cy="1139825"/>
          </a:xfrm>
          <a:effectLst>
            <a:outerShdw dist="71842" dir="2700000" algn="ctr" rotWithShape="0">
              <a:schemeClr val="bg2"/>
            </a:outerShdw>
          </a:effectLst>
        </p:spPr>
        <p:txBody>
          <a:bodyPr/>
          <a:lstStyle/>
          <a:p>
            <a:r>
              <a:rPr lang="en-US" altLang="en-US" sz="6600" b="1" dirty="0">
                <a:effectLst/>
                <a:latin typeface="Times New Roman" panose="02020603050405020304" pitchFamily="18" charset="0"/>
                <a:cs typeface="Times New Roman" panose="02020603050405020304" pitchFamily="18" charset="0"/>
              </a:rPr>
              <a:t>Churches Commended &amp; Condemned by Christ</a:t>
            </a:r>
            <a:endParaRPr lang="en-US" altLang="en-US" sz="6600" dirty="0">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effectLst>
            <a:outerShdw dist="71842" dir="2700000" algn="ctr" rotWithShape="0">
              <a:schemeClr val="bg2"/>
            </a:outerShdw>
          </a:effectLst>
        </p:spPr>
        <p:txBody>
          <a:bodyPr/>
          <a:lstStyle/>
          <a:p>
            <a:r>
              <a:rPr lang="en-US" altLang="en-US" sz="4800" b="1" dirty="0">
                <a:effectLst/>
              </a:rPr>
              <a:t>Christ on Ephesus</a:t>
            </a:r>
          </a:p>
        </p:txBody>
      </p:sp>
      <p:sp>
        <p:nvSpPr>
          <p:cNvPr id="8195" name="Rectangle 3"/>
          <p:cNvSpPr>
            <a:spLocks noGrp="1" noChangeArrowheads="1"/>
          </p:cNvSpPr>
          <p:nvPr>
            <p:ph type="body" sz="half" idx="1"/>
          </p:nvPr>
        </p:nvSpPr>
        <p:spPr>
          <a:xfrm>
            <a:off x="304800" y="1447800"/>
            <a:ext cx="4191000" cy="4530725"/>
          </a:xfrm>
        </p:spPr>
        <p:txBody>
          <a:bodyPr/>
          <a:lstStyle/>
          <a:p>
            <a:pPr algn="ctr">
              <a:buFont typeface="Wingdings" pitchFamily="2" charset="2"/>
              <a:buNone/>
            </a:pPr>
            <a:r>
              <a:rPr lang="en-US" altLang="en-US" sz="3200" b="1" u="sng" dirty="0">
                <a:effectLst/>
              </a:rPr>
              <a:t>COMMENDED</a:t>
            </a:r>
            <a:endParaRPr lang="en-US" altLang="en-US" sz="3200" b="1" dirty="0">
              <a:effectLst/>
            </a:endParaRPr>
          </a:p>
          <a:p>
            <a:pPr>
              <a:buClr>
                <a:srgbClr val="FFFF00"/>
              </a:buClr>
            </a:pPr>
            <a:r>
              <a:rPr lang="en-US" altLang="en-US" sz="3200" dirty="0">
                <a:effectLst/>
              </a:rPr>
              <a:t>Could not bear evil men</a:t>
            </a:r>
          </a:p>
          <a:p>
            <a:pPr>
              <a:buClr>
                <a:srgbClr val="FFFF00"/>
              </a:buClr>
            </a:pPr>
            <a:r>
              <a:rPr lang="en-US" altLang="en-US" sz="3200" dirty="0">
                <a:effectLst/>
              </a:rPr>
              <a:t>Tried those with false claims &amp; found them false</a:t>
            </a:r>
          </a:p>
          <a:p>
            <a:pPr>
              <a:buClr>
                <a:srgbClr val="FFFF00"/>
              </a:buClr>
            </a:pPr>
            <a:r>
              <a:rPr lang="en-US" altLang="en-US" sz="3200" dirty="0">
                <a:effectLst/>
              </a:rPr>
              <a:t>Patiently endured for Christ’s name’s sake</a:t>
            </a:r>
          </a:p>
          <a:p>
            <a:pPr>
              <a:buClr>
                <a:srgbClr val="FFFF00"/>
              </a:buClr>
            </a:pPr>
            <a:r>
              <a:rPr lang="en-US" altLang="en-US" sz="3200" dirty="0">
                <a:effectLst/>
              </a:rPr>
              <a:t>Hated the same works the Lord hated</a:t>
            </a:r>
          </a:p>
        </p:txBody>
      </p:sp>
      <p:sp>
        <p:nvSpPr>
          <p:cNvPr id="8196" name="Rectangle 4"/>
          <p:cNvSpPr>
            <a:spLocks noGrp="1" noChangeArrowheads="1"/>
          </p:cNvSpPr>
          <p:nvPr>
            <p:ph type="body" sz="half" idx="2"/>
          </p:nvPr>
        </p:nvSpPr>
        <p:spPr>
          <a:xfrm>
            <a:off x="4648200" y="1447800"/>
            <a:ext cx="4038600" cy="4530725"/>
          </a:xfrm>
        </p:spPr>
        <p:txBody>
          <a:bodyPr/>
          <a:lstStyle/>
          <a:p>
            <a:pPr algn="ctr">
              <a:buFont typeface="Wingdings" pitchFamily="2" charset="2"/>
              <a:buNone/>
            </a:pPr>
            <a:r>
              <a:rPr lang="en-US" altLang="en-US" sz="3200" b="1" u="sng" dirty="0">
                <a:solidFill>
                  <a:srgbClr val="FFFF66"/>
                </a:solidFill>
                <a:effectLst/>
              </a:rPr>
              <a:t>CONDEMNED</a:t>
            </a:r>
            <a:endParaRPr lang="en-US" altLang="en-US" sz="3200" b="1" dirty="0">
              <a:solidFill>
                <a:srgbClr val="FFFF66"/>
              </a:solidFill>
              <a:effectLst/>
            </a:endParaRPr>
          </a:p>
          <a:p>
            <a:pPr>
              <a:buClr>
                <a:schemeClr val="tx1"/>
              </a:buClr>
              <a:buFont typeface="Wingdings" pitchFamily="2" charset="2"/>
              <a:buChar char="n"/>
            </a:pPr>
            <a:r>
              <a:rPr lang="en-US" altLang="en-US" sz="3200" dirty="0">
                <a:solidFill>
                  <a:srgbClr val="FFFF66"/>
                </a:solidFill>
                <a:effectLst/>
              </a:rPr>
              <a:t>Lord had something “against” them…</a:t>
            </a:r>
          </a:p>
          <a:p>
            <a:pPr>
              <a:buClr>
                <a:schemeClr val="tx1"/>
              </a:buClr>
              <a:buFont typeface="Wingdings" pitchFamily="2" charset="2"/>
              <a:buChar char="n"/>
            </a:pPr>
            <a:r>
              <a:rPr lang="en-US" altLang="en-US" sz="3200" dirty="0">
                <a:solidFill>
                  <a:srgbClr val="FFFF66"/>
                </a:solidFill>
                <a:effectLst/>
              </a:rPr>
              <a:t>They had left their first love</a:t>
            </a:r>
            <a:endParaRPr lang="en-US" altLang="en-US" sz="3200" b="1" dirty="0">
              <a:solidFill>
                <a:srgbClr val="FFFF66"/>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effectLst>
            <a:outerShdw dist="71842" dir="2700000" algn="ctr" rotWithShape="0">
              <a:schemeClr val="bg2"/>
            </a:outerShdw>
          </a:effectLst>
        </p:spPr>
        <p:txBody>
          <a:bodyPr/>
          <a:lstStyle/>
          <a:p>
            <a:r>
              <a:rPr lang="en-US" altLang="en-US" sz="4800" b="1" dirty="0">
                <a:effectLst/>
              </a:rPr>
              <a:t>Christ on Smyrna</a:t>
            </a:r>
          </a:p>
        </p:txBody>
      </p:sp>
      <p:sp>
        <p:nvSpPr>
          <p:cNvPr id="15363" name="Rectangle 3"/>
          <p:cNvSpPr>
            <a:spLocks noGrp="1" noChangeArrowheads="1"/>
          </p:cNvSpPr>
          <p:nvPr>
            <p:ph type="body" sz="half" idx="1"/>
          </p:nvPr>
        </p:nvSpPr>
        <p:spPr>
          <a:xfrm>
            <a:off x="304800" y="1600200"/>
            <a:ext cx="4114800" cy="4530725"/>
          </a:xfrm>
        </p:spPr>
        <p:txBody>
          <a:bodyPr/>
          <a:lstStyle/>
          <a:p>
            <a:pPr algn="ctr">
              <a:buFont typeface="Wingdings" pitchFamily="2" charset="2"/>
              <a:buNone/>
            </a:pPr>
            <a:r>
              <a:rPr lang="en-US" altLang="en-US" sz="3200" b="1" u="sng" dirty="0">
                <a:effectLst/>
              </a:rPr>
              <a:t>COMMENDED</a:t>
            </a:r>
            <a:endParaRPr lang="en-US" altLang="en-US" sz="3200" b="1" dirty="0">
              <a:effectLst/>
            </a:endParaRPr>
          </a:p>
          <a:p>
            <a:pPr>
              <a:buClr>
                <a:srgbClr val="FFFF00"/>
              </a:buClr>
            </a:pPr>
            <a:r>
              <a:rPr lang="en-US" altLang="en-US" sz="3200" dirty="0">
                <a:effectLst/>
              </a:rPr>
              <a:t>Rich (spiritually) amidst physical poverty &amp; tribulation</a:t>
            </a:r>
          </a:p>
          <a:p>
            <a:pPr>
              <a:buClr>
                <a:srgbClr val="FFFF00"/>
              </a:buClr>
            </a:pPr>
            <a:r>
              <a:rPr lang="en-US" altLang="en-US" sz="3200" dirty="0">
                <a:effectLst/>
              </a:rPr>
              <a:t>Suffering to intensify, but would receive reward in continued to be faithful</a:t>
            </a:r>
          </a:p>
        </p:txBody>
      </p:sp>
      <p:sp>
        <p:nvSpPr>
          <p:cNvPr id="15364" name="Rectangle 4"/>
          <p:cNvSpPr>
            <a:spLocks noGrp="1" noChangeArrowheads="1"/>
          </p:cNvSpPr>
          <p:nvPr>
            <p:ph type="body" sz="half" idx="2"/>
          </p:nvPr>
        </p:nvSpPr>
        <p:spPr/>
        <p:txBody>
          <a:bodyPr/>
          <a:lstStyle/>
          <a:p>
            <a:pPr algn="ctr">
              <a:buFont typeface="Wingdings" pitchFamily="2" charset="2"/>
              <a:buNone/>
            </a:pPr>
            <a:r>
              <a:rPr lang="en-US" altLang="en-US" sz="3200" b="1" u="sng" dirty="0">
                <a:solidFill>
                  <a:srgbClr val="FFFF66"/>
                </a:solidFill>
                <a:effectLst/>
              </a:rPr>
              <a:t>CONDEMNED</a:t>
            </a:r>
            <a:endParaRPr lang="en-US" altLang="en-US" sz="3200" b="1" dirty="0">
              <a:solidFill>
                <a:srgbClr val="FFFF66"/>
              </a:solidFill>
              <a:effectLst/>
            </a:endParaRPr>
          </a:p>
          <a:p>
            <a:pPr>
              <a:buClr>
                <a:schemeClr val="tx1"/>
              </a:buClr>
              <a:buFont typeface="Wingdings" pitchFamily="2" charset="2"/>
              <a:buChar char="n"/>
            </a:pPr>
            <a:r>
              <a:rPr lang="en-US" altLang="en-US" sz="3200" dirty="0">
                <a:solidFill>
                  <a:srgbClr val="FFFF66"/>
                </a:solidFill>
                <a:effectLst/>
              </a:rPr>
              <a:t>No condemnation expressed</a:t>
            </a:r>
            <a:endParaRPr lang="en-US" altLang="en-US" sz="3200" b="1" dirty="0">
              <a:solidFill>
                <a:srgbClr val="FFFF66"/>
              </a:solidFill>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ffectLst>
            <a:outerShdw dist="71842" dir="2700000" algn="ctr" rotWithShape="0">
              <a:schemeClr val="bg2"/>
            </a:outerShdw>
          </a:effectLst>
        </p:spPr>
        <p:txBody>
          <a:bodyPr/>
          <a:lstStyle/>
          <a:p>
            <a:r>
              <a:rPr lang="en-US" altLang="en-US" sz="4800" b="1" dirty="0">
                <a:effectLst/>
              </a:rPr>
              <a:t>Christ on Pergamum</a:t>
            </a:r>
          </a:p>
        </p:txBody>
      </p:sp>
      <p:sp>
        <p:nvSpPr>
          <p:cNvPr id="16387" name="Rectangle 3"/>
          <p:cNvSpPr>
            <a:spLocks noGrp="1" noChangeArrowheads="1"/>
          </p:cNvSpPr>
          <p:nvPr>
            <p:ph type="body" sz="half" idx="1"/>
          </p:nvPr>
        </p:nvSpPr>
        <p:spPr>
          <a:xfrm>
            <a:off x="381000" y="1600200"/>
            <a:ext cx="4114800" cy="4530725"/>
          </a:xfrm>
        </p:spPr>
        <p:txBody>
          <a:bodyPr/>
          <a:lstStyle/>
          <a:p>
            <a:pPr algn="ctr">
              <a:buFont typeface="Wingdings" pitchFamily="2" charset="2"/>
              <a:buNone/>
            </a:pPr>
            <a:r>
              <a:rPr lang="en-US" altLang="en-US" sz="3200" b="1" u="sng" dirty="0">
                <a:effectLst/>
              </a:rPr>
              <a:t>COMMENDED</a:t>
            </a:r>
            <a:endParaRPr lang="en-US" altLang="en-US" sz="3200" b="1" dirty="0">
              <a:effectLst/>
            </a:endParaRPr>
          </a:p>
          <a:p>
            <a:pPr>
              <a:buClr>
                <a:srgbClr val="FFFF00"/>
              </a:buClr>
            </a:pPr>
            <a:r>
              <a:rPr lang="en-US" altLang="en-US" sz="3200" dirty="0">
                <a:effectLst/>
              </a:rPr>
              <a:t>Held fast the name of Christ despite evil surroundings</a:t>
            </a:r>
          </a:p>
          <a:p>
            <a:pPr>
              <a:buClr>
                <a:srgbClr val="FFFF00"/>
              </a:buClr>
            </a:pPr>
            <a:r>
              <a:rPr lang="en-US" altLang="en-US" sz="3200" dirty="0">
                <a:effectLst/>
              </a:rPr>
              <a:t>Did not deny the faith despite persecutions (even to death)</a:t>
            </a:r>
          </a:p>
        </p:txBody>
      </p:sp>
      <p:sp>
        <p:nvSpPr>
          <p:cNvPr id="16388" name="Rectangle 4"/>
          <p:cNvSpPr>
            <a:spLocks noGrp="1" noChangeArrowheads="1"/>
          </p:cNvSpPr>
          <p:nvPr>
            <p:ph type="body" sz="half" idx="2"/>
          </p:nvPr>
        </p:nvSpPr>
        <p:spPr>
          <a:xfrm>
            <a:off x="4648200" y="1600200"/>
            <a:ext cx="4114800" cy="4530725"/>
          </a:xfrm>
        </p:spPr>
        <p:txBody>
          <a:bodyPr/>
          <a:lstStyle/>
          <a:p>
            <a:pPr algn="ctr">
              <a:buFont typeface="Wingdings" pitchFamily="2" charset="2"/>
              <a:buNone/>
            </a:pPr>
            <a:r>
              <a:rPr lang="en-US" altLang="en-US" sz="3200" b="1" u="sng" dirty="0">
                <a:solidFill>
                  <a:srgbClr val="FFFF66"/>
                </a:solidFill>
                <a:effectLst/>
              </a:rPr>
              <a:t>CONDEMNED</a:t>
            </a:r>
            <a:endParaRPr lang="en-US" altLang="en-US" sz="3200" b="1" dirty="0">
              <a:solidFill>
                <a:srgbClr val="FFFF66"/>
              </a:solidFill>
              <a:effectLst/>
            </a:endParaRPr>
          </a:p>
          <a:p>
            <a:pPr>
              <a:buClr>
                <a:schemeClr val="tx1"/>
              </a:buClr>
              <a:buFont typeface="Wingdings" pitchFamily="2" charset="2"/>
              <a:buChar char="n"/>
            </a:pPr>
            <a:r>
              <a:rPr lang="en-US" altLang="en-US" sz="3200" dirty="0">
                <a:solidFill>
                  <a:srgbClr val="FFFF66"/>
                </a:solidFill>
                <a:effectLst/>
              </a:rPr>
              <a:t>Had some who taught that which led others astray</a:t>
            </a:r>
          </a:p>
          <a:p>
            <a:pPr>
              <a:buClr>
                <a:schemeClr val="tx1"/>
              </a:buClr>
              <a:buFont typeface="Wingdings" pitchFamily="2" charset="2"/>
              <a:buChar char="n"/>
            </a:pPr>
            <a:r>
              <a:rPr lang="en-US" altLang="en-US" sz="3200" dirty="0">
                <a:solidFill>
                  <a:srgbClr val="FFFF66"/>
                </a:solidFill>
                <a:effectLst/>
              </a:rPr>
              <a:t>Had some who held to false teachings of </a:t>
            </a:r>
            <a:r>
              <a:rPr lang="en-US" altLang="en-US" sz="3200" dirty="0" err="1">
                <a:solidFill>
                  <a:srgbClr val="FFFF66"/>
                </a:solidFill>
                <a:effectLst/>
              </a:rPr>
              <a:t>Nicolaitans</a:t>
            </a:r>
            <a:endParaRPr lang="en-US" altLang="en-US" sz="3200" b="1" dirty="0">
              <a:solidFill>
                <a:srgbClr val="FFFF66"/>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ffectLst>
            <a:outerShdw dist="71842" dir="2700000" algn="ctr" rotWithShape="0">
              <a:schemeClr val="bg2"/>
            </a:outerShdw>
          </a:effectLst>
        </p:spPr>
        <p:txBody>
          <a:bodyPr/>
          <a:lstStyle/>
          <a:p>
            <a:r>
              <a:rPr lang="en-US" altLang="en-US" sz="4800" b="1" dirty="0">
                <a:effectLst/>
              </a:rPr>
              <a:t>Christ on Thyatira</a:t>
            </a:r>
          </a:p>
        </p:txBody>
      </p:sp>
      <p:sp>
        <p:nvSpPr>
          <p:cNvPr id="17411" name="Rectangle 3"/>
          <p:cNvSpPr>
            <a:spLocks noGrp="1" noChangeArrowheads="1"/>
          </p:cNvSpPr>
          <p:nvPr>
            <p:ph type="body" sz="half" idx="1"/>
          </p:nvPr>
        </p:nvSpPr>
        <p:spPr/>
        <p:txBody>
          <a:bodyPr/>
          <a:lstStyle/>
          <a:p>
            <a:pPr algn="ctr">
              <a:buFont typeface="Wingdings" pitchFamily="2" charset="2"/>
              <a:buNone/>
            </a:pPr>
            <a:r>
              <a:rPr lang="en-US" altLang="en-US" sz="3200" b="1" u="sng" dirty="0">
                <a:effectLst/>
              </a:rPr>
              <a:t>COMMENDED</a:t>
            </a:r>
            <a:endParaRPr lang="en-US" altLang="en-US" sz="3200" b="1" dirty="0">
              <a:effectLst/>
            </a:endParaRPr>
          </a:p>
          <a:p>
            <a:pPr>
              <a:buClr>
                <a:srgbClr val="FFFF00"/>
              </a:buClr>
            </a:pPr>
            <a:r>
              <a:rPr lang="en-US" altLang="en-US" sz="3200" dirty="0">
                <a:effectLst/>
              </a:rPr>
              <a:t>Work, love, faith, service &amp; patience known to be more at last than at first</a:t>
            </a:r>
          </a:p>
        </p:txBody>
      </p:sp>
      <p:sp>
        <p:nvSpPr>
          <p:cNvPr id="17412" name="Rectangle 4"/>
          <p:cNvSpPr>
            <a:spLocks noGrp="1" noChangeArrowheads="1"/>
          </p:cNvSpPr>
          <p:nvPr>
            <p:ph type="body" sz="half" idx="2"/>
          </p:nvPr>
        </p:nvSpPr>
        <p:spPr>
          <a:xfrm>
            <a:off x="4648200" y="1600200"/>
            <a:ext cx="4191000" cy="4530725"/>
          </a:xfrm>
        </p:spPr>
        <p:txBody>
          <a:bodyPr/>
          <a:lstStyle/>
          <a:p>
            <a:pPr algn="ctr">
              <a:buFont typeface="Wingdings" pitchFamily="2" charset="2"/>
              <a:buNone/>
            </a:pPr>
            <a:r>
              <a:rPr lang="en-US" altLang="en-US" sz="3200" b="1" u="sng" dirty="0">
                <a:solidFill>
                  <a:srgbClr val="FFFF66"/>
                </a:solidFill>
                <a:effectLst/>
              </a:rPr>
              <a:t>CONDEMNED</a:t>
            </a:r>
            <a:endParaRPr lang="en-US" altLang="en-US" sz="3200" b="1" dirty="0">
              <a:solidFill>
                <a:srgbClr val="FFFF66"/>
              </a:solidFill>
              <a:effectLst/>
            </a:endParaRPr>
          </a:p>
          <a:p>
            <a:pPr>
              <a:buClr>
                <a:schemeClr val="tx1"/>
              </a:buClr>
              <a:buFont typeface="Wingdings" pitchFamily="2" charset="2"/>
              <a:buChar char="n"/>
            </a:pPr>
            <a:r>
              <a:rPr lang="en-US" altLang="en-US" sz="3200" dirty="0">
                <a:solidFill>
                  <a:srgbClr val="FFFF66"/>
                </a:solidFill>
                <a:effectLst/>
              </a:rPr>
              <a:t>Tolerated one in immorality; justified &amp; seduced others to commit sin</a:t>
            </a:r>
          </a:p>
          <a:p>
            <a:pPr>
              <a:buClr>
                <a:schemeClr val="tx1"/>
              </a:buClr>
              <a:buFont typeface="Wingdings" pitchFamily="2" charset="2"/>
              <a:buChar char="n"/>
            </a:pPr>
            <a:r>
              <a:rPr lang="en-US" altLang="en-US" sz="3200" dirty="0">
                <a:solidFill>
                  <a:srgbClr val="FFFF66"/>
                </a:solidFill>
                <a:effectLst/>
              </a:rPr>
              <a:t>Tolerance beyond time of long-suffering</a:t>
            </a:r>
            <a:endParaRPr lang="en-US" altLang="en-US" sz="3200" b="1" dirty="0">
              <a:solidFill>
                <a:srgbClr val="FFFF66"/>
              </a:solidFill>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
      <a:dk1>
        <a:srgbClr val="800000"/>
      </a:dk1>
      <a:lt1>
        <a:srgbClr val="FFFFFF"/>
      </a:lt1>
      <a:dk2>
        <a:srgbClr val="000000"/>
      </a:dk2>
      <a:lt2>
        <a:srgbClr val="FFFF7D"/>
      </a:lt2>
      <a:accent1>
        <a:srgbClr val="B40022"/>
      </a:accent1>
      <a:accent2>
        <a:srgbClr val="FFA1A1"/>
      </a:accent2>
      <a:accent3>
        <a:srgbClr val="AAAAAA"/>
      </a:accent3>
      <a:accent4>
        <a:srgbClr val="DADADA"/>
      </a:accent4>
      <a:accent5>
        <a:srgbClr val="D6AAAB"/>
      </a:accent5>
      <a:accent6>
        <a:srgbClr val="E79191"/>
      </a:accent6>
      <a:hlink>
        <a:srgbClr val="FFFFCC"/>
      </a:hlink>
      <a:folHlink>
        <a:srgbClr val="FFCC66"/>
      </a:folHlink>
    </a:clrScheme>
    <a:fontScheme name="Orbi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
      <a:clrScheme name="Orbit 10">
        <a:dk1>
          <a:srgbClr val="800000"/>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Office\Templates\Orbit.pot</Template>
  <TotalTime>1265</TotalTime>
  <Words>617</Words>
  <Application>Microsoft Office PowerPoint</Application>
  <PresentationFormat>On-screen Show (4:3)</PresentationFormat>
  <Paragraphs>95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Times New Roman</vt:lpstr>
      <vt:lpstr>Wingdings</vt:lpstr>
      <vt:lpstr>ZapfChan Bd BT</vt:lpstr>
      <vt:lpstr>Orbit</vt:lpstr>
      <vt:lpstr>How Christ Judges Churches</vt:lpstr>
      <vt:lpstr>Revelation 2:1-7</vt:lpstr>
      <vt:lpstr>Revelation 2:8-11</vt:lpstr>
      <vt:lpstr>Standards of Judgment</vt:lpstr>
      <vt:lpstr>Churches Commended &amp; Condemned by Christ</vt:lpstr>
      <vt:lpstr>Christ on Ephesus</vt:lpstr>
      <vt:lpstr>Christ on Smyrna</vt:lpstr>
      <vt:lpstr>Christ on Pergamum</vt:lpstr>
      <vt:lpstr>Christ on Thyatira</vt:lpstr>
      <vt:lpstr>Christ on Sardis</vt:lpstr>
      <vt:lpstr>Christ on Philadelphia</vt:lpstr>
      <vt:lpstr>Christ on Laodicea</vt:lpstr>
      <vt:lpstr>Regarding Faithfulness to Truth</vt:lpstr>
      <vt:lpstr>Regarding Priority of the Spiritual Over Physical</vt:lpstr>
      <vt:lpstr>Regarding Patience in Obedience</vt:lpstr>
    </vt:vector>
  </TitlesOfParts>
  <Company>User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User</dc:creator>
  <cp:lastModifiedBy>Harry</cp:lastModifiedBy>
  <cp:revision>10</cp:revision>
  <dcterms:created xsi:type="dcterms:W3CDTF">2002-08-18T00:41:06Z</dcterms:created>
  <dcterms:modified xsi:type="dcterms:W3CDTF">2014-10-12T13:22:18Z</dcterms:modified>
</cp:coreProperties>
</file>