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2" r:id="rId4"/>
    <p:sldId id="273" r:id="rId5"/>
    <p:sldId id="274" r:id="rId6"/>
    <p:sldId id="266" r:id="rId7"/>
    <p:sldId id="275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FF"/>
    <a:srgbClr val="996633"/>
    <a:srgbClr val="0000FF"/>
    <a:srgbClr val="A50021"/>
    <a:srgbClr val="000000"/>
    <a:srgbClr val="FF99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3BEFBB-E8C2-4E62-B16C-6EED918F4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520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B0731F-E864-4FF4-8D60-3B85F1AC8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525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86000" y="1100138"/>
            <a:ext cx="6553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10E78FB0-5B57-48E4-986A-C8F341050C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1AA3F-C154-46A7-AD2C-0A16EB55D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3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638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609600"/>
            <a:ext cx="4762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A402D-DD65-4B5A-A7FA-71DCF571C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37E-1A34-4573-A2A4-96A0EEB87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4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A12AD-35A3-4BCD-8C37-9D2A18E71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5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600B6-87E2-46F3-966D-C3E6AB47C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01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D4BDA-E142-44A0-A839-1BD72A420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68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2B8B8-A151-4822-B7EB-440F70925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57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5F682-1372-475F-BA4D-B2253C53C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31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06903-203E-4906-8B99-278A925C5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6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48A0-5D68-4274-89A9-2589C5A5A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35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33"/>
            </a:gs>
            <a:gs pos="100000">
              <a:srgbClr val="996633">
                <a:gamma/>
                <a:shade val="46275"/>
                <a:invGamma/>
              </a:srgbClr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096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81200"/>
            <a:ext cx="655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Impact" pitchFamily="34" charset="0"/>
              </a:defRPr>
            </a:lvl1pPr>
          </a:lstStyle>
          <a:p>
            <a:fld id="{901C30E5-5DA0-4700-A078-D07EFEB7DF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2098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8000" u="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of Complaining </a:t>
            </a:r>
            <a:r>
              <a:rPr lang="en-US" altLang="en-US" sz="7600" i="1" u="none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(Murmuring)</a:t>
            </a:r>
            <a:endParaRPr lang="en-US" altLang="en-US" sz="76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81400"/>
            <a:ext cx="8077200" cy="1066800"/>
          </a:xfrm>
        </p:spPr>
        <p:txBody>
          <a:bodyPr/>
          <a:lstStyle/>
          <a:p>
            <a:pPr algn="ctr"/>
            <a:r>
              <a:rPr lang="en-US" altLang="en-US" sz="54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en-US" sz="5400" i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en-US" sz="54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Corinthians </a:t>
            </a:r>
            <a:r>
              <a:rPr lang="en-US" alt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10:6-12</a:t>
            </a:r>
            <a:endParaRPr lang="en-US" altLang="en-US" sz="5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610600" cy="1143000"/>
          </a:xfrm>
        </p:spPr>
        <p:txBody>
          <a:bodyPr/>
          <a:lstStyle/>
          <a:p>
            <a:pPr algn="ctr"/>
            <a:r>
              <a:rPr lang="en-US" altLang="en-US" sz="6000" u="none" dirty="0">
                <a:solidFill>
                  <a:schemeClr val="tx2"/>
                </a:solidFill>
              </a:rPr>
              <a:t>What Is </a:t>
            </a:r>
            <a:r>
              <a:rPr lang="en-US" altLang="en-US" sz="6000" u="none" dirty="0" smtClean="0">
                <a:solidFill>
                  <a:schemeClr val="tx2"/>
                </a:solidFill>
              </a:rPr>
              <a:t>the </a:t>
            </a:r>
            <a:r>
              <a:rPr lang="en-US" altLang="en-US" sz="6000" u="none" dirty="0">
                <a:solidFill>
                  <a:schemeClr val="tx2"/>
                </a:solidFill>
              </a:rPr>
              <a:t>Solution </a:t>
            </a:r>
            <a:r>
              <a:rPr lang="en-US" altLang="en-US" sz="6000" u="none" dirty="0" smtClean="0">
                <a:solidFill>
                  <a:schemeClr val="tx2"/>
                </a:solidFill>
              </a:rPr>
              <a:t>to Complaining</a:t>
            </a:r>
            <a:r>
              <a:rPr lang="en-US" altLang="en-US" sz="6000" u="none" dirty="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1196876"/>
            <a:ext cx="8534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baseline="30000" dirty="0" smtClean="0">
                <a:solidFill>
                  <a:srgbClr val="FFFFFF"/>
                </a:solidFill>
              </a:rPr>
              <a:t>14</a:t>
            </a:r>
            <a:r>
              <a:rPr lang="en-US" sz="3600" b="1" baseline="30000" dirty="0">
                <a:solidFill>
                  <a:srgbClr val="FFFFFF"/>
                </a:solidFill>
              </a:rPr>
              <a:t> </a:t>
            </a:r>
            <a:r>
              <a:rPr lang="en-US" sz="3600" b="1" dirty="0">
                <a:solidFill>
                  <a:srgbClr val="FFCC00"/>
                </a:solidFill>
              </a:rPr>
              <a:t>Do all things without complaining and disputing</a:t>
            </a:r>
            <a:r>
              <a:rPr lang="en-US" sz="3600" dirty="0">
                <a:solidFill>
                  <a:srgbClr val="FFFFFF"/>
                </a:solidFill>
              </a:rPr>
              <a:t>, </a:t>
            </a:r>
            <a:r>
              <a:rPr lang="en-US" sz="3600" b="1" baseline="30000" dirty="0">
                <a:solidFill>
                  <a:srgbClr val="FFFFFF"/>
                </a:solidFill>
              </a:rPr>
              <a:t>15 </a:t>
            </a:r>
            <a:r>
              <a:rPr lang="en-US" sz="3600" dirty="0">
                <a:solidFill>
                  <a:srgbClr val="FFFFFF"/>
                </a:solidFill>
              </a:rPr>
              <a:t>that you may become blameless and harmless, children of God without fault in the midst of a crooked and perverse generation, among whom you shine as lights in the world, </a:t>
            </a:r>
            <a:r>
              <a:rPr lang="en-US" sz="3600" b="1" baseline="30000" dirty="0">
                <a:solidFill>
                  <a:srgbClr val="FFFFFF"/>
                </a:solidFill>
              </a:rPr>
              <a:t>16 </a:t>
            </a:r>
            <a:r>
              <a:rPr lang="en-US" sz="3600" dirty="0">
                <a:solidFill>
                  <a:srgbClr val="FFFFFF"/>
                </a:solidFill>
              </a:rPr>
              <a:t>holding fast the word of life, so that I may rejoice in the day of Christ that I have not run in vain or labored in vain.</a:t>
            </a:r>
            <a:endParaRPr lang="en-US" altLang="en-US" sz="36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pPr algn="ctr"/>
            <a:r>
              <a:rPr lang="en-US" altLang="en-US" u="none" dirty="0">
                <a:solidFill>
                  <a:srgbClr val="FFFF00"/>
                </a:solidFill>
              </a:rPr>
              <a:t>Philippians </a:t>
            </a:r>
            <a:r>
              <a:rPr lang="en-US" altLang="en-US" u="none" dirty="0" smtClean="0">
                <a:solidFill>
                  <a:srgbClr val="FFFF00"/>
                </a:solidFill>
              </a:rPr>
              <a:t>2:14-16</a:t>
            </a:r>
            <a:endParaRPr lang="en-US" u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b="1" baseline="30000" dirty="0" smtClean="0">
                <a:solidFill>
                  <a:srgbClr val="FFFFFF"/>
                </a:solidFill>
              </a:rPr>
              <a:t>6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Now these things became our examples, to the intent that we should not lust after evil things as they </a:t>
            </a:r>
            <a:r>
              <a:rPr lang="en-US" sz="3000" dirty="0" smtClean="0">
                <a:solidFill>
                  <a:srgbClr val="FFFFFF"/>
                </a:solidFill>
              </a:rPr>
              <a:t>also lusted.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7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And do not become </a:t>
            </a:r>
            <a:r>
              <a:rPr lang="en-US" sz="3000" dirty="0" smtClean="0">
                <a:solidFill>
                  <a:srgbClr val="FFFFFF"/>
                </a:solidFill>
              </a:rPr>
              <a:t>idolaters as were some of </a:t>
            </a:r>
            <a:r>
              <a:rPr lang="en-US" sz="3000" dirty="0">
                <a:solidFill>
                  <a:srgbClr val="FFFFFF"/>
                </a:solidFill>
              </a:rPr>
              <a:t>them. As it is written, “The people sat down to eat and drink, and rose up to play</a:t>
            </a:r>
            <a:r>
              <a:rPr lang="en-US" sz="3000" dirty="0" smtClean="0">
                <a:solidFill>
                  <a:srgbClr val="FFFFFF"/>
                </a:solidFill>
              </a:rPr>
              <a:t>.”</a:t>
            </a:r>
            <a:r>
              <a:rPr lang="en-US" sz="30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8 </a:t>
            </a:r>
            <a:r>
              <a:rPr lang="en-US" sz="3000" dirty="0">
                <a:solidFill>
                  <a:srgbClr val="FFFFFF"/>
                </a:solidFill>
              </a:rPr>
              <a:t>Nor let us commit sexual immorality, as some of them did, and in one day twenty-three thousand fell;</a:t>
            </a:r>
            <a:r>
              <a:rPr lang="en-US" sz="28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9 </a:t>
            </a:r>
            <a:r>
              <a:rPr lang="en-US" sz="3000" dirty="0">
                <a:solidFill>
                  <a:srgbClr val="FFFFFF"/>
                </a:solidFill>
              </a:rPr>
              <a:t>nor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let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tempt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Christ,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some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of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them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also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tempted, and </a:t>
            </a:r>
            <a:r>
              <a:rPr lang="en-US" sz="3000" dirty="0">
                <a:solidFill>
                  <a:srgbClr val="FFFFFF"/>
                </a:solidFill>
              </a:rPr>
              <a:t>were destroyed </a:t>
            </a:r>
            <a:r>
              <a:rPr lang="en-US" sz="3000" dirty="0" smtClean="0">
                <a:solidFill>
                  <a:srgbClr val="FFFFFF"/>
                </a:solidFill>
              </a:rPr>
              <a:t>by serpents;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10 </a:t>
            </a:r>
            <a:r>
              <a:rPr lang="en-US" sz="3000" dirty="0" smtClean="0">
                <a:solidFill>
                  <a:srgbClr val="FFFFFF"/>
                </a:solidFill>
              </a:rPr>
              <a:t>nor complain</a:t>
            </a:r>
            <a:r>
              <a:rPr lang="en-US" sz="3000" dirty="0">
                <a:solidFill>
                  <a:srgbClr val="FFFFFF"/>
                </a:solidFill>
              </a:rPr>
              <a:t>, as some of them also complained, and were destroyed by the destroyer. </a:t>
            </a:r>
            <a:r>
              <a:rPr lang="en-US" sz="3000" b="1" baseline="30000" dirty="0">
                <a:solidFill>
                  <a:srgbClr val="FFFFFF"/>
                </a:solidFill>
              </a:rPr>
              <a:t>11 </a:t>
            </a:r>
            <a:r>
              <a:rPr lang="en-US" sz="3000" dirty="0">
                <a:solidFill>
                  <a:srgbClr val="FFFFFF"/>
                </a:solidFill>
              </a:rPr>
              <a:t>Now </a:t>
            </a:r>
            <a:r>
              <a:rPr lang="en-US" sz="3000" dirty="0" smtClean="0">
                <a:solidFill>
                  <a:srgbClr val="FFFFFF"/>
                </a:solidFill>
              </a:rPr>
              <a:t>all these </a:t>
            </a:r>
            <a:r>
              <a:rPr lang="en-US" sz="3000" dirty="0">
                <a:solidFill>
                  <a:srgbClr val="FFFFFF"/>
                </a:solidFill>
              </a:rPr>
              <a:t>things happened to them as examples, and they were written for our admonition, upon whom the ends of the ages have come</a:t>
            </a:r>
            <a:r>
              <a:rPr lang="en-US" sz="3000" dirty="0" smtClean="0">
                <a:solidFill>
                  <a:srgbClr val="FFFFFF"/>
                </a:solidFill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12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Therefore let him who thinks he stands take heed lest he fall</a:t>
            </a:r>
            <a:r>
              <a:rPr lang="en-US" sz="3000" dirty="0" smtClean="0">
                <a:solidFill>
                  <a:srgbClr val="FFFFFF"/>
                </a:solidFill>
              </a:rPr>
              <a:t>.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762000"/>
          </a:xfrm>
        </p:spPr>
        <p:txBody>
          <a:bodyPr/>
          <a:lstStyle/>
          <a:p>
            <a:pPr algn="ctr"/>
            <a:r>
              <a:rPr lang="en-US" altLang="en-US" sz="4400" u="none" dirty="0">
                <a:solidFill>
                  <a:schemeClr val="tx2"/>
                </a:solidFill>
              </a:rPr>
              <a:t>1 Corinthians </a:t>
            </a:r>
            <a:r>
              <a:rPr lang="en-US" altLang="en-US" sz="4400" u="none" dirty="0" smtClean="0">
                <a:solidFill>
                  <a:schemeClr val="tx2"/>
                </a:solidFill>
              </a:rPr>
              <a:t>10:6-12</a:t>
            </a:r>
            <a:endParaRPr lang="en-US" sz="44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en-US" altLang="en-US" sz="4800" u="none" dirty="0">
                <a:solidFill>
                  <a:schemeClr val="tx2"/>
                </a:solidFill>
              </a:rPr>
              <a:t>Disobedience of Israel Serves as an </a:t>
            </a:r>
            <a:r>
              <a:rPr lang="en-US" altLang="en-US" sz="4800" u="none" dirty="0" smtClean="0">
                <a:solidFill>
                  <a:schemeClr val="tx2"/>
                </a:solidFill>
              </a:rPr>
              <a:t>Example of Sin’s Effect</a:t>
            </a:r>
            <a:endParaRPr lang="en-US" altLang="en-US" u="none" dirty="0">
              <a:solidFill>
                <a:schemeClr val="tx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610600" cy="4114800"/>
          </a:xfrm>
        </p:spPr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to lust as they lusted</a:t>
            </a:r>
          </a:p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to be idolaters as they were given to idolatry</a:t>
            </a:r>
          </a:p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to commit fornication as they committed fornication</a:t>
            </a:r>
          </a:p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to make trial of God</a:t>
            </a:r>
          </a:p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to 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complain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the text says...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b="1" baseline="30000" dirty="0" smtClean="0">
                <a:solidFill>
                  <a:srgbClr val="FFFFFF"/>
                </a:solidFill>
              </a:rPr>
              <a:t>6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Now these things became our examples, to the intent that we should not lust after evil things as they </a:t>
            </a:r>
            <a:r>
              <a:rPr lang="en-US" sz="3000" dirty="0" smtClean="0">
                <a:solidFill>
                  <a:srgbClr val="FFFFFF"/>
                </a:solidFill>
              </a:rPr>
              <a:t>also lusted.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7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And do not become </a:t>
            </a:r>
            <a:r>
              <a:rPr lang="en-US" sz="3000" dirty="0" smtClean="0">
                <a:solidFill>
                  <a:srgbClr val="FFFFFF"/>
                </a:solidFill>
              </a:rPr>
              <a:t>idolaters as were some of </a:t>
            </a:r>
            <a:r>
              <a:rPr lang="en-US" sz="3000" dirty="0">
                <a:solidFill>
                  <a:srgbClr val="FFFFFF"/>
                </a:solidFill>
              </a:rPr>
              <a:t>them. As it is written, “The people sat down to eat and drink, and rose up to play</a:t>
            </a:r>
            <a:r>
              <a:rPr lang="en-US" sz="3000" dirty="0" smtClean="0">
                <a:solidFill>
                  <a:srgbClr val="FFFFFF"/>
                </a:solidFill>
              </a:rPr>
              <a:t>.”</a:t>
            </a:r>
            <a:r>
              <a:rPr lang="en-US" sz="30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8 </a:t>
            </a:r>
            <a:r>
              <a:rPr lang="en-US" sz="3000" dirty="0">
                <a:solidFill>
                  <a:srgbClr val="FFFFFF"/>
                </a:solidFill>
              </a:rPr>
              <a:t>Nor let us commit sexual immorality, as some of them did, and in one day twenty-three thousand fell;</a:t>
            </a:r>
            <a:r>
              <a:rPr lang="en-US" sz="28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9 </a:t>
            </a:r>
            <a:r>
              <a:rPr lang="en-US" sz="3000" dirty="0">
                <a:solidFill>
                  <a:srgbClr val="FFFFFF"/>
                </a:solidFill>
              </a:rPr>
              <a:t>nor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let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tempt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Christ,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some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of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them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also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tempted, and </a:t>
            </a:r>
            <a:r>
              <a:rPr lang="en-US" sz="3000" dirty="0">
                <a:solidFill>
                  <a:srgbClr val="FFFFFF"/>
                </a:solidFill>
              </a:rPr>
              <a:t>were destroyed </a:t>
            </a:r>
            <a:r>
              <a:rPr lang="en-US" sz="3000" dirty="0" smtClean="0">
                <a:solidFill>
                  <a:srgbClr val="FFFFFF"/>
                </a:solidFill>
              </a:rPr>
              <a:t>by serpents;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10 </a:t>
            </a:r>
            <a:r>
              <a:rPr lang="en-US" sz="3000" dirty="0" smtClean="0">
                <a:solidFill>
                  <a:srgbClr val="FFFFFF"/>
                </a:solidFill>
              </a:rPr>
              <a:t>nor </a:t>
            </a:r>
            <a:r>
              <a:rPr lang="en-US" sz="3000" b="1" dirty="0" smtClean="0">
                <a:solidFill>
                  <a:srgbClr val="FFFF00"/>
                </a:solidFill>
              </a:rPr>
              <a:t>complain</a:t>
            </a:r>
            <a:r>
              <a:rPr lang="en-US" sz="3000" dirty="0">
                <a:solidFill>
                  <a:srgbClr val="FFFFFF"/>
                </a:solidFill>
              </a:rPr>
              <a:t>, as some of them also </a:t>
            </a:r>
            <a:r>
              <a:rPr lang="en-US" sz="3000" b="1" dirty="0">
                <a:solidFill>
                  <a:srgbClr val="FFFF00"/>
                </a:solidFill>
              </a:rPr>
              <a:t>complained</a:t>
            </a:r>
            <a:r>
              <a:rPr lang="en-US" sz="3000" dirty="0">
                <a:solidFill>
                  <a:srgbClr val="FFFFFF"/>
                </a:solidFill>
              </a:rPr>
              <a:t>, and were destroyed by the destroyer. </a:t>
            </a:r>
            <a:r>
              <a:rPr lang="en-US" sz="3000" b="1" baseline="30000" dirty="0">
                <a:solidFill>
                  <a:srgbClr val="FFFFFF"/>
                </a:solidFill>
              </a:rPr>
              <a:t>11 </a:t>
            </a:r>
            <a:r>
              <a:rPr lang="en-US" sz="3000" dirty="0">
                <a:solidFill>
                  <a:srgbClr val="FFFFFF"/>
                </a:solidFill>
              </a:rPr>
              <a:t>Now </a:t>
            </a:r>
            <a:r>
              <a:rPr lang="en-US" sz="3000" dirty="0" smtClean="0">
                <a:solidFill>
                  <a:srgbClr val="FFFFFF"/>
                </a:solidFill>
              </a:rPr>
              <a:t>all these </a:t>
            </a:r>
            <a:r>
              <a:rPr lang="en-US" sz="3000" dirty="0">
                <a:solidFill>
                  <a:srgbClr val="FFFFFF"/>
                </a:solidFill>
              </a:rPr>
              <a:t>things happened to them as examples, and they were written for our admonition, upon whom the ends of the ages have come</a:t>
            </a:r>
            <a:r>
              <a:rPr lang="en-US" sz="3000" dirty="0" smtClean="0">
                <a:solidFill>
                  <a:srgbClr val="FFFFFF"/>
                </a:solidFill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12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Therefore let him who thinks he stands take heed lest he fall</a:t>
            </a:r>
            <a:r>
              <a:rPr lang="en-US" sz="3000" dirty="0" smtClean="0">
                <a:solidFill>
                  <a:srgbClr val="FFFFFF"/>
                </a:solidFill>
              </a:rPr>
              <a:t>.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762000"/>
          </a:xfrm>
        </p:spPr>
        <p:txBody>
          <a:bodyPr/>
          <a:lstStyle/>
          <a:p>
            <a:pPr algn="ctr"/>
            <a:r>
              <a:rPr lang="en-US" altLang="en-US" sz="4400" u="none" dirty="0">
                <a:solidFill>
                  <a:schemeClr val="tx2"/>
                </a:solidFill>
              </a:rPr>
              <a:t>1 Corinthians </a:t>
            </a:r>
            <a:r>
              <a:rPr lang="en-US" altLang="en-US" sz="4400" u="none" dirty="0" smtClean="0">
                <a:solidFill>
                  <a:schemeClr val="tx2"/>
                </a:solidFill>
              </a:rPr>
              <a:t>10:6-12</a:t>
            </a:r>
            <a:endParaRPr lang="en-US" sz="4400" u="none" dirty="0"/>
          </a:p>
        </p:txBody>
      </p:sp>
    </p:spTree>
    <p:extLst>
      <p:ext uri="{BB962C8B-B14F-4D97-AF65-F5344CB8AC3E}">
        <p14:creationId xmlns:p14="http://schemas.microsoft.com/office/powerpoint/2010/main" val="13065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b="1" baseline="30000" dirty="0" smtClean="0">
                <a:solidFill>
                  <a:srgbClr val="FFFFFF"/>
                </a:solidFill>
              </a:rPr>
              <a:t>6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Now these things became our examples, to the intent that we should not lust after evil things as they </a:t>
            </a:r>
            <a:r>
              <a:rPr lang="en-US" sz="3000" dirty="0" smtClean="0">
                <a:solidFill>
                  <a:srgbClr val="FFFFFF"/>
                </a:solidFill>
              </a:rPr>
              <a:t>also lusted.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7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And do not become </a:t>
            </a:r>
            <a:r>
              <a:rPr lang="en-US" sz="3000" dirty="0" smtClean="0">
                <a:solidFill>
                  <a:srgbClr val="FFFFFF"/>
                </a:solidFill>
              </a:rPr>
              <a:t>idolaters as were some of </a:t>
            </a:r>
            <a:r>
              <a:rPr lang="en-US" sz="3000" dirty="0">
                <a:solidFill>
                  <a:srgbClr val="FFFFFF"/>
                </a:solidFill>
              </a:rPr>
              <a:t>them. As it is written, “The people sat down to eat and drink, and rose up to play</a:t>
            </a:r>
            <a:r>
              <a:rPr lang="en-US" sz="3000" dirty="0" smtClean="0">
                <a:solidFill>
                  <a:srgbClr val="FFFFFF"/>
                </a:solidFill>
              </a:rPr>
              <a:t>.”</a:t>
            </a:r>
            <a:r>
              <a:rPr lang="en-US" sz="30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8 </a:t>
            </a:r>
            <a:r>
              <a:rPr lang="en-US" sz="3000" dirty="0">
                <a:solidFill>
                  <a:srgbClr val="FFFFFF"/>
                </a:solidFill>
              </a:rPr>
              <a:t>Nor let us commit sexual immorality, as some of them did, and in one day twenty-three thousand fell;</a:t>
            </a:r>
            <a:r>
              <a:rPr lang="en-US" sz="28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9 </a:t>
            </a:r>
            <a:r>
              <a:rPr lang="en-US" sz="3000" dirty="0">
                <a:solidFill>
                  <a:srgbClr val="FFFFFF"/>
                </a:solidFill>
              </a:rPr>
              <a:t>nor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let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tempt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Christ,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some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of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them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also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tempted, and </a:t>
            </a:r>
            <a:r>
              <a:rPr lang="en-US" sz="3000" dirty="0">
                <a:solidFill>
                  <a:srgbClr val="FFFFFF"/>
                </a:solidFill>
              </a:rPr>
              <a:t>were destroyed </a:t>
            </a:r>
            <a:r>
              <a:rPr lang="en-US" sz="3000" dirty="0" smtClean="0">
                <a:solidFill>
                  <a:srgbClr val="FFFFFF"/>
                </a:solidFill>
              </a:rPr>
              <a:t>by serpents;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10 </a:t>
            </a:r>
            <a:r>
              <a:rPr lang="en-US" sz="3000" dirty="0" smtClean="0">
                <a:solidFill>
                  <a:srgbClr val="FFFFFF"/>
                </a:solidFill>
              </a:rPr>
              <a:t>nor </a:t>
            </a:r>
            <a:r>
              <a:rPr lang="en-US" sz="3000" b="1" dirty="0" smtClean="0">
                <a:solidFill>
                  <a:srgbClr val="FFFF00"/>
                </a:solidFill>
              </a:rPr>
              <a:t>complain</a:t>
            </a:r>
            <a:r>
              <a:rPr lang="en-US" sz="3000" dirty="0">
                <a:solidFill>
                  <a:srgbClr val="FFFFFF"/>
                </a:solidFill>
              </a:rPr>
              <a:t>, as some of them also </a:t>
            </a:r>
            <a:r>
              <a:rPr lang="en-US" sz="3000" b="1" dirty="0">
                <a:solidFill>
                  <a:srgbClr val="FFFF00"/>
                </a:solidFill>
              </a:rPr>
              <a:t>complained</a:t>
            </a:r>
            <a:r>
              <a:rPr lang="en-US" sz="3000" dirty="0">
                <a:solidFill>
                  <a:srgbClr val="FFFFFF"/>
                </a:solidFill>
              </a:rPr>
              <a:t>, and were destroyed by the destroyer. </a:t>
            </a:r>
            <a:r>
              <a:rPr lang="en-US" sz="3000" b="1" baseline="30000" dirty="0">
                <a:solidFill>
                  <a:srgbClr val="FFFFFF"/>
                </a:solidFill>
              </a:rPr>
              <a:t>11 </a:t>
            </a:r>
            <a:r>
              <a:rPr lang="en-US" sz="3000" dirty="0">
                <a:solidFill>
                  <a:srgbClr val="FFFFFF"/>
                </a:solidFill>
              </a:rPr>
              <a:t>Now </a:t>
            </a:r>
            <a:r>
              <a:rPr lang="en-US" sz="3000" dirty="0" smtClean="0">
                <a:solidFill>
                  <a:srgbClr val="FFFFFF"/>
                </a:solidFill>
              </a:rPr>
              <a:t>all these </a:t>
            </a:r>
            <a:r>
              <a:rPr lang="en-US" sz="3000" dirty="0">
                <a:solidFill>
                  <a:srgbClr val="FFFFFF"/>
                </a:solidFill>
              </a:rPr>
              <a:t>things happened to them as examples, and they were written for our admonition, upon whom the ends of the ages have come</a:t>
            </a:r>
            <a:r>
              <a:rPr lang="en-US" sz="3000" dirty="0" smtClean="0">
                <a:solidFill>
                  <a:srgbClr val="FFFFFF"/>
                </a:solidFill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12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C000"/>
                </a:solidFill>
              </a:rPr>
              <a:t>Therefore let him who thinks he stands take heed lest he fall</a:t>
            </a:r>
            <a:r>
              <a:rPr lang="en-US" sz="3000" dirty="0" smtClean="0">
                <a:solidFill>
                  <a:srgbClr val="FFC000"/>
                </a:solidFill>
              </a:rPr>
              <a:t>.</a:t>
            </a:r>
            <a:endParaRPr lang="en-US" sz="30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762000"/>
          </a:xfrm>
        </p:spPr>
        <p:txBody>
          <a:bodyPr/>
          <a:lstStyle/>
          <a:p>
            <a:pPr algn="ctr"/>
            <a:r>
              <a:rPr lang="en-US" altLang="en-US" sz="4400" u="none" dirty="0">
                <a:solidFill>
                  <a:schemeClr val="tx2"/>
                </a:solidFill>
              </a:rPr>
              <a:t>1 Corinthians </a:t>
            </a:r>
            <a:r>
              <a:rPr lang="en-US" altLang="en-US" sz="4400" u="none" dirty="0" smtClean="0">
                <a:solidFill>
                  <a:schemeClr val="tx2"/>
                </a:solidFill>
              </a:rPr>
              <a:t>10:6-12</a:t>
            </a:r>
            <a:endParaRPr lang="en-US" sz="4400" u="none" dirty="0"/>
          </a:p>
        </p:txBody>
      </p:sp>
    </p:spTree>
    <p:extLst>
      <p:ext uri="{BB962C8B-B14F-4D97-AF65-F5344CB8AC3E}">
        <p14:creationId xmlns:p14="http://schemas.microsoft.com/office/powerpoint/2010/main" val="13880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altLang="en-US" sz="4800" u="none" dirty="0" smtClean="0">
                <a:solidFill>
                  <a:schemeClr val="tx2"/>
                </a:solidFill>
              </a:rPr>
              <a:t>Constant Complaining of Israel</a:t>
            </a:r>
            <a:endParaRPr lang="en-US" altLang="en-US" sz="4800" u="none" dirty="0">
              <a:solidFill>
                <a:schemeClr val="tx2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5334000"/>
          </a:xfrm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alt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Exodus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14:11f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On seeing Egyptians</a:t>
            </a:r>
          </a:p>
          <a:p>
            <a:pPr>
              <a:buClr>
                <a:srgbClr val="FFFFFF"/>
              </a:buClr>
            </a:pPr>
            <a:r>
              <a:rPr lang="en-US" alt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Exodus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15:24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At bitter water</a:t>
            </a:r>
          </a:p>
          <a:p>
            <a:pPr>
              <a:buClr>
                <a:srgbClr val="FFFFFF"/>
              </a:buClr>
            </a:pPr>
            <a:r>
              <a:rPr lang="en-US" alt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Exodus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16:2-3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Because of hunger</a:t>
            </a:r>
          </a:p>
          <a:p>
            <a:pPr>
              <a:buClr>
                <a:srgbClr val="FFFFFF"/>
              </a:buClr>
            </a:pPr>
            <a:r>
              <a:rPr lang="en-US" alt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Exodus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17:3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Due to thirst</a:t>
            </a:r>
          </a:p>
          <a:p>
            <a:pPr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Repeated accusations against God</a:t>
            </a:r>
          </a:p>
          <a:p>
            <a:pPr lvl="1"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Brought 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them to die in wilderness</a:t>
            </a:r>
          </a:p>
          <a:p>
            <a:pPr lvl="1"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Gave 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them only manna &amp; no meat</a:t>
            </a:r>
          </a:p>
          <a:p>
            <a:pPr lvl="1"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Deprived </a:t>
            </a:r>
            <a:r>
              <a:rPr lang="en-US" alt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them of good life in Egypt</a:t>
            </a:r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b="1" baseline="30000" dirty="0" smtClean="0">
                <a:solidFill>
                  <a:srgbClr val="FFFFFF"/>
                </a:solidFill>
              </a:rPr>
              <a:t>6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Now these things became our examples, to the intent that we should not lust after evil things as they </a:t>
            </a:r>
            <a:r>
              <a:rPr lang="en-US" sz="3000" dirty="0" smtClean="0">
                <a:solidFill>
                  <a:srgbClr val="FFFFFF"/>
                </a:solidFill>
              </a:rPr>
              <a:t>also lusted.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7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And do not become </a:t>
            </a:r>
            <a:r>
              <a:rPr lang="en-US" sz="3000" dirty="0" smtClean="0">
                <a:solidFill>
                  <a:srgbClr val="FFFFFF"/>
                </a:solidFill>
              </a:rPr>
              <a:t>idolaters as were some of </a:t>
            </a:r>
            <a:r>
              <a:rPr lang="en-US" sz="3000" dirty="0">
                <a:solidFill>
                  <a:srgbClr val="FFFFFF"/>
                </a:solidFill>
              </a:rPr>
              <a:t>them. As it is written, “The people sat down to eat and drink, and rose up to play</a:t>
            </a:r>
            <a:r>
              <a:rPr lang="en-US" sz="3000" dirty="0" smtClean="0">
                <a:solidFill>
                  <a:srgbClr val="FFFFFF"/>
                </a:solidFill>
              </a:rPr>
              <a:t>.”</a:t>
            </a:r>
            <a:r>
              <a:rPr lang="en-US" sz="30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8 </a:t>
            </a:r>
            <a:r>
              <a:rPr lang="en-US" sz="3000" dirty="0">
                <a:solidFill>
                  <a:srgbClr val="FFFFFF"/>
                </a:solidFill>
              </a:rPr>
              <a:t>Nor let us commit sexual immorality, as some of them did, and in one day twenty-three thousand fell;</a:t>
            </a:r>
            <a:r>
              <a:rPr lang="en-US" sz="2800" dirty="0">
                <a:solidFill>
                  <a:srgbClr val="FFFFFF"/>
                </a:solidFill>
              </a:rPr>
              <a:t> </a:t>
            </a:r>
            <a:r>
              <a:rPr lang="en-US" sz="3000" b="1" baseline="30000" dirty="0">
                <a:solidFill>
                  <a:srgbClr val="FFFFFF"/>
                </a:solidFill>
              </a:rPr>
              <a:t>9 </a:t>
            </a:r>
            <a:r>
              <a:rPr lang="en-US" sz="3000" dirty="0">
                <a:solidFill>
                  <a:srgbClr val="FFFFFF"/>
                </a:solidFill>
              </a:rPr>
              <a:t>nor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let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tempt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Christ,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as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some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of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>
                <a:solidFill>
                  <a:srgbClr val="FFFFFF"/>
                </a:solidFill>
              </a:rPr>
              <a:t>them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also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sz="3000" dirty="0" smtClean="0">
                <a:solidFill>
                  <a:srgbClr val="FFFFFF"/>
                </a:solidFill>
              </a:rPr>
              <a:t>tempted, and </a:t>
            </a:r>
            <a:r>
              <a:rPr lang="en-US" sz="3000" dirty="0">
                <a:solidFill>
                  <a:srgbClr val="FFFFFF"/>
                </a:solidFill>
              </a:rPr>
              <a:t>were destroyed </a:t>
            </a:r>
            <a:r>
              <a:rPr lang="en-US" sz="3000" dirty="0" smtClean="0">
                <a:solidFill>
                  <a:srgbClr val="FFFFFF"/>
                </a:solidFill>
              </a:rPr>
              <a:t>by serpents;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10 </a:t>
            </a:r>
            <a:r>
              <a:rPr lang="en-US" sz="3000" dirty="0" smtClean="0">
                <a:solidFill>
                  <a:srgbClr val="FFFFFF"/>
                </a:solidFill>
              </a:rPr>
              <a:t>nor </a:t>
            </a:r>
            <a:r>
              <a:rPr lang="en-US" sz="3000" b="1" dirty="0" smtClean="0">
                <a:solidFill>
                  <a:srgbClr val="FFFF00"/>
                </a:solidFill>
              </a:rPr>
              <a:t>complain</a:t>
            </a:r>
            <a:r>
              <a:rPr lang="en-US" sz="3000" dirty="0">
                <a:solidFill>
                  <a:srgbClr val="FFFFFF"/>
                </a:solidFill>
              </a:rPr>
              <a:t>, as some of them also </a:t>
            </a:r>
            <a:r>
              <a:rPr lang="en-US" sz="3000" b="1" dirty="0">
                <a:solidFill>
                  <a:srgbClr val="FFFF00"/>
                </a:solidFill>
              </a:rPr>
              <a:t>complained</a:t>
            </a:r>
            <a:r>
              <a:rPr lang="en-US" sz="3000" dirty="0">
                <a:solidFill>
                  <a:srgbClr val="FFFFFF"/>
                </a:solidFill>
              </a:rPr>
              <a:t>, and </a:t>
            </a:r>
            <a:r>
              <a:rPr lang="en-US" sz="3000" b="1" dirty="0">
                <a:solidFill>
                  <a:srgbClr val="FFC000"/>
                </a:solidFill>
              </a:rPr>
              <a:t>were destroyed by the destroyer</a:t>
            </a:r>
            <a:r>
              <a:rPr lang="en-US" sz="3000" dirty="0">
                <a:solidFill>
                  <a:srgbClr val="FFFFFF"/>
                </a:solidFill>
              </a:rPr>
              <a:t>. </a:t>
            </a:r>
            <a:r>
              <a:rPr lang="en-US" sz="3000" b="1" baseline="30000" dirty="0">
                <a:solidFill>
                  <a:srgbClr val="FFFFFF"/>
                </a:solidFill>
              </a:rPr>
              <a:t>11 </a:t>
            </a:r>
            <a:r>
              <a:rPr lang="en-US" sz="3000" dirty="0">
                <a:solidFill>
                  <a:srgbClr val="FFFFFF"/>
                </a:solidFill>
              </a:rPr>
              <a:t>Now </a:t>
            </a:r>
            <a:r>
              <a:rPr lang="en-US" sz="3000" dirty="0" smtClean="0">
                <a:solidFill>
                  <a:srgbClr val="FFFFFF"/>
                </a:solidFill>
              </a:rPr>
              <a:t>all these </a:t>
            </a:r>
            <a:r>
              <a:rPr lang="en-US" sz="3000" dirty="0">
                <a:solidFill>
                  <a:srgbClr val="FFFFFF"/>
                </a:solidFill>
              </a:rPr>
              <a:t>things happened to them as examples, and they were written for our admonition, upon whom the ends of the ages have come</a:t>
            </a:r>
            <a:r>
              <a:rPr lang="en-US" sz="3000" dirty="0" smtClean="0">
                <a:solidFill>
                  <a:srgbClr val="FFFFFF"/>
                </a:solidFill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</a:rPr>
              <a:t>12</a:t>
            </a:r>
            <a:r>
              <a:rPr lang="en-US" sz="3000" b="1" baseline="30000" dirty="0">
                <a:solidFill>
                  <a:srgbClr val="FFFFFF"/>
                </a:solidFill>
              </a:rPr>
              <a:t> </a:t>
            </a:r>
            <a:r>
              <a:rPr lang="en-US" sz="3000" dirty="0">
                <a:solidFill>
                  <a:srgbClr val="FFFFFF"/>
                </a:solidFill>
              </a:rPr>
              <a:t>Therefore let him who thinks he stands take heed lest he fall</a:t>
            </a:r>
            <a:r>
              <a:rPr lang="en-US" sz="3000" dirty="0" smtClean="0">
                <a:solidFill>
                  <a:srgbClr val="FFFFFF"/>
                </a:solidFill>
              </a:rPr>
              <a:t>.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762000"/>
          </a:xfrm>
        </p:spPr>
        <p:txBody>
          <a:bodyPr/>
          <a:lstStyle/>
          <a:p>
            <a:pPr algn="ctr"/>
            <a:r>
              <a:rPr lang="en-US" altLang="en-US" sz="4400" u="none" dirty="0">
                <a:solidFill>
                  <a:schemeClr val="tx2"/>
                </a:solidFill>
              </a:rPr>
              <a:t>1 Corinthians </a:t>
            </a:r>
            <a:r>
              <a:rPr lang="en-US" altLang="en-US" sz="4400" u="none" dirty="0" smtClean="0">
                <a:solidFill>
                  <a:schemeClr val="tx2"/>
                </a:solidFill>
              </a:rPr>
              <a:t>10:6-12</a:t>
            </a:r>
            <a:endParaRPr lang="en-US" sz="4400" u="none" dirty="0"/>
          </a:p>
        </p:txBody>
      </p:sp>
    </p:spTree>
    <p:extLst>
      <p:ext uri="{BB962C8B-B14F-4D97-AF65-F5344CB8AC3E}">
        <p14:creationId xmlns:p14="http://schemas.microsoft.com/office/powerpoint/2010/main" val="17859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pPr algn="ctr"/>
            <a:r>
              <a:rPr lang="en-US" altLang="en-US" sz="4800" u="none" dirty="0">
                <a:solidFill>
                  <a:schemeClr val="tx2"/>
                </a:solidFill>
              </a:rPr>
              <a:t>Examples of Perishing Due to </a:t>
            </a:r>
            <a:r>
              <a:rPr lang="en-US" altLang="en-US" sz="4800" u="none" dirty="0" smtClean="0">
                <a:solidFill>
                  <a:schemeClr val="tx2"/>
                </a:solidFill>
              </a:rPr>
              <a:t>Complaining</a:t>
            </a:r>
            <a:endParaRPr lang="en-US" altLang="en-US" sz="4800" u="none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067800" cy="51816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FF"/>
              </a:buClr>
            </a:pP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Num. 11:1f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Complaining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fire</a:t>
            </a:r>
          </a:p>
          <a:p>
            <a:pPr>
              <a:lnSpc>
                <a:spcPct val="80000"/>
              </a:lnSpc>
              <a:buClr>
                <a:srgbClr val="FFFFFF"/>
              </a:buClr>
            </a:pP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Num. 14:1f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Forbidden from land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Said </a:t>
            </a:r>
            <a:r>
              <a:rPr lang="en-US" alt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they were brought out to die not be blessed as God had promised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Joshua </a:t>
            </a:r>
            <a:r>
              <a:rPr lang="en-US" alt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Caleb defend the truth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Crowd </a:t>
            </a:r>
            <a:r>
              <a:rPr lang="en-US" alt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rejects truth &amp; is </a:t>
            </a: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allowed to enter land</a:t>
            </a:r>
            <a:endParaRPr lang="en-US" altLang="en-US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Num. 16-17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Rebellion of </a:t>
            </a:r>
            <a:r>
              <a:rPr lang="en-US" alt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Korah</a:t>
            </a:r>
            <a:endParaRPr lang="en-US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Participants </a:t>
            </a:r>
            <a:r>
              <a:rPr lang="en-US" alt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rebellion all die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alt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People complain </a:t>
            </a:r>
            <a:r>
              <a:rPr lang="en-US" alt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plague destroys</a:t>
            </a:r>
            <a:endParaRPr lang="en-US" altLang="en-US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FFFFFF"/>
              </a:buClr>
            </a:pP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Num. 21:4f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Complaining </a:t>
            </a: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serpents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altLang="en-US" sz="5000" u="none" dirty="0">
                <a:solidFill>
                  <a:schemeClr val="tx2"/>
                </a:solidFill>
              </a:rPr>
              <a:t>Parallels to Present Day </a:t>
            </a:r>
            <a:r>
              <a:rPr lang="en-US" altLang="en-US" sz="4800" u="none" dirty="0" smtClean="0">
                <a:solidFill>
                  <a:srgbClr val="FFCC00"/>
                </a:solidFill>
              </a:rPr>
              <a:t>C</a:t>
            </a:r>
            <a:r>
              <a:rPr lang="en-US" altLang="en-US" sz="4800" u="none" cap="small" dirty="0" smtClean="0">
                <a:solidFill>
                  <a:srgbClr val="FFCC00"/>
                </a:solidFill>
              </a:rPr>
              <a:t>omplaining</a:t>
            </a:r>
            <a:r>
              <a:rPr lang="en-US" altLang="en-US" sz="4800" u="none" dirty="0" smtClean="0">
                <a:solidFill>
                  <a:srgbClr val="FFCC00"/>
                </a:solidFill>
              </a:rPr>
              <a:t> </a:t>
            </a:r>
            <a:r>
              <a:rPr lang="en-US" altLang="en-US" sz="4800" u="none" cap="small" dirty="0" smtClean="0">
                <a:solidFill>
                  <a:srgbClr val="FFCC00"/>
                </a:solidFill>
              </a:rPr>
              <a:t>in the</a:t>
            </a:r>
            <a:r>
              <a:rPr lang="en-US" altLang="en-US" sz="4800" u="none" dirty="0" smtClean="0">
                <a:solidFill>
                  <a:srgbClr val="FFCC00"/>
                </a:solidFill>
              </a:rPr>
              <a:t> </a:t>
            </a:r>
            <a:r>
              <a:rPr lang="en-US" altLang="en-US" sz="4800" u="none" dirty="0">
                <a:solidFill>
                  <a:srgbClr val="FFCC00"/>
                </a:solidFill>
              </a:rPr>
              <a:t>C</a:t>
            </a:r>
            <a:r>
              <a:rPr lang="en-US" altLang="en-US" sz="4800" u="none" cap="small" dirty="0">
                <a:solidFill>
                  <a:srgbClr val="FFCC00"/>
                </a:solidFill>
              </a:rPr>
              <a:t>hurch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become discontented at others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complain </a:t>
            </a: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gossip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find fault with work going on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impede it by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complaining</a:t>
            </a:r>
            <a:endParaRPr lang="en-US" altLang="en-US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rebel against authority of elders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complain </a:t>
            </a: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against them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do not like rules established by God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complain </a:t>
            </a: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against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truth &amp; its being taught</a:t>
            </a:r>
            <a:endParaRPr lang="en-US" altLang="en-US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</a:t>
            </a:r>
            <a:r>
              <a:rPr lang="en-US" alt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complaining </a:t>
            </a:r>
            <a:r>
              <a:rPr lang="en-US" altLang="en-US" b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 same end!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D5C0"/>
      </a:lt1>
      <a:dk2>
        <a:srgbClr val="996633"/>
      </a:dk2>
      <a:lt2>
        <a:srgbClr val="FFFF99"/>
      </a:lt2>
      <a:accent1>
        <a:srgbClr val="99FF99"/>
      </a:accent1>
      <a:accent2>
        <a:srgbClr val="CC66FF"/>
      </a:accent2>
      <a:accent3>
        <a:srgbClr val="CAB8AD"/>
      </a:accent3>
      <a:accent4>
        <a:srgbClr val="C8B6A4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</TotalTime>
  <Words>159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Impact</vt:lpstr>
      <vt:lpstr>ZapfChan Bd BT</vt:lpstr>
      <vt:lpstr>Office Theme</vt:lpstr>
      <vt:lpstr>Sin of Complaining (Murmuring)</vt:lpstr>
      <vt:lpstr>1 Corinthians 10:6-12</vt:lpstr>
      <vt:lpstr>Disobedience of Israel Serves as an Example of Sin’s Effect</vt:lpstr>
      <vt:lpstr>1 Corinthians 10:6-12</vt:lpstr>
      <vt:lpstr>1 Corinthians 10:6-12</vt:lpstr>
      <vt:lpstr>Constant Complaining of Israel</vt:lpstr>
      <vt:lpstr>1 Corinthians 10:6-12</vt:lpstr>
      <vt:lpstr>Examples of Perishing Due to Complaining</vt:lpstr>
      <vt:lpstr>Parallels to Present Day Complaining in the Church</vt:lpstr>
      <vt:lpstr>What Is the Solution to Complaining?</vt:lpstr>
      <vt:lpstr>Philippians 2:14-16</vt:lpstr>
    </vt:vector>
  </TitlesOfParts>
  <Company>www.eBibleTeacher.com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Scrollhalf</dc:title>
  <dc:subject>template</dc:subject>
  <dc:creator>Terry Taylor &amp; Edd Knight</dc:creator>
  <cp:keywords>scroll, old testament, bible</cp:keywords>
  <dc:description>For more PowerPoint based Sunday School and Sermon material visit www.eBibleTeacher.com</dc:description>
  <cp:lastModifiedBy>Harry</cp:lastModifiedBy>
  <cp:revision>21</cp:revision>
  <dcterms:created xsi:type="dcterms:W3CDTF">2001-01-28T06:16:38Z</dcterms:created>
  <dcterms:modified xsi:type="dcterms:W3CDTF">2014-10-12T13:21:57Z</dcterms:modified>
  <cp:category>PowerPoint based Sunday School Literature</cp:category>
</cp:coreProperties>
</file>