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9" r:id="rId3"/>
    <p:sldId id="259" r:id="rId4"/>
    <p:sldId id="260" r:id="rId5"/>
    <p:sldId id="270" r:id="rId6"/>
    <p:sldId id="261" r:id="rId7"/>
    <p:sldId id="262" r:id="rId8"/>
    <p:sldId id="263" r:id="rId9"/>
    <p:sldId id="271" r:id="rId10"/>
    <p:sldId id="272" r:id="rId11"/>
    <p:sldId id="273" r:id="rId12"/>
    <p:sldId id="265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66FFFF"/>
    <a:srgbClr val="FFDDFF"/>
    <a:srgbClr val="FFFF99"/>
    <a:srgbClr val="FF99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75FA-056F-400D-AB7D-F2CF60338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8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68D3-426C-4C0B-B155-05BDC0E70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5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EAA1-988C-43E1-8419-26A3822CE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1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0994E-03AB-436F-87E4-B65A4E257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33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D241C-A55E-4FD6-AE71-B2ABD2B08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D7FD6-300E-4950-986A-5C600AD19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9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BE756-4F8A-4D2E-8845-D31E91D1B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CAD65-0E0F-4202-BBAE-2D53D4CCB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8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3D6C3-0A44-455E-95D8-91A982CE2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9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47667-2550-464E-A5BF-B7B52A503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74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E7EE-D790-4079-A7C4-F51201F2D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9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3285D7A-E00C-4251-97FE-584B68964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US" sz="7200" b="1" smtClean="0">
                <a:solidFill>
                  <a:srgbClr val="FFFF00"/>
                </a:solidFill>
                <a:cs typeface="Times New Roman" pitchFamily="18" charset="0"/>
              </a:rPr>
              <a:t>Cornelius &amp; Salvation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057400"/>
            <a:ext cx="3657600" cy="1752600"/>
          </a:xfrm>
        </p:spPr>
        <p:txBody>
          <a:bodyPr/>
          <a:lstStyle/>
          <a:p>
            <a:r>
              <a:rPr lang="en-US" sz="5400" b="1" i="1" smtClean="0"/>
              <a:t>Acts 10:1-6, 30-33</a:t>
            </a:r>
          </a:p>
        </p:txBody>
      </p:sp>
      <p:pic>
        <p:nvPicPr>
          <p:cNvPr id="13316" name="Picture 5" descr="peter_cornelius_trevisan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371600"/>
            <a:ext cx="37941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4800" b="1" dirty="0">
                <a:solidFill>
                  <a:srgbClr val="FFFF00"/>
                </a:solidFill>
              </a:rPr>
              <a:t>Acts </a:t>
            </a:r>
            <a:r>
              <a:rPr lang="en-US" sz="4800" b="1" dirty="0" smtClean="0">
                <a:solidFill>
                  <a:srgbClr val="FFFF00"/>
                </a:solidFill>
              </a:rPr>
              <a:t>11:13-14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“</a:t>
            </a:r>
            <a:r>
              <a:rPr lang="en-US" sz="3600" b="1" dirty="0"/>
              <a:t>He [Cornelius] told us how he had seen the angel standing in his house, and saying, Send to Joppa, and fetch Simon, whose surname is Peter; who </a:t>
            </a:r>
            <a:r>
              <a:rPr lang="en-US" sz="3600" b="1" u="sng" dirty="0">
                <a:solidFill>
                  <a:srgbClr val="FFFF00"/>
                </a:solidFill>
              </a:rPr>
              <a:t>shall</a:t>
            </a:r>
            <a:r>
              <a:rPr lang="en-US" sz="3600" b="1" dirty="0">
                <a:solidFill>
                  <a:srgbClr val="FFFF00"/>
                </a:solidFill>
              </a:rPr>
              <a:t> speak unto you </a:t>
            </a:r>
            <a:r>
              <a:rPr lang="en-US" sz="3600" b="1" u="sng" dirty="0">
                <a:solidFill>
                  <a:srgbClr val="FFFF00"/>
                </a:solidFill>
              </a:rPr>
              <a:t>words</a:t>
            </a:r>
            <a:r>
              <a:rPr lang="en-US" sz="3600" b="1" dirty="0">
                <a:solidFill>
                  <a:srgbClr val="FFFF00"/>
                </a:solidFill>
              </a:rPr>
              <a:t>, whereby you shall be saved</a:t>
            </a:r>
            <a:r>
              <a:rPr lang="en-US" sz="3600" b="1" dirty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058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4800" b="1" dirty="0">
                <a:solidFill>
                  <a:srgbClr val="FFFF00"/>
                </a:solidFill>
              </a:rPr>
              <a:t>Acts </a:t>
            </a:r>
            <a:r>
              <a:rPr lang="en-US" sz="4800" b="1" dirty="0" smtClean="0">
                <a:solidFill>
                  <a:srgbClr val="FFFF00"/>
                </a:solidFill>
              </a:rPr>
              <a:t>11:13-14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“</a:t>
            </a:r>
            <a:r>
              <a:rPr lang="en-US" sz="3600" b="1" dirty="0"/>
              <a:t>He [Cornelius] told us how he had seen the angel standing in his house, and saying, Send to Joppa, and fetch Simon, whose surname is Peter; who </a:t>
            </a:r>
            <a:r>
              <a:rPr lang="en-US" sz="3600" b="1" u="sng" dirty="0">
                <a:solidFill>
                  <a:srgbClr val="FFFF00"/>
                </a:solidFill>
              </a:rPr>
              <a:t>shall</a:t>
            </a:r>
            <a:r>
              <a:rPr lang="en-US" sz="3600" b="1" dirty="0">
                <a:solidFill>
                  <a:srgbClr val="FFFF00"/>
                </a:solidFill>
              </a:rPr>
              <a:t> speak unto you </a:t>
            </a:r>
            <a:r>
              <a:rPr lang="en-US" sz="3600" b="1" u="sng" dirty="0">
                <a:solidFill>
                  <a:srgbClr val="FFFF00"/>
                </a:solidFill>
              </a:rPr>
              <a:t>words</a:t>
            </a:r>
            <a:r>
              <a:rPr lang="en-US" sz="3600" b="1" dirty="0">
                <a:solidFill>
                  <a:srgbClr val="FFFF00"/>
                </a:solidFill>
              </a:rPr>
              <a:t>, whereby you </a:t>
            </a:r>
            <a:r>
              <a:rPr lang="en-US" sz="3600" b="1" u="sng" dirty="0">
                <a:solidFill>
                  <a:srgbClr val="FFFF00"/>
                </a:solidFill>
              </a:rPr>
              <a:t>shall be saved</a:t>
            </a:r>
            <a:r>
              <a:rPr lang="en-US" sz="3600" b="1" dirty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734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153400" cy="14478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Salvation Requires Hearing the Gospel Message</a:t>
            </a:r>
            <a:endParaRPr lang="en-US" sz="4800" dirty="0" smtClean="0">
              <a:solidFill>
                <a:srgbClr val="FFFF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534400" cy="45720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Cornelius was willing to hear all things commanded of God (</a:t>
            </a:r>
            <a:r>
              <a:rPr lang="en-US" sz="3600" b="1" i="1" dirty="0" smtClean="0">
                <a:solidFill>
                  <a:srgbClr val="FFFF66"/>
                </a:solidFill>
              </a:rPr>
              <a:t>Acts 10:33</a:t>
            </a:r>
            <a:r>
              <a:rPr lang="en-US" sz="3600" dirty="0" smtClean="0"/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FFFF00"/>
                </a:solidFill>
              </a:rPr>
              <a:t>Mark 16:15-16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FFFF00"/>
                </a:solidFill>
              </a:rPr>
              <a:t>Matthew 28:18-20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b="1" dirty="0" smtClean="0"/>
              <a:t>See</a:t>
            </a:r>
            <a:r>
              <a:rPr lang="en-US" sz="3600" b="1" i="1" dirty="0" smtClean="0"/>
              <a:t> </a:t>
            </a:r>
            <a:r>
              <a:rPr lang="en-US" sz="3600" b="1" i="1" dirty="0" smtClean="0">
                <a:solidFill>
                  <a:srgbClr val="FFFF66"/>
                </a:solidFill>
              </a:rPr>
              <a:t>Hebrews 11:6 </a:t>
            </a:r>
            <a:r>
              <a:rPr lang="en-US" sz="3600" b="1" dirty="0" smtClean="0"/>
              <a:t>&amp;</a:t>
            </a:r>
            <a:r>
              <a:rPr lang="en-US" sz="3600" b="1" i="1" dirty="0" smtClean="0">
                <a:solidFill>
                  <a:srgbClr val="FFFF99"/>
                </a:solidFill>
              </a:rPr>
              <a:t> </a:t>
            </a:r>
            <a:r>
              <a:rPr lang="en-US" sz="3600" b="1" i="1" dirty="0" smtClean="0">
                <a:solidFill>
                  <a:srgbClr val="FFFF66"/>
                </a:solidFill>
              </a:rPr>
              <a:t>Romans 10:17 </a:t>
            </a:r>
            <a:endParaRPr lang="en-US" sz="3600" dirty="0" smtClean="0">
              <a:solidFill>
                <a:srgbClr val="FFFF66"/>
              </a:solidFill>
            </a:endParaRP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Must be taught of God first (</a:t>
            </a:r>
            <a:r>
              <a:rPr lang="en-US" sz="3600" b="1" i="1" dirty="0" smtClean="0">
                <a:solidFill>
                  <a:srgbClr val="FFFF66"/>
                </a:solidFill>
              </a:rPr>
              <a:t>John 6:44-45</a:t>
            </a:r>
            <a:r>
              <a:rPr lang="en-US" sz="3600" dirty="0" smtClean="0"/>
              <a:t>)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Those who heard the gospel in Samaria believed and were baptized (</a:t>
            </a:r>
            <a:r>
              <a:rPr lang="en-US" sz="3600" b="1" i="1" dirty="0" smtClean="0">
                <a:solidFill>
                  <a:srgbClr val="FFFF66"/>
                </a:solidFill>
              </a:rPr>
              <a:t>Acts 8:12-13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6002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Salvation Requires Obedience to Message of Gospel Heard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7244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Message preached to Cornelius &amp; all assembled with him (</a:t>
            </a:r>
            <a:r>
              <a:rPr lang="en-US" sz="3600" b="1" i="1" dirty="0" smtClean="0">
                <a:solidFill>
                  <a:srgbClr val="FFFF66"/>
                </a:solidFill>
              </a:rPr>
              <a:t>Acts 10:34-36</a:t>
            </a:r>
            <a:r>
              <a:rPr lang="en-US" sz="3600" dirty="0" smtClean="0"/>
              <a:t>)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Belief in the message required (</a:t>
            </a:r>
            <a:r>
              <a:rPr lang="en-US" sz="3600" b="1" i="1" dirty="0" smtClean="0">
                <a:solidFill>
                  <a:srgbClr val="FFFF66"/>
                </a:solidFill>
              </a:rPr>
              <a:t>10:43</a:t>
            </a:r>
            <a:r>
              <a:rPr lang="en-US" sz="3600" dirty="0" smtClean="0"/>
              <a:t>)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God showed salvation was open to Gentiles (</a:t>
            </a:r>
            <a:r>
              <a:rPr lang="en-US" sz="3600" b="1" i="1" dirty="0" smtClean="0">
                <a:solidFill>
                  <a:srgbClr val="FFFF66"/>
                </a:solidFill>
              </a:rPr>
              <a:t>10:44-47</a:t>
            </a:r>
            <a:r>
              <a:rPr lang="en-US" sz="3600" dirty="0" smtClean="0"/>
              <a:t> &amp; </a:t>
            </a:r>
            <a:r>
              <a:rPr lang="en-US" sz="3600" b="1" i="1" dirty="0" smtClean="0">
                <a:solidFill>
                  <a:srgbClr val="FFFF66"/>
                </a:solidFill>
              </a:rPr>
              <a:t>11:15-18</a:t>
            </a:r>
            <a:r>
              <a:rPr lang="en-US" sz="3600" dirty="0" smtClean="0"/>
              <a:t>)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Baptized in name of Christ (</a:t>
            </a:r>
            <a:r>
              <a:rPr lang="en-US" sz="3600" b="1" i="1" dirty="0" smtClean="0">
                <a:solidFill>
                  <a:srgbClr val="FFFF66"/>
                </a:solidFill>
              </a:rPr>
              <a:t>10:48</a:t>
            </a:r>
            <a:r>
              <a:rPr lang="en-US" sz="3600" dirty="0" smtClean="0"/>
              <a:t>)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DDFF"/>
              </a:buCl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rgbClr val="FFFF00"/>
                </a:solidFill>
              </a:rPr>
              <a:t>Baptism in name of Christ (48) = Water baptism (47)</a:t>
            </a:r>
            <a:endParaRPr lang="en-US" dirty="0" smtClean="0"/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600" dirty="0" smtClean="0"/>
              <a:t>At that point, given life by God (</a:t>
            </a:r>
            <a:r>
              <a:rPr lang="en-US" sz="3600" b="1" i="1" dirty="0" smtClean="0">
                <a:solidFill>
                  <a:srgbClr val="FFFF66"/>
                </a:solidFill>
              </a:rPr>
              <a:t>11:18</a:t>
            </a:r>
            <a:r>
              <a:rPr 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They Obey?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dirty="0" smtClean="0"/>
              <a:t>Heard the Gospel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dirty="0" smtClean="0"/>
              <a:t>Believed it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dirty="0" smtClean="0"/>
              <a:t>Repented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000" b="1" dirty="0" smtClean="0"/>
              <a:t>Were baptized in name of Christ</a:t>
            </a:r>
          </a:p>
          <a:p>
            <a:pPr algn="ctr">
              <a:lnSpc>
                <a:spcPct val="160000"/>
              </a:lnSpc>
              <a:buFontTx/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RESULT:</a:t>
            </a:r>
          </a:p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FFFF66"/>
                </a:solidFill>
              </a:rPr>
              <a:t>Granted Life By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10:30-33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152400" y="1066288"/>
            <a:ext cx="8915400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200" b="1" baseline="30000" dirty="0">
                <a:solidFill>
                  <a:srgbClr val="FFFF00"/>
                </a:solidFill>
              </a:rPr>
              <a:t>30</a:t>
            </a:r>
            <a:r>
              <a:rPr lang="en-US" sz="3200" dirty="0"/>
              <a:t> So Cornelius said, “Four days ago I was fasting until this hour; and at the ninth hour I prayed in my house, and behold, a man stood before me in bright clothing,</a:t>
            </a:r>
            <a:r>
              <a:rPr lang="en-US" sz="3200" dirty="0">
                <a:solidFill>
                  <a:srgbClr val="FFFF00"/>
                </a:solidFill>
              </a:rPr>
              <a:t> </a:t>
            </a:r>
            <a:r>
              <a:rPr lang="en-US" sz="3200" b="1" baseline="30000" dirty="0">
                <a:solidFill>
                  <a:srgbClr val="FFFF00"/>
                </a:solidFill>
              </a:rPr>
              <a:t>31</a:t>
            </a:r>
            <a:r>
              <a:rPr lang="en-US" sz="3200" dirty="0"/>
              <a:t> and said, ‘Cornelius, your prayer has been heard, and your alms are remembered in the sight of God. </a:t>
            </a:r>
            <a:r>
              <a:rPr lang="en-US" sz="3200" b="1" baseline="30000" dirty="0">
                <a:solidFill>
                  <a:srgbClr val="FFFF00"/>
                </a:solidFill>
              </a:rPr>
              <a:t>32</a:t>
            </a:r>
            <a:r>
              <a:rPr lang="en-US" sz="3200" dirty="0"/>
              <a:t> Send therefore to Joppa and call Simon here, whose surname is Peter. He is lodging in the house of Simon, a tanner, by the sea. When he comes, he will speak to you.’ </a:t>
            </a:r>
            <a:r>
              <a:rPr lang="en-US" sz="3200" b="1" baseline="30000" dirty="0">
                <a:solidFill>
                  <a:srgbClr val="FFFF00"/>
                </a:solidFill>
              </a:rPr>
              <a:t>33</a:t>
            </a:r>
            <a:r>
              <a:rPr lang="en-US" sz="3200" dirty="0"/>
              <a:t> So I sent to you immediately, and you have done well to come. Now therefore, we are all present before God, </a:t>
            </a:r>
            <a:r>
              <a:rPr lang="en-US" sz="3200" u="sng" dirty="0"/>
              <a:t>to hear all the things commanded you by God</a:t>
            </a:r>
            <a:r>
              <a:rPr lang="en-US" sz="3200" dirty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Case of Cornelius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1148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b="1" dirty="0" smtClean="0"/>
              <a:t>No doubt that Cornelius was obedient</a:t>
            </a:r>
          </a:p>
          <a:p>
            <a:pPr>
              <a:buClr>
                <a:srgbClr val="FFFF00"/>
              </a:buClr>
            </a:pPr>
            <a:r>
              <a:rPr lang="en-US" sz="3600" b="1" dirty="0" smtClean="0"/>
              <a:t>No doubt that Cornelius was saved</a:t>
            </a:r>
          </a:p>
          <a:p>
            <a:pPr>
              <a:buClr>
                <a:srgbClr val="FFFF00"/>
              </a:buClr>
            </a:pPr>
            <a:r>
              <a:rPr lang="en-US" sz="3600" b="1" dirty="0" smtClean="0"/>
              <a:t>We want to examine:</a:t>
            </a:r>
            <a:endParaRPr lang="en-US" sz="3600" dirty="0" smtClean="0"/>
          </a:p>
          <a:p>
            <a:pPr lvl="1"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sz="3600" b="1" i="1" dirty="0" smtClean="0">
                <a:solidFill>
                  <a:srgbClr val="FFFF66"/>
                </a:solidFill>
              </a:rPr>
              <a:t>When was he saved?</a:t>
            </a:r>
          </a:p>
          <a:p>
            <a:pPr lvl="1"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sz="3600" b="1" i="1" dirty="0" smtClean="0">
                <a:solidFill>
                  <a:srgbClr val="FFFF66"/>
                </a:solidFill>
              </a:rPr>
              <a:t>What was involved in his obedience?</a:t>
            </a:r>
          </a:p>
          <a:p>
            <a:pPr lvl="1">
              <a:buClr>
                <a:schemeClr val="tx1"/>
              </a:buClr>
              <a:buSzPct val="80000"/>
              <a:buFont typeface="Wingdings" pitchFamily="2" charset="2"/>
              <a:buChar char="§"/>
            </a:pPr>
            <a:r>
              <a:rPr lang="en-US" sz="3600" b="1" i="1" dirty="0" smtClean="0">
                <a:solidFill>
                  <a:srgbClr val="FFFF66"/>
                </a:solidFill>
              </a:rPr>
              <a:t>What does this teach us about obeying God today?</a:t>
            </a:r>
            <a:endParaRPr lang="en-US" sz="3200" b="1" i="1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14300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sz="6600" b="1" smtClean="0">
                <a:solidFill>
                  <a:srgbClr val="FFFF00"/>
                </a:solidFill>
              </a:rPr>
              <a:t>When Was Cornelius Saved?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9812"/>
            <a:ext cx="7772400" cy="983188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10:1-6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152400" y="1059388"/>
            <a:ext cx="8915400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000" b="1" baseline="30000" dirty="0"/>
              <a:t>1</a:t>
            </a:r>
            <a:r>
              <a:rPr lang="en-US" sz="3000" dirty="0"/>
              <a:t> There was a certain man in Caesarea called Cornelius, a centurion of what was called the Italian Regiment, </a:t>
            </a:r>
            <a:r>
              <a:rPr lang="en-US" sz="3000" b="1" baseline="30000" dirty="0"/>
              <a:t>2</a:t>
            </a:r>
            <a:r>
              <a:rPr lang="en-US" sz="3000" dirty="0"/>
              <a:t> a devout </a:t>
            </a:r>
            <a:r>
              <a:rPr lang="en-US" sz="3000" i="1" dirty="0"/>
              <a:t>man</a:t>
            </a:r>
            <a:r>
              <a:rPr lang="en-US" sz="3000" dirty="0"/>
              <a:t> and one who feared God with all his household, who gave alms generously to the people, and prayed to God always. </a:t>
            </a:r>
            <a:r>
              <a:rPr lang="en-US" sz="3000" b="1" baseline="30000" dirty="0"/>
              <a:t>3</a:t>
            </a:r>
            <a:r>
              <a:rPr lang="en-US" sz="3000" dirty="0"/>
              <a:t> About the ninth hour of the day he saw clearly in a vision an angel of God coming in and saying to him, “Cornelius!” </a:t>
            </a:r>
            <a:r>
              <a:rPr lang="en-US" sz="3000" b="1" baseline="30000" dirty="0"/>
              <a:t>4</a:t>
            </a:r>
            <a:r>
              <a:rPr lang="en-US" sz="3000" dirty="0"/>
              <a:t> And when he observed him, he was afraid, and said, “What is it, lord?” So he said to him, “Your prayers and your alms have come up for a memorial before God. </a:t>
            </a:r>
            <a:r>
              <a:rPr lang="en-US" sz="3000" b="1" baseline="30000" dirty="0"/>
              <a:t>5</a:t>
            </a:r>
            <a:r>
              <a:rPr lang="en-US" sz="3000" dirty="0"/>
              <a:t> Now send men to Joppa, and send for Simon whose surname is Peter. </a:t>
            </a:r>
            <a:r>
              <a:rPr lang="en-US" sz="3000" b="1" baseline="30000" dirty="0"/>
              <a:t>6</a:t>
            </a:r>
            <a:r>
              <a:rPr lang="en-US" sz="3000" dirty="0"/>
              <a:t> He is lodging with Simon, a tanner, whose house is by the sea. He will tell you what you </a:t>
            </a:r>
            <a:r>
              <a:rPr lang="en-US" sz="3000" u="sng" dirty="0"/>
              <a:t>must</a:t>
            </a:r>
            <a:r>
              <a:rPr lang="en-US" sz="3000" dirty="0"/>
              <a:t> do.”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Cornelius (</a:t>
            </a:r>
            <a:r>
              <a:rPr lang="en-US" sz="48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10:1-6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4114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600" dirty="0" smtClean="0"/>
              <a:t>Facts we know were true of Cornelius: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sz="3200" b="1" dirty="0" smtClean="0"/>
              <a:t>Devout man</a:t>
            </a:r>
            <a:r>
              <a:rPr lang="en-US" sz="3200" dirty="0" smtClean="0"/>
              <a:t> (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sz="3200" b="1" dirty="0" smtClean="0"/>
              <a:t>Feared God</a:t>
            </a:r>
            <a:r>
              <a:rPr lang="en-US" sz="3200" dirty="0" smtClean="0"/>
              <a:t> (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sz="3200" b="1" dirty="0" smtClean="0"/>
              <a:t>Generous in alms to people - </a:t>
            </a:r>
            <a:r>
              <a:rPr lang="en-US" sz="3200" b="1" i="1" dirty="0" smtClean="0"/>
              <a:t>Benevolent</a:t>
            </a:r>
            <a:r>
              <a:rPr lang="en-US" sz="3200" dirty="0" smtClean="0"/>
              <a:t> (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sz="3200" b="1" dirty="0" smtClean="0"/>
              <a:t>Prayed to God always</a:t>
            </a:r>
            <a:r>
              <a:rPr lang="en-US" sz="3200" dirty="0" smtClean="0"/>
              <a:t> (</a:t>
            </a:r>
            <a:r>
              <a:rPr lang="en-US" sz="3200" b="1" dirty="0" smtClean="0">
                <a:solidFill>
                  <a:srgbClr val="FFFF00"/>
                </a:solidFill>
              </a:rPr>
              <a:t>2</a:t>
            </a:r>
            <a:r>
              <a:rPr lang="en-US" sz="3200" dirty="0" smtClean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0000"/>
              <a:buFont typeface="Wingdings" pitchFamily="2" charset="2"/>
              <a:buChar char="Ø"/>
            </a:pPr>
            <a:r>
              <a:rPr lang="en-US" sz="3200" b="1" dirty="0" smtClean="0"/>
              <a:t>Saw vision of an angel from God</a:t>
            </a:r>
            <a:r>
              <a:rPr lang="en-US" sz="3200" dirty="0" smtClean="0"/>
              <a:t> (</a:t>
            </a:r>
            <a:r>
              <a:rPr lang="en-US" sz="3200" b="1" dirty="0" smtClean="0">
                <a:solidFill>
                  <a:srgbClr val="FFFF00"/>
                </a:solidFill>
              </a:rPr>
              <a:t>3</a:t>
            </a:r>
            <a:r>
              <a:rPr lang="en-US" sz="3200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600" dirty="0" smtClean="0"/>
              <a:t>If moral goodness assured salvation, he would have been saved from the start...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FF"/>
              </a:buClr>
            </a:pPr>
            <a:r>
              <a:rPr lang="en-US" sz="3600" dirty="0" smtClean="0">
                <a:solidFill>
                  <a:srgbClr val="FFFF00"/>
                </a:solidFill>
              </a:rPr>
              <a:t>But Bible said he was not saved at the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4800" b="1" dirty="0">
                <a:solidFill>
                  <a:srgbClr val="FFFF00"/>
                </a:solidFill>
              </a:rPr>
              <a:t>Acts </a:t>
            </a:r>
            <a:r>
              <a:rPr lang="en-US" sz="4800" b="1" dirty="0" smtClean="0">
                <a:solidFill>
                  <a:srgbClr val="FFFF00"/>
                </a:solidFill>
              </a:rPr>
              <a:t>11:13-14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“</a:t>
            </a:r>
            <a:r>
              <a:rPr lang="en-US" sz="3600" b="1" dirty="0"/>
              <a:t>He [Cornelius] told us how he had seen the angel standing in his house, and saying, Send to Joppa, and fetch Simon, whose surname is Peter; who shall speak unto you words, whereby you </a:t>
            </a:r>
            <a:r>
              <a:rPr lang="en-US" sz="3600" b="1" u="sng" dirty="0">
                <a:solidFill>
                  <a:srgbClr val="FFFF00"/>
                </a:solidFill>
              </a:rPr>
              <a:t>shall</a:t>
            </a:r>
            <a:r>
              <a:rPr lang="en-US" sz="3600" b="1" dirty="0">
                <a:solidFill>
                  <a:srgbClr val="FFFF00"/>
                </a:solidFill>
              </a:rPr>
              <a:t> be saved</a:t>
            </a:r>
            <a:r>
              <a:rPr lang="en-US" sz="3600" b="1" dirty="0"/>
              <a:t>.”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However Good, All Have Sinned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839200" cy="4114800"/>
          </a:xfrm>
        </p:spPr>
        <p:txBody>
          <a:bodyPr/>
          <a:lstStyle/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 smtClean="0"/>
              <a:t>One may be good in many ways, but still lost due to sin</a:t>
            </a:r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FFFF66"/>
                </a:solidFill>
              </a:rPr>
              <a:t>Rom. 3:10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DDFF"/>
                </a:solidFill>
              </a:rPr>
              <a:t>There is none righteous, not one</a:t>
            </a:r>
            <a:endParaRPr lang="en-US" sz="3200" dirty="0" smtClean="0"/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FFFF66"/>
                </a:solidFill>
              </a:rPr>
              <a:t>Rom. 3:23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DDFF"/>
                </a:solidFill>
              </a:rPr>
              <a:t>All have sinned</a:t>
            </a:r>
            <a:endParaRPr lang="en-US" sz="3200" dirty="0" smtClean="0"/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FFFF66"/>
                </a:solidFill>
              </a:rPr>
              <a:t>Acts 6:7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FFDDFF"/>
                </a:solidFill>
              </a:rPr>
              <a:t>Priests needed to obey gospel</a:t>
            </a:r>
            <a:endParaRPr lang="en-US" sz="3200" dirty="0" smtClean="0"/>
          </a:p>
          <a:p>
            <a:pPr lvl="1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en-US" sz="3200" b="1" i="1" dirty="0" smtClean="0">
                <a:solidFill>
                  <a:srgbClr val="FFFF66"/>
                </a:solidFill>
              </a:rPr>
              <a:t>Acts 17:22f</a:t>
            </a:r>
            <a:r>
              <a:rPr lang="en-US" sz="3200" dirty="0" smtClean="0"/>
              <a:t>	 </a:t>
            </a:r>
            <a:r>
              <a:rPr lang="en-US" sz="3200" dirty="0" smtClean="0">
                <a:solidFill>
                  <a:srgbClr val="FFDDFF"/>
                </a:solidFill>
              </a:rPr>
              <a:t>Religious idolaters were lost</a:t>
            </a:r>
            <a:endParaRPr lang="en-US" sz="3200" dirty="0" smtClean="0"/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 smtClean="0"/>
              <a:t>Once we sin, we have no way to earn salvation by ourselves (</a:t>
            </a:r>
            <a:r>
              <a:rPr lang="en-US" sz="3600" b="1" i="1" dirty="0" smtClean="0">
                <a:solidFill>
                  <a:srgbClr val="FFFF66"/>
                </a:solidFill>
              </a:rPr>
              <a:t>Eph. 2:1-10</a:t>
            </a:r>
            <a:r>
              <a:rPr lang="en-US" sz="3600" dirty="0" smtClean="0"/>
              <a:t>)</a:t>
            </a:r>
          </a:p>
          <a:p>
            <a:pPr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600" dirty="0" smtClean="0"/>
              <a:t>Cornelius needed something besides himself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295400"/>
            <a:ext cx="86106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n-US" sz="4800" b="1" dirty="0">
                <a:solidFill>
                  <a:srgbClr val="FFFF00"/>
                </a:solidFill>
              </a:rPr>
              <a:t>Acts </a:t>
            </a:r>
            <a:r>
              <a:rPr lang="en-US" sz="4800" b="1" dirty="0" smtClean="0">
                <a:solidFill>
                  <a:srgbClr val="FFFF00"/>
                </a:solidFill>
              </a:rPr>
              <a:t>11:13-14</a:t>
            </a:r>
          </a:p>
          <a:p>
            <a:pPr>
              <a:spcBef>
                <a:spcPct val="50000"/>
              </a:spcBef>
            </a:pPr>
            <a:r>
              <a:rPr lang="en-US" sz="3600" b="1" dirty="0" smtClean="0"/>
              <a:t>“</a:t>
            </a:r>
            <a:r>
              <a:rPr lang="en-US" sz="3600" b="1" dirty="0"/>
              <a:t>He [Cornelius] told us how he had seen the angel standing in his house, and saying, Send to Joppa, and fetch Simon, whose surname is Peter; who </a:t>
            </a:r>
            <a:r>
              <a:rPr lang="en-US" sz="3600" b="1" u="sng" dirty="0">
                <a:solidFill>
                  <a:srgbClr val="FFFF00"/>
                </a:solidFill>
              </a:rPr>
              <a:t>shall</a:t>
            </a:r>
            <a:r>
              <a:rPr lang="en-US" sz="3600" b="1" dirty="0">
                <a:solidFill>
                  <a:srgbClr val="FFFF00"/>
                </a:solidFill>
              </a:rPr>
              <a:t> speak unto you words, whereby you shall be saved</a:t>
            </a:r>
            <a:r>
              <a:rPr lang="en-US" sz="3600" b="1" dirty="0"/>
              <a:t>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79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580058"/>
      </a:dk2>
      <a:lt2>
        <a:srgbClr val="FFCC66"/>
      </a:lt2>
      <a:accent1>
        <a:srgbClr val="FF9900"/>
      </a:accent1>
      <a:accent2>
        <a:srgbClr val="000044"/>
      </a:accent2>
      <a:accent3>
        <a:srgbClr val="B4AAB4"/>
      </a:accent3>
      <a:accent4>
        <a:srgbClr val="DADADA"/>
      </a:accent4>
      <a:accent5>
        <a:srgbClr val="FFCAAA"/>
      </a:accent5>
      <a:accent6>
        <a:srgbClr val="00003D"/>
      </a:accent6>
      <a:hlink>
        <a:srgbClr val="760076"/>
      </a:hlink>
      <a:folHlink>
        <a:srgbClr val="FFFF00"/>
      </a:folHlink>
    </a:clrScheme>
    <a:fontScheme name="Puls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3102</TotalTime>
  <Words>508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Pulse</vt:lpstr>
      <vt:lpstr>Cornelius &amp; Salvation</vt:lpstr>
      <vt:lpstr>Acts 10:30-33</vt:lpstr>
      <vt:lpstr>Case of Cornelius</vt:lpstr>
      <vt:lpstr>When Was Cornelius Saved?</vt:lpstr>
      <vt:lpstr>Acts 10:1-6</vt:lpstr>
      <vt:lpstr>Introduction to Cornelius (10:1-6)</vt:lpstr>
      <vt:lpstr>PowerPoint Presentation</vt:lpstr>
      <vt:lpstr>However Good, All Have Sinned</vt:lpstr>
      <vt:lpstr>PowerPoint Presentation</vt:lpstr>
      <vt:lpstr>PowerPoint Presentation</vt:lpstr>
      <vt:lpstr>PowerPoint Presentation</vt:lpstr>
      <vt:lpstr>Salvation Requires Hearing the Gospel Message</vt:lpstr>
      <vt:lpstr>Salvation Requires Obedience to Message of Gospel Heard</vt:lpstr>
      <vt:lpstr>How Did They Obey?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Harry</cp:lastModifiedBy>
  <cp:revision>10</cp:revision>
  <dcterms:created xsi:type="dcterms:W3CDTF">2001-07-08T01:51:23Z</dcterms:created>
  <dcterms:modified xsi:type="dcterms:W3CDTF">2014-10-19T12:32:45Z</dcterms:modified>
</cp:coreProperties>
</file>