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2" r:id="rId4"/>
    <p:sldId id="263" r:id="rId5"/>
    <p:sldId id="266" r:id="rId6"/>
    <p:sldId id="267" r:id="rId7"/>
    <p:sldId id="265" r:id="rId8"/>
    <p:sldId id="257" r:id="rId9"/>
    <p:sldId id="260" r:id="rId10"/>
    <p:sldId id="258" r:id="rId11"/>
    <p:sldId id="25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2C683C-7315-4E3A-92C1-05516131BDBE}" type="datetimeFigureOut">
              <a:rPr lang="en-US" smtClean="0"/>
              <a:t>10/18/2014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58B42B-19F1-4D63-89E0-D3B60FC593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8305800" cy="114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 smtClean="0"/>
              <a:t>A </a:t>
            </a:r>
            <a:r>
              <a:rPr lang="en-US" sz="3200" dirty="0"/>
              <a:t>wise son makes a glad father,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But a foolish son is the grief of his mother.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86800" cy="1981200"/>
          </a:xfrm>
        </p:spPr>
        <p:txBody>
          <a:bodyPr/>
          <a:lstStyle/>
          <a:p>
            <a:r>
              <a:rPr lang="en-US" sz="5600" b="1" dirty="0" smtClean="0">
                <a:solidFill>
                  <a:srgbClr val="FFFF00"/>
                </a:solidFill>
              </a:rPr>
              <a:t>Making Your Parents Glad or Giving Them Grief?</a:t>
            </a:r>
            <a:endParaRPr lang="en-US" sz="5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02559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FFFF"/>
                </a:solidFill>
              </a:rPr>
              <a:t>Proverbs 10:1</a:t>
            </a:r>
          </a:p>
        </p:txBody>
      </p:sp>
    </p:spTree>
    <p:extLst>
      <p:ext uri="{BB962C8B-B14F-4D97-AF65-F5344CB8AC3E}">
        <p14:creationId xmlns:p14="http://schemas.microsoft.com/office/powerpoint/2010/main" val="22106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While folly is the norm in early years, there is expectation of increasing wisdom with age</a:t>
            </a:r>
          </a:p>
          <a:p>
            <a:r>
              <a:rPr lang="en-US" sz="3200" dirty="0" smtClean="0"/>
              <a:t>Proverbs plead with “my son” to be wise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2:1-6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3:21-22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4:1-7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23:19-22</a:t>
            </a:r>
            <a:r>
              <a:rPr lang="en-US" sz="3000" dirty="0" smtClean="0"/>
              <a:t>; </a:t>
            </a:r>
            <a:r>
              <a:rPr lang="en-US" sz="3000" b="1" dirty="0" smtClean="0">
                <a:solidFill>
                  <a:srgbClr val="FFFF00"/>
                </a:solidFill>
              </a:rPr>
              <a:t>20:1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isdom “beyond years” is source of parental joy in a child – hope for future development</a:t>
            </a:r>
          </a:p>
          <a:p>
            <a:r>
              <a:rPr lang="en-US" sz="3200" dirty="0" smtClean="0"/>
              <a:t>Folly brings sorrow &amp; concern for future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Wisdom?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Proverbs warn of choosing the wrong friends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Proverbs 1:10-16</a:t>
            </a:r>
          </a:p>
          <a:p>
            <a:r>
              <a:rPr lang="en-US" sz="3200" dirty="0" smtClean="0"/>
              <a:t>Wrong friends cause much grief for parents</a:t>
            </a:r>
          </a:p>
          <a:p>
            <a:r>
              <a:rPr lang="en-US" sz="3200" dirty="0" smtClean="0"/>
              <a:t>Your life, your family &amp; many relationships can be ruined by wrong choice of mate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Genesis 27:46</a:t>
            </a:r>
          </a:p>
          <a:p>
            <a:pPr lvl="1"/>
            <a:r>
              <a:rPr lang="en-US" sz="3000" dirty="0" smtClean="0"/>
              <a:t>If you are dating someone that is increasing the distance between you and your parents…</a:t>
            </a:r>
          </a:p>
          <a:p>
            <a:pPr lvl="1"/>
            <a:r>
              <a:rPr lang="en-US" sz="3000" dirty="0" smtClean="0"/>
              <a:t>If you are thinking of marrying someone who shows disrespect for your parents…</a:t>
            </a:r>
          </a:p>
          <a:p>
            <a:pPr lvl="1"/>
            <a:r>
              <a:rPr lang="en-US" sz="3000" dirty="0" smtClean="0"/>
              <a:t>If your intended demands sole attention…</a:t>
            </a:r>
          </a:p>
          <a:p>
            <a:pPr lvl="1"/>
            <a:r>
              <a:rPr lang="en-US" sz="3000" dirty="0" smtClean="0"/>
              <a:t>You need to run the other way – fast!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Selection of Companions?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Proverbs make appeals for “son” to obey God’s law, commandments &amp; truth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Prov. </a:t>
            </a:r>
            <a:r>
              <a:rPr lang="en-US" sz="3000" b="1" dirty="0">
                <a:solidFill>
                  <a:srgbClr val="FFFF00"/>
                </a:solidFill>
              </a:rPr>
              <a:t>3</a:t>
            </a:r>
            <a:r>
              <a:rPr lang="en-US" sz="3000" b="1" dirty="0" smtClean="0">
                <a:solidFill>
                  <a:srgbClr val="FFFF00"/>
                </a:solidFill>
              </a:rPr>
              <a:t>:1-4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Prov. 28:7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Obedience to the law associated with well-being of family &amp; nation (</a:t>
            </a:r>
            <a:r>
              <a:rPr lang="en-US" sz="3200" b="1" dirty="0" smtClean="0">
                <a:solidFill>
                  <a:srgbClr val="FFFF00"/>
                </a:solidFill>
              </a:rPr>
              <a:t>Deut. 6:1-3</a:t>
            </a:r>
            <a:r>
              <a:rPr lang="en-US" sz="3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Parents who love the Lord are given great joy today when their children obey the gospel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Acts 2:37-38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Acts 3:19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Ultimately, we all joy or grieve heavenly Father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Obedience to God?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2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30480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smtClean="0">
                <a:solidFill>
                  <a:srgbClr val="FFFF00"/>
                </a:solidFill>
              </a:rPr>
              <a:t>Your Life Affects Others (Especially Your Family), Not Just Yourself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1:8-9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229600" cy="300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baseline="30000" dirty="0"/>
              <a:t>8 </a:t>
            </a:r>
            <a:r>
              <a:rPr lang="en-US" sz="3200" dirty="0"/>
              <a:t>My son, hear the instruction of your father,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And </a:t>
            </a:r>
            <a:r>
              <a:rPr lang="en-US" sz="3200" dirty="0"/>
              <a:t>do not forsake the law of your mother;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baseline="30000" dirty="0"/>
              <a:t>9 </a:t>
            </a:r>
            <a:r>
              <a:rPr lang="en-US" sz="3200" dirty="0"/>
              <a:t>For they </a:t>
            </a:r>
            <a:r>
              <a:rPr lang="en-US" sz="3200" i="1" dirty="0"/>
              <a:t>will be</a:t>
            </a:r>
            <a:r>
              <a:rPr lang="en-US" sz="3200" dirty="0"/>
              <a:t> a graceful ornament on </a:t>
            </a:r>
            <a:r>
              <a:rPr lang="en-US" sz="3200" dirty="0" smtClean="0"/>
              <a:t>your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 </a:t>
            </a:r>
            <a:r>
              <a:rPr lang="en-US" sz="3200" dirty="0" smtClean="0"/>
              <a:t> head</a:t>
            </a:r>
            <a:r>
              <a:rPr lang="en-US" sz="3200" dirty="0"/>
              <a:t>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And </a:t>
            </a:r>
            <a:r>
              <a:rPr lang="en-US" sz="3200" dirty="0"/>
              <a:t>chains about your neck.</a:t>
            </a:r>
          </a:p>
        </p:txBody>
      </p:sp>
    </p:spTree>
    <p:extLst>
      <p:ext uri="{BB962C8B-B14F-4D97-AF65-F5344CB8AC3E}">
        <p14:creationId xmlns:p14="http://schemas.microsoft.com/office/powerpoint/2010/main" val="775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17:21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752600"/>
            <a:ext cx="807720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/>
              <a:t>He who begets a scoffer </a:t>
            </a:r>
            <a:r>
              <a:rPr lang="en-US" sz="3600" i="1" dirty="0"/>
              <a:t>does so</a:t>
            </a:r>
            <a:r>
              <a:rPr lang="en-US" sz="3600" dirty="0"/>
              <a:t> to his sorrow,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/>
              <a:t>the father of a fool has no joy.</a:t>
            </a:r>
          </a:p>
        </p:txBody>
      </p:sp>
    </p:spTree>
    <p:extLst>
      <p:ext uri="{BB962C8B-B14F-4D97-AF65-F5344CB8AC3E}">
        <p14:creationId xmlns:p14="http://schemas.microsoft.com/office/powerpoint/2010/main" val="31896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17:25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7848600" cy="14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/>
              <a:t>A foolish son </a:t>
            </a:r>
            <a:r>
              <a:rPr lang="en-US" sz="3600" i="1" dirty="0"/>
              <a:t>is</a:t>
            </a:r>
            <a:r>
              <a:rPr lang="en-US" sz="3600" dirty="0"/>
              <a:t> a grief to his father,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And bitterness to her who bore him.</a:t>
            </a:r>
          </a:p>
        </p:txBody>
      </p:sp>
    </p:spTree>
    <p:extLst>
      <p:ext uri="{BB962C8B-B14F-4D97-AF65-F5344CB8AC3E}">
        <p14:creationId xmlns:p14="http://schemas.microsoft.com/office/powerpoint/2010/main" val="523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23:15-16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752600"/>
            <a:ext cx="8534400" cy="270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baseline="30000" dirty="0"/>
              <a:t>15 </a:t>
            </a:r>
            <a:r>
              <a:rPr lang="en-US" sz="3600" dirty="0"/>
              <a:t>My son, if your heart is wise,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My </a:t>
            </a:r>
            <a:r>
              <a:rPr lang="en-US" sz="3600" dirty="0"/>
              <a:t>heart will rejoice—indeed, I myself;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baseline="30000" dirty="0"/>
              <a:t>16 </a:t>
            </a:r>
            <a:r>
              <a:rPr lang="en-US" sz="3600" dirty="0"/>
              <a:t>Yes, my inmost being will rejoice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When </a:t>
            </a:r>
            <a:r>
              <a:rPr lang="en-US" sz="3600" dirty="0"/>
              <a:t>your lips speak right things.</a:t>
            </a:r>
          </a:p>
        </p:txBody>
      </p:sp>
    </p:spTree>
    <p:extLst>
      <p:ext uri="{BB962C8B-B14F-4D97-AF65-F5344CB8AC3E}">
        <p14:creationId xmlns:p14="http://schemas.microsoft.com/office/powerpoint/2010/main" val="41054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23:24-25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752600"/>
            <a:ext cx="8305800" cy="381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400" b="1" baseline="30000" dirty="0"/>
              <a:t>24 </a:t>
            </a:r>
            <a:r>
              <a:rPr lang="en-US" sz="3400" dirty="0"/>
              <a:t>The father of the righteous will </a:t>
            </a:r>
            <a:r>
              <a:rPr lang="en-US" sz="3400" dirty="0" smtClean="0"/>
              <a:t>greatly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 </a:t>
            </a:r>
            <a:r>
              <a:rPr lang="en-US" sz="3400" dirty="0" smtClean="0"/>
              <a:t>  rejoice</a:t>
            </a:r>
            <a:r>
              <a:rPr lang="en-US" sz="3400" dirty="0"/>
              <a:t>,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     And </a:t>
            </a:r>
            <a:r>
              <a:rPr lang="en-US" sz="3400" dirty="0"/>
              <a:t>he who begets a wise </a:t>
            </a:r>
            <a:r>
              <a:rPr lang="en-US" sz="3400" i="1" dirty="0"/>
              <a:t>child</a:t>
            </a:r>
            <a:r>
              <a:rPr lang="en-US" sz="3400" dirty="0"/>
              <a:t> </a:t>
            </a:r>
            <a:r>
              <a:rPr lang="en-US" sz="3400" dirty="0" smtClean="0"/>
              <a:t>will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 </a:t>
            </a:r>
            <a:r>
              <a:rPr lang="en-US" sz="3400" dirty="0" smtClean="0"/>
              <a:t>     delight </a:t>
            </a:r>
            <a:r>
              <a:rPr lang="en-US" sz="3400" dirty="0"/>
              <a:t>in him.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b="1" baseline="30000" dirty="0"/>
              <a:t>25 </a:t>
            </a:r>
            <a:r>
              <a:rPr lang="en-US" sz="3400" dirty="0"/>
              <a:t>Let your father and your mother be glad,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     And </a:t>
            </a:r>
            <a:r>
              <a:rPr lang="en-US" sz="3400" dirty="0"/>
              <a:t>let her who bore you rejoice.</a:t>
            </a:r>
          </a:p>
        </p:txBody>
      </p:sp>
    </p:spTree>
    <p:extLst>
      <p:ext uri="{BB962C8B-B14F-4D97-AF65-F5344CB8AC3E}">
        <p14:creationId xmlns:p14="http://schemas.microsoft.com/office/powerpoint/2010/main" val="1762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Proverbs filled with imploring to morality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5:7-14</a:t>
            </a:r>
            <a:r>
              <a:rPr lang="en-US" sz="2800" dirty="0"/>
              <a:t> </a:t>
            </a:r>
            <a:r>
              <a:rPr lang="en-US" sz="2800" dirty="0" smtClean="0"/>
              <a:t> “My son…” advice to avoid fornication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6:20-27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32</a:t>
            </a:r>
            <a:r>
              <a:rPr lang="en-US" sz="2800" dirty="0" smtClean="0"/>
              <a:t>  Sexual sins bring destruction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2:16-19</a:t>
            </a:r>
            <a:r>
              <a:rPr lang="en-US" sz="2800" dirty="0" smtClean="0"/>
              <a:t>	Warning against the adulteress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5:15-23</a:t>
            </a:r>
            <a:r>
              <a:rPr lang="en-US" sz="2800" dirty="0" smtClean="0"/>
              <a:t>	Keep yourself for spouse only</a:t>
            </a:r>
          </a:p>
          <a:p>
            <a:r>
              <a:rPr lang="en-US" sz="3200" dirty="0" smtClean="0"/>
              <a:t>Immorality brings shame on an individual &amp; on the family</a:t>
            </a:r>
          </a:p>
          <a:p>
            <a:r>
              <a:rPr lang="en-US" sz="3200" dirty="0" smtClean="0"/>
              <a:t>Habits of chastity &amp; fidelity do not begin at marriage, but are developed in youth</a:t>
            </a:r>
          </a:p>
          <a:p>
            <a:pPr lvl="1"/>
            <a:r>
              <a:rPr lang="en-US" sz="3000" dirty="0" smtClean="0"/>
              <a:t>Need for girls to learn such (</a:t>
            </a:r>
            <a:r>
              <a:rPr lang="en-US" sz="3000" b="1" dirty="0" smtClean="0">
                <a:solidFill>
                  <a:srgbClr val="FFFF00"/>
                </a:solidFill>
              </a:rPr>
              <a:t>1 Peter 3:2-4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Need for young men to learn it (</a:t>
            </a:r>
            <a:r>
              <a:rPr lang="en-US" sz="3000" b="1" dirty="0" smtClean="0">
                <a:solidFill>
                  <a:srgbClr val="FFFF00"/>
                </a:solidFill>
              </a:rPr>
              <a:t>1 Thess. 4:3-7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Morality?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Diligence is a necessary life skill in Proverbs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10:5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13:4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18:9</a:t>
            </a:r>
          </a:p>
          <a:p>
            <a:r>
              <a:rPr lang="en-US" sz="3200" dirty="0" smtClean="0"/>
              <a:t>Not learning how to work &amp; earn living leaves one unable to be productive for good in future</a:t>
            </a:r>
          </a:p>
          <a:p>
            <a:r>
              <a:rPr lang="en-US" sz="3200" dirty="0" smtClean="0"/>
              <a:t>Parents are rightly brought to grief when they see trouble for their children’s future</a:t>
            </a:r>
          </a:p>
          <a:p>
            <a:r>
              <a:rPr lang="en-US" sz="3200" dirty="0" smtClean="0"/>
              <a:t>A “good name” earned by one generation can be ruined by the next (</a:t>
            </a:r>
            <a:r>
              <a:rPr lang="en-US" sz="3200" b="1" dirty="0" smtClean="0">
                <a:solidFill>
                  <a:srgbClr val="FFFF00"/>
                </a:solidFill>
              </a:rPr>
              <a:t>Prov. 22:1</a:t>
            </a:r>
            <a:r>
              <a:rPr lang="en-US" sz="3200" dirty="0" smtClean="0"/>
              <a:t>; </a:t>
            </a:r>
            <a:r>
              <a:rPr lang="en-US" sz="3200" b="1" dirty="0" smtClean="0">
                <a:solidFill>
                  <a:srgbClr val="FFFF00"/>
                </a:solidFill>
              </a:rPr>
              <a:t>Eccl. 7:1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Diligence?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21419</TotalTime>
  <Words>386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Making Your Parents Glad or Giving Them Grief?</vt:lpstr>
      <vt:lpstr>Your Life Affects Others (Especially Your Family), Not Just Yourself</vt:lpstr>
      <vt:lpstr>Proverbs 1:8-9</vt:lpstr>
      <vt:lpstr>Proverbs 17:21</vt:lpstr>
      <vt:lpstr>Proverbs 17:25</vt:lpstr>
      <vt:lpstr>Proverbs 23:15-16</vt:lpstr>
      <vt:lpstr>Proverbs 23:24-25</vt:lpstr>
      <vt:lpstr>In Morality?</vt:lpstr>
      <vt:lpstr>In Diligence?</vt:lpstr>
      <vt:lpstr>In Wisdom?</vt:lpstr>
      <vt:lpstr>In Selection of Companions?</vt:lpstr>
      <vt:lpstr>In Obedience to God?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Parents Glad or Giving Them Grief?</dc:title>
  <dc:creator>Harry</dc:creator>
  <cp:lastModifiedBy>Harry</cp:lastModifiedBy>
  <cp:revision>27</cp:revision>
  <dcterms:created xsi:type="dcterms:W3CDTF">2014-10-18T16:26:33Z</dcterms:created>
  <dcterms:modified xsi:type="dcterms:W3CDTF">2014-11-02T13:26:15Z</dcterms:modified>
</cp:coreProperties>
</file>